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6"/>
    <p:sldMasterId id="2147483718" r:id="rId7"/>
  </p:sldMasterIdLst>
  <p:notesMasterIdLst>
    <p:notesMasterId r:id="rId53"/>
  </p:notesMasterIdLst>
  <p:handoutMasterIdLst>
    <p:handoutMasterId r:id="rId54"/>
  </p:handoutMasterIdLst>
  <p:sldIdLst>
    <p:sldId id="256" r:id="rId8"/>
    <p:sldId id="303" r:id="rId9"/>
    <p:sldId id="344" r:id="rId10"/>
    <p:sldId id="304" r:id="rId11"/>
    <p:sldId id="306" r:id="rId12"/>
    <p:sldId id="345" r:id="rId13"/>
    <p:sldId id="343" r:id="rId14"/>
    <p:sldId id="321" r:id="rId15"/>
    <p:sldId id="358" r:id="rId16"/>
    <p:sldId id="323" r:id="rId17"/>
    <p:sldId id="324" r:id="rId18"/>
    <p:sldId id="325" r:id="rId19"/>
    <p:sldId id="327" r:id="rId20"/>
    <p:sldId id="329" r:id="rId21"/>
    <p:sldId id="330" r:id="rId22"/>
    <p:sldId id="331" r:id="rId23"/>
    <p:sldId id="332" r:id="rId24"/>
    <p:sldId id="333" r:id="rId25"/>
    <p:sldId id="334" r:id="rId26"/>
    <p:sldId id="347" r:id="rId27"/>
    <p:sldId id="336" r:id="rId28"/>
    <p:sldId id="341" r:id="rId29"/>
    <p:sldId id="337" r:id="rId30"/>
    <p:sldId id="338" r:id="rId31"/>
    <p:sldId id="359" r:id="rId32"/>
    <p:sldId id="339" r:id="rId33"/>
    <p:sldId id="340" r:id="rId34"/>
    <p:sldId id="307" r:id="rId35"/>
    <p:sldId id="308" r:id="rId36"/>
    <p:sldId id="309" r:id="rId37"/>
    <p:sldId id="310" r:id="rId38"/>
    <p:sldId id="311" r:id="rId39"/>
    <p:sldId id="312" r:id="rId40"/>
    <p:sldId id="313" r:id="rId41"/>
    <p:sldId id="314" r:id="rId42"/>
    <p:sldId id="362" r:id="rId43"/>
    <p:sldId id="315" r:id="rId44"/>
    <p:sldId id="317" r:id="rId45"/>
    <p:sldId id="318" r:id="rId46"/>
    <p:sldId id="319" r:id="rId47"/>
    <p:sldId id="320" r:id="rId48"/>
    <p:sldId id="360" r:id="rId49"/>
    <p:sldId id="363" r:id="rId50"/>
    <p:sldId id="364" r:id="rId51"/>
    <p:sldId id="271" r:id="rId52"/>
  </p:sldIdLst>
  <p:sldSz cx="9144000" cy="6858000" type="screen4x3"/>
  <p:notesSz cx="6858000" cy="9144000"/>
  <p:defaultTextStyle>
    <a:defPPr>
      <a:defRPr lang="en-US"/>
    </a:defPPr>
    <a:lvl1pPr algn="l" defTabSz="912813" rtl="0" fontAlgn="base">
      <a:spcBef>
        <a:spcPct val="0"/>
      </a:spcBef>
      <a:spcAft>
        <a:spcPct val="0"/>
      </a:spcAft>
      <a:defRPr kern="1200">
        <a:solidFill>
          <a:schemeClr val="tx1"/>
        </a:solidFill>
        <a:latin typeface="Segoe UI" pitchFamily="34" charset="0"/>
        <a:ea typeface="+mn-ea"/>
        <a:cs typeface="Arial" pitchFamily="34" charset="0"/>
      </a:defRPr>
    </a:lvl1pPr>
    <a:lvl2pPr marL="455613" indent="1588" algn="l" defTabSz="912813" rtl="0" fontAlgn="base">
      <a:spcBef>
        <a:spcPct val="0"/>
      </a:spcBef>
      <a:spcAft>
        <a:spcPct val="0"/>
      </a:spcAft>
      <a:defRPr kern="1200">
        <a:solidFill>
          <a:schemeClr val="tx1"/>
        </a:solidFill>
        <a:latin typeface="Segoe UI" pitchFamily="34" charset="0"/>
        <a:ea typeface="+mn-ea"/>
        <a:cs typeface="Arial" pitchFamily="34" charset="0"/>
      </a:defRPr>
    </a:lvl2pPr>
    <a:lvl3pPr marL="912813" indent="1588" algn="l" defTabSz="912813" rtl="0" fontAlgn="base">
      <a:spcBef>
        <a:spcPct val="0"/>
      </a:spcBef>
      <a:spcAft>
        <a:spcPct val="0"/>
      </a:spcAft>
      <a:defRPr kern="1200">
        <a:solidFill>
          <a:schemeClr val="tx1"/>
        </a:solidFill>
        <a:latin typeface="Segoe UI" pitchFamily="34" charset="0"/>
        <a:ea typeface="+mn-ea"/>
        <a:cs typeface="Arial" pitchFamily="34" charset="0"/>
      </a:defRPr>
    </a:lvl3pPr>
    <a:lvl4pPr marL="1370013" indent="1588" algn="l" defTabSz="912813" rtl="0" fontAlgn="base">
      <a:spcBef>
        <a:spcPct val="0"/>
      </a:spcBef>
      <a:spcAft>
        <a:spcPct val="0"/>
      </a:spcAft>
      <a:defRPr kern="1200">
        <a:solidFill>
          <a:schemeClr val="tx1"/>
        </a:solidFill>
        <a:latin typeface="Segoe UI" pitchFamily="34" charset="0"/>
        <a:ea typeface="+mn-ea"/>
        <a:cs typeface="Arial" pitchFamily="34" charset="0"/>
      </a:defRPr>
    </a:lvl4pPr>
    <a:lvl5pPr marL="1827213" indent="1588" algn="l" defTabSz="912813" rtl="0" fontAlgn="base">
      <a:spcBef>
        <a:spcPct val="0"/>
      </a:spcBef>
      <a:spcAft>
        <a:spcPct val="0"/>
      </a:spcAft>
      <a:defRPr kern="1200">
        <a:solidFill>
          <a:schemeClr val="tx1"/>
        </a:solidFill>
        <a:latin typeface="Segoe UI" pitchFamily="34" charset="0"/>
        <a:ea typeface="+mn-ea"/>
        <a:cs typeface="Arial" pitchFamily="34" charset="0"/>
      </a:defRPr>
    </a:lvl5pPr>
    <a:lvl6pPr marL="2286000" algn="l" defTabSz="914400" rtl="0" eaLnBrk="1" latinLnBrk="0" hangingPunct="1">
      <a:defRPr kern="1200">
        <a:solidFill>
          <a:schemeClr val="tx1"/>
        </a:solidFill>
        <a:latin typeface="Segoe UI" pitchFamily="34" charset="0"/>
        <a:ea typeface="+mn-ea"/>
        <a:cs typeface="Arial" pitchFamily="34" charset="0"/>
      </a:defRPr>
    </a:lvl6pPr>
    <a:lvl7pPr marL="2743200" algn="l" defTabSz="914400" rtl="0" eaLnBrk="1" latinLnBrk="0" hangingPunct="1">
      <a:defRPr kern="1200">
        <a:solidFill>
          <a:schemeClr val="tx1"/>
        </a:solidFill>
        <a:latin typeface="Segoe UI" pitchFamily="34" charset="0"/>
        <a:ea typeface="+mn-ea"/>
        <a:cs typeface="Arial" pitchFamily="34" charset="0"/>
      </a:defRPr>
    </a:lvl7pPr>
    <a:lvl8pPr marL="3200400" algn="l" defTabSz="914400" rtl="0" eaLnBrk="1" latinLnBrk="0" hangingPunct="1">
      <a:defRPr kern="1200">
        <a:solidFill>
          <a:schemeClr val="tx1"/>
        </a:solidFill>
        <a:latin typeface="Segoe UI" pitchFamily="34" charset="0"/>
        <a:ea typeface="+mn-ea"/>
        <a:cs typeface="Arial" pitchFamily="34" charset="0"/>
      </a:defRPr>
    </a:lvl8pPr>
    <a:lvl9pPr marL="3657600" algn="l" defTabSz="914400" rtl="0" eaLnBrk="1" latinLnBrk="0" hangingPunct="1">
      <a:defRPr kern="1200">
        <a:solidFill>
          <a:schemeClr val="tx1"/>
        </a:solidFill>
        <a:latin typeface="Segoe UI"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E3FF"/>
    <a:srgbClr val="000000"/>
    <a:srgbClr val="FFFFFF"/>
    <a:srgbClr val="333333"/>
    <a:srgbClr val="292929"/>
    <a:srgbClr val="F8F57B"/>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66" autoAdjust="0"/>
    <p:restoredTop sz="96105" autoAdjust="0"/>
  </p:normalViewPr>
  <p:slideViewPr>
    <p:cSldViewPr>
      <p:cViewPr varScale="1">
        <p:scale>
          <a:sx n="128" d="100"/>
          <a:sy n="128" d="100"/>
        </p:scale>
        <p:origin x="-1254" y="-102"/>
      </p:cViewPr>
      <p:guideLst>
        <p:guide orient="horz" pos="144"/>
        <p:guide orient="horz" pos="912"/>
        <p:guide orient="horz" pos="1484"/>
        <p:guide orient="horz" pos="1200"/>
        <p:guide orient="horz" pos="2736"/>
        <p:guide orient="horz" pos="4176"/>
        <p:guide pos="2880"/>
        <p:guide pos="240"/>
        <p:guide pos="460"/>
        <p:guide pos="5520"/>
        <p:guide pos="863"/>
        <p:guide pos="5299"/>
      </p:guideLst>
    </p:cSldViewPr>
  </p:slideViewPr>
  <p:notesTextViewPr>
    <p:cViewPr>
      <p:scale>
        <a:sx n="100" d="100"/>
        <a:sy n="100" d="100"/>
      </p:scale>
      <p:origin x="0" y="0"/>
    </p:cViewPr>
  </p:notesTextViewPr>
  <p:sorterViewPr>
    <p:cViewPr>
      <p:scale>
        <a:sx n="60" d="100"/>
        <a:sy n="60" d="100"/>
      </p:scale>
      <p:origin x="0" y="0"/>
    </p:cViewPr>
  </p:sorterViewPr>
  <p:notesViewPr>
    <p:cSldViewPr>
      <p:cViewPr>
        <p:scale>
          <a:sx n="80" d="100"/>
          <a:sy n="80" d="100"/>
        </p:scale>
        <p:origin x="-317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presProps" Target="presProp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customXml" Target="../customXml/item5.xml"/><Relationship Id="rId19" Type="http://schemas.openxmlformats.org/officeDocument/2006/relationships/slide" Target="slides/slide12.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heme" Target="theme/theme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05C170-78A3-4C0D-BAFE-04D7E99D6D12}" type="doc">
      <dgm:prSet loTypeId="urn:microsoft.com/office/officeart/2005/8/layout/radial6" loCatId="cycle" qsTypeId="urn:microsoft.com/office/officeart/2005/8/quickstyle/3d1" qsCatId="3D" csTypeId="urn:microsoft.com/office/officeart/2005/8/colors/accent1_2" csCatId="accent1" phldr="1"/>
      <dgm:spPr/>
      <dgm:t>
        <a:bodyPr/>
        <a:lstStyle/>
        <a:p>
          <a:endParaRPr lang="en-US"/>
        </a:p>
      </dgm:t>
    </dgm:pt>
    <dgm:pt modelId="{CB22C7DF-C6DC-48FF-9CF0-0CA4452D62F9}">
      <dgm:prSet phldrT="[Text]"/>
      <dgm:spPr/>
      <dgm:t>
        <a:bodyPr/>
        <a:lstStyle/>
        <a:p>
          <a:r>
            <a:rPr lang="en-US" dirty="0" smtClean="0"/>
            <a:t>Project MPP file</a:t>
          </a:r>
          <a:endParaRPr lang="en-US" dirty="0"/>
        </a:p>
      </dgm:t>
    </dgm:pt>
    <dgm:pt modelId="{6373C368-076D-46DA-B78A-996D65797966}" type="parTrans" cxnId="{A2DFF590-35EA-454B-879A-C3088EAF0211}">
      <dgm:prSet/>
      <dgm:spPr/>
      <dgm:t>
        <a:bodyPr/>
        <a:lstStyle/>
        <a:p>
          <a:endParaRPr lang="en-US"/>
        </a:p>
      </dgm:t>
    </dgm:pt>
    <dgm:pt modelId="{E0298D52-4C5F-4D28-B2BC-3CE0A2556825}" type="sibTrans" cxnId="{A2DFF590-35EA-454B-879A-C3088EAF0211}">
      <dgm:prSet/>
      <dgm:spPr/>
      <dgm:t>
        <a:bodyPr/>
        <a:lstStyle/>
        <a:p>
          <a:endParaRPr lang="en-US"/>
        </a:p>
      </dgm:t>
    </dgm:pt>
    <dgm:pt modelId="{75451B23-A163-4830-BAE0-1971D355A73B}">
      <dgm:prSet phldrT="[Text]"/>
      <dgm:spPr/>
      <dgm:t>
        <a:bodyPr/>
        <a:lstStyle/>
        <a:p>
          <a:r>
            <a:rPr lang="en-US" dirty="0" smtClean="0"/>
            <a:t> Project 2010</a:t>
          </a:r>
          <a:endParaRPr lang="en-US" dirty="0"/>
        </a:p>
      </dgm:t>
    </dgm:pt>
    <dgm:pt modelId="{BB87AEC0-CCFF-4CBB-9D2F-B86E2580BD7C}" type="parTrans" cxnId="{D2E16919-D8E6-42AD-9CBA-F34F7C753C34}">
      <dgm:prSet/>
      <dgm:spPr/>
      <dgm:t>
        <a:bodyPr/>
        <a:lstStyle/>
        <a:p>
          <a:endParaRPr lang="en-US"/>
        </a:p>
      </dgm:t>
    </dgm:pt>
    <dgm:pt modelId="{8F79BFCD-3507-4565-B173-29D843EF9CF8}" type="sibTrans" cxnId="{D2E16919-D8E6-42AD-9CBA-F34F7C753C34}">
      <dgm:prSet/>
      <dgm:spPr/>
      <dgm:t>
        <a:bodyPr/>
        <a:lstStyle/>
        <a:p>
          <a:endParaRPr lang="en-US"/>
        </a:p>
      </dgm:t>
    </dgm:pt>
    <dgm:pt modelId="{8F357E0C-08FA-4827-B828-3326A16B04A4}">
      <dgm:prSet phldrT="[Text]"/>
      <dgm:spPr/>
      <dgm:t>
        <a:bodyPr/>
        <a:lstStyle/>
        <a:p>
          <a:r>
            <a:rPr lang="en-US" dirty="0" smtClean="0"/>
            <a:t> Project 2007</a:t>
          </a:r>
          <a:endParaRPr lang="en-US" dirty="0"/>
        </a:p>
      </dgm:t>
    </dgm:pt>
    <dgm:pt modelId="{496D19D3-823B-4C68-80B3-F9755695468E}" type="parTrans" cxnId="{F5112702-D365-408D-949F-003F0AB4A86C}">
      <dgm:prSet/>
      <dgm:spPr/>
      <dgm:t>
        <a:bodyPr/>
        <a:lstStyle/>
        <a:p>
          <a:endParaRPr lang="en-US"/>
        </a:p>
      </dgm:t>
    </dgm:pt>
    <dgm:pt modelId="{218148FD-96D1-433F-B297-B400BCA5A105}" type="sibTrans" cxnId="{F5112702-D365-408D-949F-003F0AB4A86C}">
      <dgm:prSet/>
      <dgm:spPr/>
      <dgm:t>
        <a:bodyPr/>
        <a:lstStyle/>
        <a:p>
          <a:endParaRPr lang="en-US"/>
        </a:p>
      </dgm:t>
    </dgm:pt>
    <dgm:pt modelId="{CF4FB13B-319F-45BB-921E-392C7CD2250F}">
      <dgm:prSet phldrT="[Text]"/>
      <dgm:spPr/>
      <dgm:t>
        <a:bodyPr/>
        <a:lstStyle/>
        <a:p>
          <a:r>
            <a:rPr lang="en-US" dirty="0" smtClean="0"/>
            <a:t> Project 2003</a:t>
          </a:r>
          <a:endParaRPr lang="en-US" dirty="0"/>
        </a:p>
      </dgm:t>
    </dgm:pt>
    <dgm:pt modelId="{B9E1AA18-16EF-45E3-959B-BFD42A8DF5D5}" type="parTrans" cxnId="{5AFDEA57-4074-48DD-A8AB-78ACB8E9097B}">
      <dgm:prSet/>
      <dgm:spPr/>
      <dgm:t>
        <a:bodyPr/>
        <a:lstStyle/>
        <a:p>
          <a:endParaRPr lang="en-US"/>
        </a:p>
      </dgm:t>
    </dgm:pt>
    <dgm:pt modelId="{D415BA18-4F96-4834-AFDD-8D7CA330031A}" type="sibTrans" cxnId="{5AFDEA57-4074-48DD-A8AB-78ACB8E9097B}">
      <dgm:prSet/>
      <dgm:spPr/>
      <dgm:t>
        <a:bodyPr/>
        <a:lstStyle/>
        <a:p>
          <a:endParaRPr lang="en-US"/>
        </a:p>
      </dgm:t>
    </dgm:pt>
    <dgm:pt modelId="{4E285A5E-EBEE-418C-9FDF-69F098D8FD5F}" type="pres">
      <dgm:prSet presAssocID="{CC05C170-78A3-4C0D-BAFE-04D7E99D6D12}" presName="Name0" presStyleCnt="0">
        <dgm:presLayoutVars>
          <dgm:chMax val="1"/>
          <dgm:dir/>
          <dgm:animLvl val="ctr"/>
          <dgm:resizeHandles val="exact"/>
        </dgm:presLayoutVars>
      </dgm:prSet>
      <dgm:spPr/>
      <dgm:t>
        <a:bodyPr/>
        <a:lstStyle/>
        <a:p>
          <a:endParaRPr lang="en-US"/>
        </a:p>
      </dgm:t>
    </dgm:pt>
    <dgm:pt modelId="{EB9F8876-5E66-4769-805A-33742072C5E1}" type="pres">
      <dgm:prSet presAssocID="{CB22C7DF-C6DC-48FF-9CF0-0CA4452D62F9}" presName="centerShape" presStyleLbl="node0" presStyleIdx="0" presStyleCnt="1"/>
      <dgm:spPr/>
      <dgm:t>
        <a:bodyPr/>
        <a:lstStyle/>
        <a:p>
          <a:endParaRPr lang="en-US"/>
        </a:p>
      </dgm:t>
    </dgm:pt>
    <dgm:pt modelId="{EC1B2B50-4B4D-4DF5-BC07-8A8E9C9A382D}" type="pres">
      <dgm:prSet presAssocID="{75451B23-A163-4830-BAE0-1971D355A73B}" presName="node" presStyleLbl="node1" presStyleIdx="0" presStyleCnt="3" custRadScaleRad="104687" custRadScaleInc="0">
        <dgm:presLayoutVars>
          <dgm:bulletEnabled val="1"/>
        </dgm:presLayoutVars>
      </dgm:prSet>
      <dgm:spPr/>
      <dgm:t>
        <a:bodyPr/>
        <a:lstStyle/>
        <a:p>
          <a:endParaRPr lang="en-US"/>
        </a:p>
      </dgm:t>
    </dgm:pt>
    <dgm:pt modelId="{E14CE34D-DC76-4AD6-BEB0-4362A181C1C1}" type="pres">
      <dgm:prSet presAssocID="{75451B23-A163-4830-BAE0-1971D355A73B}" presName="dummy" presStyleCnt="0"/>
      <dgm:spPr/>
    </dgm:pt>
    <dgm:pt modelId="{8E84D165-567F-44D4-9ED8-F4278AC8A132}" type="pres">
      <dgm:prSet presAssocID="{8F79BFCD-3507-4565-B173-29D843EF9CF8}" presName="sibTrans" presStyleLbl="sibTrans2D1" presStyleIdx="0" presStyleCnt="3"/>
      <dgm:spPr/>
      <dgm:t>
        <a:bodyPr/>
        <a:lstStyle/>
        <a:p>
          <a:endParaRPr lang="en-US"/>
        </a:p>
      </dgm:t>
    </dgm:pt>
    <dgm:pt modelId="{EA6B34FD-2051-47D6-8DEC-C3FACD00812D}" type="pres">
      <dgm:prSet presAssocID="{8F357E0C-08FA-4827-B828-3326A16B04A4}" presName="node" presStyleLbl="node1" presStyleIdx="1" presStyleCnt="3">
        <dgm:presLayoutVars>
          <dgm:bulletEnabled val="1"/>
        </dgm:presLayoutVars>
      </dgm:prSet>
      <dgm:spPr/>
      <dgm:t>
        <a:bodyPr/>
        <a:lstStyle/>
        <a:p>
          <a:endParaRPr lang="en-US"/>
        </a:p>
      </dgm:t>
    </dgm:pt>
    <dgm:pt modelId="{51F70DBE-DB2B-4AE9-B5E2-C0E3DBC6C905}" type="pres">
      <dgm:prSet presAssocID="{8F357E0C-08FA-4827-B828-3326A16B04A4}" presName="dummy" presStyleCnt="0"/>
      <dgm:spPr/>
    </dgm:pt>
    <dgm:pt modelId="{70D31934-92BE-4F48-85ED-E48ADE20C313}" type="pres">
      <dgm:prSet presAssocID="{218148FD-96D1-433F-B297-B400BCA5A105}" presName="sibTrans" presStyleLbl="sibTrans2D1" presStyleIdx="1" presStyleCnt="3"/>
      <dgm:spPr/>
      <dgm:t>
        <a:bodyPr/>
        <a:lstStyle/>
        <a:p>
          <a:endParaRPr lang="en-US"/>
        </a:p>
      </dgm:t>
    </dgm:pt>
    <dgm:pt modelId="{3D5FACE7-FB04-460D-BB05-6FCC42B0C6CD}" type="pres">
      <dgm:prSet presAssocID="{CF4FB13B-319F-45BB-921E-392C7CD2250F}" presName="node" presStyleLbl="node1" presStyleIdx="2" presStyleCnt="3">
        <dgm:presLayoutVars>
          <dgm:bulletEnabled val="1"/>
        </dgm:presLayoutVars>
      </dgm:prSet>
      <dgm:spPr/>
      <dgm:t>
        <a:bodyPr/>
        <a:lstStyle/>
        <a:p>
          <a:endParaRPr lang="en-US"/>
        </a:p>
      </dgm:t>
    </dgm:pt>
    <dgm:pt modelId="{0F7CEE29-2B9B-4C6D-9786-B53A9C272A75}" type="pres">
      <dgm:prSet presAssocID="{CF4FB13B-319F-45BB-921E-392C7CD2250F}" presName="dummy" presStyleCnt="0"/>
      <dgm:spPr/>
    </dgm:pt>
    <dgm:pt modelId="{51B3040A-DB11-4FF5-B995-0D4841F4C68B}" type="pres">
      <dgm:prSet presAssocID="{D415BA18-4F96-4834-AFDD-8D7CA330031A}" presName="sibTrans" presStyleLbl="sibTrans2D1" presStyleIdx="2" presStyleCnt="3"/>
      <dgm:spPr/>
      <dgm:t>
        <a:bodyPr/>
        <a:lstStyle/>
        <a:p>
          <a:endParaRPr lang="en-US"/>
        </a:p>
      </dgm:t>
    </dgm:pt>
  </dgm:ptLst>
  <dgm:cxnLst>
    <dgm:cxn modelId="{F5112702-D365-408D-949F-003F0AB4A86C}" srcId="{CB22C7DF-C6DC-48FF-9CF0-0CA4452D62F9}" destId="{8F357E0C-08FA-4827-B828-3326A16B04A4}" srcOrd="1" destOrd="0" parTransId="{496D19D3-823B-4C68-80B3-F9755695468E}" sibTransId="{218148FD-96D1-433F-B297-B400BCA5A105}"/>
    <dgm:cxn modelId="{2950B2A8-2A8E-4C71-BFE9-7BC7A300E708}" type="presOf" srcId="{8F79BFCD-3507-4565-B173-29D843EF9CF8}" destId="{8E84D165-567F-44D4-9ED8-F4278AC8A132}" srcOrd="0" destOrd="0" presId="urn:microsoft.com/office/officeart/2005/8/layout/radial6"/>
    <dgm:cxn modelId="{C3C9229E-BF1A-4EE3-8B8D-739E2AF5993B}" type="presOf" srcId="{218148FD-96D1-433F-B297-B400BCA5A105}" destId="{70D31934-92BE-4F48-85ED-E48ADE20C313}" srcOrd="0" destOrd="0" presId="urn:microsoft.com/office/officeart/2005/8/layout/radial6"/>
    <dgm:cxn modelId="{C534BA81-678B-4A8A-9E76-C687C7FDE1FA}" type="presOf" srcId="{8F357E0C-08FA-4827-B828-3326A16B04A4}" destId="{EA6B34FD-2051-47D6-8DEC-C3FACD00812D}" srcOrd="0" destOrd="0" presId="urn:microsoft.com/office/officeart/2005/8/layout/radial6"/>
    <dgm:cxn modelId="{A161E0FD-D496-478F-A35A-2A1FBE36F99E}" type="presOf" srcId="{CC05C170-78A3-4C0D-BAFE-04D7E99D6D12}" destId="{4E285A5E-EBEE-418C-9FDF-69F098D8FD5F}" srcOrd="0" destOrd="0" presId="urn:microsoft.com/office/officeart/2005/8/layout/radial6"/>
    <dgm:cxn modelId="{D2E16919-D8E6-42AD-9CBA-F34F7C753C34}" srcId="{CB22C7DF-C6DC-48FF-9CF0-0CA4452D62F9}" destId="{75451B23-A163-4830-BAE0-1971D355A73B}" srcOrd="0" destOrd="0" parTransId="{BB87AEC0-CCFF-4CBB-9D2F-B86E2580BD7C}" sibTransId="{8F79BFCD-3507-4565-B173-29D843EF9CF8}"/>
    <dgm:cxn modelId="{A2DFF590-35EA-454B-879A-C3088EAF0211}" srcId="{CC05C170-78A3-4C0D-BAFE-04D7E99D6D12}" destId="{CB22C7DF-C6DC-48FF-9CF0-0CA4452D62F9}" srcOrd="0" destOrd="0" parTransId="{6373C368-076D-46DA-B78A-996D65797966}" sibTransId="{E0298D52-4C5F-4D28-B2BC-3CE0A2556825}"/>
    <dgm:cxn modelId="{5C7804F7-8523-474A-B4F0-5FA2E9C52A3B}" type="presOf" srcId="{CF4FB13B-319F-45BB-921E-392C7CD2250F}" destId="{3D5FACE7-FB04-460D-BB05-6FCC42B0C6CD}" srcOrd="0" destOrd="0" presId="urn:microsoft.com/office/officeart/2005/8/layout/radial6"/>
    <dgm:cxn modelId="{0AA785E0-C9AB-42EB-ACBF-876B251BF441}" type="presOf" srcId="{CB22C7DF-C6DC-48FF-9CF0-0CA4452D62F9}" destId="{EB9F8876-5E66-4769-805A-33742072C5E1}" srcOrd="0" destOrd="0" presId="urn:microsoft.com/office/officeart/2005/8/layout/radial6"/>
    <dgm:cxn modelId="{F5185CBC-4C82-440E-BB55-26ACBF889733}" type="presOf" srcId="{D415BA18-4F96-4834-AFDD-8D7CA330031A}" destId="{51B3040A-DB11-4FF5-B995-0D4841F4C68B}" srcOrd="0" destOrd="0" presId="urn:microsoft.com/office/officeart/2005/8/layout/radial6"/>
    <dgm:cxn modelId="{0B3F7844-B4D6-4BEB-8F7E-700C57DAC0D7}" type="presOf" srcId="{75451B23-A163-4830-BAE0-1971D355A73B}" destId="{EC1B2B50-4B4D-4DF5-BC07-8A8E9C9A382D}" srcOrd="0" destOrd="0" presId="urn:microsoft.com/office/officeart/2005/8/layout/radial6"/>
    <dgm:cxn modelId="{5AFDEA57-4074-48DD-A8AB-78ACB8E9097B}" srcId="{CB22C7DF-C6DC-48FF-9CF0-0CA4452D62F9}" destId="{CF4FB13B-319F-45BB-921E-392C7CD2250F}" srcOrd="2" destOrd="0" parTransId="{B9E1AA18-16EF-45E3-959B-BFD42A8DF5D5}" sibTransId="{D415BA18-4F96-4834-AFDD-8D7CA330031A}"/>
    <dgm:cxn modelId="{919AB32E-C8CB-4DFC-9147-D2F519293E89}" type="presParOf" srcId="{4E285A5E-EBEE-418C-9FDF-69F098D8FD5F}" destId="{EB9F8876-5E66-4769-805A-33742072C5E1}" srcOrd="0" destOrd="0" presId="urn:microsoft.com/office/officeart/2005/8/layout/radial6"/>
    <dgm:cxn modelId="{2F20F56A-A749-4979-A83B-FCD5045AE0EB}" type="presParOf" srcId="{4E285A5E-EBEE-418C-9FDF-69F098D8FD5F}" destId="{EC1B2B50-4B4D-4DF5-BC07-8A8E9C9A382D}" srcOrd="1" destOrd="0" presId="urn:microsoft.com/office/officeart/2005/8/layout/radial6"/>
    <dgm:cxn modelId="{8C41C007-C13C-4FE5-9D89-3BF9A6F96B74}" type="presParOf" srcId="{4E285A5E-EBEE-418C-9FDF-69F098D8FD5F}" destId="{E14CE34D-DC76-4AD6-BEB0-4362A181C1C1}" srcOrd="2" destOrd="0" presId="urn:microsoft.com/office/officeart/2005/8/layout/radial6"/>
    <dgm:cxn modelId="{C8EB831B-2332-4EC8-9794-8275CA1C820A}" type="presParOf" srcId="{4E285A5E-EBEE-418C-9FDF-69F098D8FD5F}" destId="{8E84D165-567F-44D4-9ED8-F4278AC8A132}" srcOrd="3" destOrd="0" presId="urn:microsoft.com/office/officeart/2005/8/layout/radial6"/>
    <dgm:cxn modelId="{5340E422-E333-4FD2-9596-3C6DD6F8A040}" type="presParOf" srcId="{4E285A5E-EBEE-418C-9FDF-69F098D8FD5F}" destId="{EA6B34FD-2051-47D6-8DEC-C3FACD00812D}" srcOrd="4" destOrd="0" presId="urn:microsoft.com/office/officeart/2005/8/layout/radial6"/>
    <dgm:cxn modelId="{CF57E8B0-A940-4C08-A587-F56D6ED7FCF5}" type="presParOf" srcId="{4E285A5E-EBEE-418C-9FDF-69F098D8FD5F}" destId="{51F70DBE-DB2B-4AE9-B5E2-C0E3DBC6C905}" srcOrd="5" destOrd="0" presId="urn:microsoft.com/office/officeart/2005/8/layout/radial6"/>
    <dgm:cxn modelId="{EBE91951-F18E-4A92-9C5A-31523C744F91}" type="presParOf" srcId="{4E285A5E-EBEE-418C-9FDF-69F098D8FD5F}" destId="{70D31934-92BE-4F48-85ED-E48ADE20C313}" srcOrd="6" destOrd="0" presId="urn:microsoft.com/office/officeart/2005/8/layout/radial6"/>
    <dgm:cxn modelId="{38989028-B62D-4C83-8FB1-4F1F117C28C1}" type="presParOf" srcId="{4E285A5E-EBEE-418C-9FDF-69F098D8FD5F}" destId="{3D5FACE7-FB04-460D-BB05-6FCC42B0C6CD}" srcOrd="7" destOrd="0" presId="urn:microsoft.com/office/officeart/2005/8/layout/radial6"/>
    <dgm:cxn modelId="{D932139E-F8B8-4D8D-BE7F-E4B87F28FFB5}" type="presParOf" srcId="{4E285A5E-EBEE-418C-9FDF-69F098D8FD5F}" destId="{0F7CEE29-2B9B-4C6D-9786-B53A9C272A75}" srcOrd="8" destOrd="0" presId="urn:microsoft.com/office/officeart/2005/8/layout/radial6"/>
    <dgm:cxn modelId="{4C4CA38D-0B02-40C7-B626-01AB3DEF54AB}" type="presParOf" srcId="{4E285A5E-EBEE-418C-9FDF-69F098D8FD5F}" destId="{51B3040A-DB11-4FF5-B995-0D4841F4C68B}"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3040A-DB11-4FF5-B995-0D4841F4C68B}">
      <dsp:nvSpPr>
        <dsp:cNvPr id="0" name=""/>
        <dsp:cNvSpPr/>
      </dsp:nvSpPr>
      <dsp:spPr>
        <a:xfrm>
          <a:off x="915480" y="420927"/>
          <a:ext cx="2815798" cy="2815798"/>
        </a:xfrm>
        <a:prstGeom prst="blockArc">
          <a:avLst>
            <a:gd name="adj1" fmla="val 8996400"/>
            <a:gd name="adj2" fmla="val 16201802"/>
            <a:gd name="adj3" fmla="val 4639"/>
          </a:avLst>
        </a:prstGeom>
        <a:gradFill rotWithShape="0">
          <a:gsLst>
            <a:gs pos="0">
              <a:schemeClr val="accent1">
                <a:tint val="60000"/>
                <a:hueOff val="0"/>
                <a:satOff val="0"/>
                <a:lumOff val="0"/>
                <a:alphaOff val="0"/>
                <a:shade val="58000"/>
                <a:satMod val="150000"/>
              </a:schemeClr>
            </a:gs>
            <a:gs pos="72000">
              <a:schemeClr val="accent1">
                <a:tint val="60000"/>
                <a:hueOff val="0"/>
                <a:satOff val="0"/>
                <a:lumOff val="0"/>
                <a:alphaOff val="0"/>
                <a:tint val="90000"/>
                <a:satMod val="135000"/>
              </a:schemeClr>
            </a:gs>
            <a:gs pos="100000">
              <a:schemeClr val="accent1">
                <a:tint val="60000"/>
                <a:hueOff val="0"/>
                <a:satOff val="0"/>
                <a:lumOff val="0"/>
                <a:alphaOff val="0"/>
                <a:tint val="80000"/>
                <a:satMod val="155000"/>
              </a:schemeClr>
            </a:gs>
          </a:gsLst>
          <a:lin ang="16200000" scaled="0"/>
        </a:gradFill>
        <a:ln>
          <a:noFill/>
        </a:ln>
        <a:effectLst>
          <a:outerShdw blurRad="50800" dist="38100" dir="5400000" rotWithShape="0">
            <a:srgbClr val="000000">
              <a:alpha val="43137"/>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0D31934-92BE-4F48-85ED-E48ADE20C313}">
      <dsp:nvSpPr>
        <dsp:cNvPr id="0" name=""/>
        <dsp:cNvSpPr/>
      </dsp:nvSpPr>
      <dsp:spPr>
        <a:xfrm>
          <a:off x="916200" y="422173"/>
          <a:ext cx="2815798" cy="2815798"/>
        </a:xfrm>
        <a:prstGeom prst="blockArc">
          <a:avLst>
            <a:gd name="adj1" fmla="val 1800000"/>
            <a:gd name="adj2" fmla="val 9000000"/>
            <a:gd name="adj3" fmla="val 4639"/>
          </a:avLst>
        </a:prstGeom>
        <a:gradFill rotWithShape="0">
          <a:gsLst>
            <a:gs pos="0">
              <a:schemeClr val="accent1">
                <a:tint val="60000"/>
                <a:hueOff val="0"/>
                <a:satOff val="0"/>
                <a:lumOff val="0"/>
                <a:alphaOff val="0"/>
                <a:shade val="58000"/>
                <a:satMod val="150000"/>
              </a:schemeClr>
            </a:gs>
            <a:gs pos="72000">
              <a:schemeClr val="accent1">
                <a:tint val="60000"/>
                <a:hueOff val="0"/>
                <a:satOff val="0"/>
                <a:lumOff val="0"/>
                <a:alphaOff val="0"/>
                <a:tint val="90000"/>
                <a:satMod val="135000"/>
              </a:schemeClr>
            </a:gs>
            <a:gs pos="100000">
              <a:schemeClr val="accent1">
                <a:tint val="60000"/>
                <a:hueOff val="0"/>
                <a:satOff val="0"/>
                <a:lumOff val="0"/>
                <a:alphaOff val="0"/>
                <a:tint val="80000"/>
                <a:satMod val="155000"/>
              </a:schemeClr>
            </a:gs>
          </a:gsLst>
          <a:lin ang="16200000" scaled="0"/>
        </a:gradFill>
        <a:ln>
          <a:noFill/>
        </a:ln>
        <a:effectLst>
          <a:outerShdw blurRad="50800" dist="38100" dir="5400000" rotWithShape="0">
            <a:srgbClr val="000000">
              <a:alpha val="43137"/>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8E84D165-567F-44D4-9ED8-F4278AC8A132}">
      <dsp:nvSpPr>
        <dsp:cNvPr id="0" name=""/>
        <dsp:cNvSpPr/>
      </dsp:nvSpPr>
      <dsp:spPr>
        <a:xfrm>
          <a:off x="916921" y="420927"/>
          <a:ext cx="2815798" cy="2815798"/>
        </a:xfrm>
        <a:prstGeom prst="blockArc">
          <a:avLst>
            <a:gd name="adj1" fmla="val 16198198"/>
            <a:gd name="adj2" fmla="val 1803600"/>
            <a:gd name="adj3" fmla="val 4639"/>
          </a:avLst>
        </a:prstGeom>
        <a:gradFill rotWithShape="0">
          <a:gsLst>
            <a:gs pos="0">
              <a:schemeClr val="accent1">
                <a:tint val="60000"/>
                <a:hueOff val="0"/>
                <a:satOff val="0"/>
                <a:lumOff val="0"/>
                <a:alphaOff val="0"/>
                <a:shade val="58000"/>
                <a:satMod val="150000"/>
              </a:schemeClr>
            </a:gs>
            <a:gs pos="72000">
              <a:schemeClr val="accent1">
                <a:tint val="60000"/>
                <a:hueOff val="0"/>
                <a:satOff val="0"/>
                <a:lumOff val="0"/>
                <a:alphaOff val="0"/>
                <a:tint val="90000"/>
                <a:satMod val="135000"/>
              </a:schemeClr>
            </a:gs>
            <a:gs pos="100000">
              <a:schemeClr val="accent1">
                <a:tint val="60000"/>
                <a:hueOff val="0"/>
                <a:satOff val="0"/>
                <a:lumOff val="0"/>
                <a:alphaOff val="0"/>
                <a:tint val="80000"/>
                <a:satMod val="155000"/>
              </a:schemeClr>
            </a:gs>
          </a:gsLst>
          <a:lin ang="16200000" scaled="0"/>
        </a:gradFill>
        <a:ln>
          <a:noFill/>
        </a:ln>
        <a:effectLst>
          <a:outerShdw blurRad="50800" dist="38100" dir="5400000" rotWithShape="0">
            <a:srgbClr val="000000">
              <a:alpha val="43137"/>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EB9F8876-5E66-4769-805A-33742072C5E1}">
      <dsp:nvSpPr>
        <dsp:cNvPr id="0" name=""/>
        <dsp:cNvSpPr/>
      </dsp:nvSpPr>
      <dsp:spPr>
        <a:xfrm>
          <a:off x="1676120" y="1182093"/>
          <a:ext cx="1295958" cy="1295958"/>
        </a:xfrm>
        <a:prstGeom prst="ellipse">
          <a:avLst/>
        </a:prstGeom>
        <a:gradFill rotWithShape="0">
          <a:gsLst>
            <a:gs pos="0">
              <a:schemeClr val="accent1">
                <a:hueOff val="0"/>
                <a:satOff val="0"/>
                <a:lumOff val="0"/>
                <a:alphaOff val="0"/>
                <a:shade val="58000"/>
                <a:satMod val="150000"/>
              </a:schemeClr>
            </a:gs>
            <a:gs pos="72000">
              <a:schemeClr val="accent1">
                <a:hueOff val="0"/>
                <a:satOff val="0"/>
                <a:lumOff val="0"/>
                <a:alphaOff val="0"/>
                <a:tint val="90000"/>
                <a:satMod val="135000"/>
              </a:schemeClr>
            </a:gs>
            <a:gs pos="100000">
              <a:schemeClr val="accent1">
                <a:hueOff val="0"/>
                <a:satOff val="0"/>
                <a:lumOff val="0"/>
                <a:alphaOff val="0"/>
                <a:tint val="80000"/>
                <a:satMod val="155000"/>
              </a:schemeClr>
            </a:gs>
          </a:gsLst>
          <a:lin ang="16200000" scaled="0"/>
        </a:gradFill>
        <a:ln>
          <a:noFill/>
        </a:ln>
        <a:effectLst>
          <a:outerShdw blurRad="50800" dist="38100" dir="5400000" rotWithShape="0">
            <a:srgbClr val="000000">
              <a:alpha val="43137"/>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kern="1200" dirty="0" smtClean="0"/>
            <a:t>Project MPP file</a:t>
          </a:r>
          <a:endParaRPr lang="en-US" sz="1900" kern="1200" dirty="0"/>
        </a:p>
      </dsp:txBody>
      <dsp:txXfrm>
        <a:off x="1865909" y="1371882"/>
        <a:ext cx="916380" cy="916380"/>
      </dsp:txXfrm>
    </dsp:sp>
    <dsp:sp modelId="{EC1B2B50-4B4D-4DF5-BC07-8A8E9C9A382D}">
      <dsp:nvSpPr>
        <dsp:cNvPr id="0" name=""/>
        <dsp:cNvSpPr/>
      </dsp:nvSpPr>
      <dsp:spPr>
        <a:xfrm>
          <a:off x="1870514" y="0"/>
          <a:ext cx="907170" cy="907170"/>
        </a:xfrm>
        <a:prstGeom prst="ellipse">
          <a:avLst/>
        </a:prstGeom>
        <a:gradFill rotWithShape="0">
          <a:gsLst>
            <a:gs pos="0">
              <a:schemeClr val="accent1">
                <a:hueOff val="0"/>
                <a:satOff val="0"/>
                <a:lumOff val="0"/>
                <a:alphaOff val="0"/>
                <a:shade val="58000"/>
                <a:satMod val="150000"/>
              </a:schemeClr>
            </a:gs>
            <a:gs pos="72000">
              <a:schemeClr val="accent1">
                <a:hueOff val="0"/>
                <a:satOff val="0"/>
                <a:lumOff val="0"/>
                <a:alphaOff val="0"/>
                <a:tint val="90000"/>
                <a:satMod val="135000"/>
              </a:schemeClr>
            </a:gs>
            <a:gs pos="100000">
              <a:schemeClr val="accent1">
                <a:hueOff val="0"/>
                <a:satOff val="0"/>
                <a:lumOff val="0"/>
                <a:alphaOff val="0"/>
                <a:tint val="80000"/>
                <a:satMod val="155000"/>
              </a:schemeClr>
            </a:gs>
          </a:gsLst>
          <a:lin ang="16200000" scaled="0"/>
        </a:gradFill>
        <a:ln>
          <a:noFill/>
        </a:ln>
        <a:effectLst>
          <a:outerShdw blurRad="50800" dist="38100" dir="5400000" rotWithShape="0">
            <a:srgbClr val="000000">
              <a:alpha val="43137"/>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 Project 2010</a:t>
          </a:r>
          <a:endParaRPr lang="en-US" sz="1400" kern="1200" dirty="0"/>
        </a:p>
      </dsp:txBody>
      <dsp:txXfrm>
        <a:off x="2003366" y="132852"/>
        <a:ext cx="641466" cy="641466"/>
      </dsp:txXfrm>
    </dsp:sp>
    <dsp:sp modelId="{EA6B34FD-2051-47D6-8DEC-C3FACD00812D}">
      <dsp:nvSpPr>
        <dsp:cNvPr id="0" name=""/>
        <dsp:cNvSpPr/>
      </dsp:nvSpPr>
      <dsp:spPr>
        <a:xfrm>
          <a:off x="3061508" y="2064108"/>
          <a:ext cx="907170" cy="907170"/>
        </a:xfrm>
        <a:prstGeom prst="ellipse">
          <a:avLst/>
        </a:prstGeom>
        <a:gradFill rotWithShape="0">
          <a:gsLst>
            <a:gs pos="0">
              <a:schemeClr val="accent1">
                <a:hueOff val="0"/>
                <a:satOff val="0"/>
                <a:lumOff val="0"/>
                <a:alphaOff val="0"/>
                <a:shade val="58000"/>
                <a:satMod val="150000"/>
              </a:schemeClr>
            </a:gs>
            <a:gs pos="72000">
              <a:schemeClr val="accent1">
                <a:hueOff val="0"/>
                <a:satOff val="0"/>
                <a:lumOff val="0"/>
                <a:alphaOff val="0"/>
                <a:tint val="90000"/>
                <a:satMod val="135000"/>
              </a:schemeClr>
            </a:gs>
            <a:gs pos="100000">
              <a:schemeClr val="accent1">
                <a:hueOff val="0"/>
                <a:satOff val="0"/>
                <a:lumOff val="0"/>
                <a:alphaOff val="0"/>
                <a:tint val="80000"/>
                <a:satMod val="155000"/>
              </a:schemeClr>
            </a:gs>
          </a:gsLst>
          <a:lin ang="16200000" scaled="0"/>
        </a:gradFill>
        <a:ln>
          <a:noFill/>
        </a:ln>
        <a:effectLst>
          <a:outerShdw blurRad="50800" dist="38100" dir="5400000" rotWithShape="0">
            <a:srgbClr val="000000">
              <a:alpha val="43137"/>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 Project 2007</a:t>
          </a:r>
          <a:endParaRPr lang="en-US" sz="1400" kern="1200" dirty="0"/>
        </a:p>
      </dsp:txBody>
      <dsp:txXfrm>
        <a:off x="3194360" y="2196960"/>
        <a:ext cx="641466" cy="641466"/>
      </dsp:txXfrm>
    </dsp:sp>
    <dsp:sp modelId="{3D5FACE7-FB04-460D-BB05-6FCC42B0C6CD}">
      <dsp:nvSpPr>
        <dsp:cNvPr id="0" name=""/>
        <dsp:cNvSpPr/>
      </dsp:nvSpPr>
      <dsp:spPr>
        <a:xfrm>
          <a:off x="679521" y="2064108"/>
          <a:ext cx="907170" cy="907170"/>
        </a:xfrm>
        <a:prstGeom prst="ellipse">
          <a:avLst/>
        </a:prstGeom>
        <a:gradFill rotWithShape="0">
          <a:gsLst>
            <a:gs pos="0">
              <a:schemeClr val="accent1">
                <a:hueOff val="0"/>
                <a:satOff val="0"/>
                <a:lumOff val="0"/>
                <a:alphaOff val="0"/>
                <a:shade val="58000"/>
                <a:satMod val="150000"/>
              </a:schemeClr>
            </a:gs>
            <a:gs pos="72000">
              <a:schemeClr val="accent1">
                <a:hueOff val="0"/>
                <a:satOff val="0"/>
                <a:lumOff val="0"/>
                <a:alphaOff val="0"/>
                <a:tint val="90000"/>
                <a:satMod val="135000"/>
              </a:schemeClr>
            </a:gs>
            <a:gs pos="100000">
              <a:schemeClr val="accent1">
                <a:hueOff val="0"/>
                <a:satOff val="0"/>
                <a:lumOff val="0"/>
                <a:alphaOff val="0"/>
                <a:tint val="80000"/>
                <a:satMod val="155000"/>
              </a:schemeClr>
            </a:gs>
          </a:gsLst>
          <a:lin ang="16200000" scaled="0"/>
        </a:gradFill>
        <a:ln>
          <a:noFill/>
        </a:ln>
        <a:effectLst>
          <a:outerShdw blurRad="50800" dist="38100" dir="5400000" rotWithShape="0">
            <a:srgbClr val="000000">
              <a:alpha val="43137"/>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 Project 2003</a:t>
          </a:r>
          <a:endParaRPr lang="en-US" sz="1400" kern="1200" dirty="0"/>
        </a:p>
      </dsp:txBody>
      <dsp:txXfrm>
        <a:off x="812373" y="2196960"/>
        <a:ext cx="641466" cy="64146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fontAlgn="auto">
              <a:spcBef>
                <a:spcPts val="0"/>
              </a:spcBef>
              <a:spcAft>
                <a:spcPts val="0"/>
              </a:spcAft>
              <a:defRPr sz="1200" dirty="0" smtClean="0">
                <a:cs typeface="+mn-cs"/>
              </a:defRPr>
            </a:lvl1pPr>
          </a:lstStyle>
          <a:p>
            <a:pPr>
              <a:defRPr/>
            </a:pPr>
            <a:r>
              <a:rPr lang="en-US"/>
              <a:t>Microsoft SharePoint Server 2010 Ignite!</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14363" fontAlgn="auto">
              <a:spcBef>
                <a:spcPts val="0"/>
              </a:spcBef>
              <a:spcAft>
                <a:spcPts val="0"/>
              </a:spcAft>
              <a:defRPr sz="1200" smtClean="0">
                <a:cs typeface="+mn-cs"/>
              </a:defRPr>
            </a:lvl1pPr>
          </a:lstStyle>
          <a:p>
            <a:pPr>
              <a:defRPr/>
            </a:pPr>
            <a:fld id="{AE633407-E27B-43BD-9A01-1A5BED774399}" type="datetimeFigureOut">
              <a:rPr lang="en-US"/>
              <a:pPr>
                <a:defRPr/>
              </a:pPr>
              <a:t>4/28/2010</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914363" fontAlgn="auto">
              <a:spcBef>
                <a:spcPts val="0"/>
              </a:spcBef>
              <a:spcAft>
                <a:spcPts val="0"/>
              </a:spcAft>
              <a:defRPr sz="500" dirty="0" smtClean="0">
                <a:solidFill>
                  <a:srgbClr val="000000"/>
                </a:solidFill>
                <a:cs typeface="+mn-cs"/>
              </a:defRPr>
            </a:lvl1pPr>
          </a:lstStyle>
          <a:p>
            <a:pPr>
              <a:defRPr/>
            </a:pPr>
            <a:r>
              <a:rPr lang="en-US"/>
              <a:t>© 2009 Microsoft Corporation. All rights reserved. Microsoft, Windows, Windows Vista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914363" fontAlgn="auto">
              <a:spcBef>
                <a:spcPts val="0"/>
              </a:spcBef>
              <a:spcAft>
                <a:spcPts val="0"/>
              </a:spcAft>
              <a:defRPr sz="1200" smtClean="0">
                <a:cs typeface="+mn-cs"/>
              </a:defRPr>
            </a:lvl1pPr>
          </a:lstStyle>
          <a:p>
            <a:pPr>
              <a:defRPr/>
            </a:pPr>
            <a:fld id="{4344B980-26EB-4D07-B978-2C7FA621F7A2}" type="slidenum">
              <a:rPr lang="en-US"/>
              <a:pPr>
                <a:defRPr/>
              </a:pPr>
              <a:t>‹#›</a:t>
            </a:fld>
            <a:endParaRPr lang="en-US" dirty="0"/>
          </a:p>
        </p:txBody>
      </p:sp>
    </p:spTree>
    <p:extLst>
      <p:ext uri="{BB962C8B-B14F-4D97-AF65-F5344CB8AC3E}">
        <p14:creationId xmlns:p14="http://schemas.microsoft.com/office/powerpoint/2010/main" val="375695572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fontAlgn="auto">
              <a:spcBef>
                <a:spcPts val="0"/>
              </a:spcBef>
              <a:spcAft>
                <a:spcPts val="0"/>
              </a:spcAft>
              <a:defRPr sz="1200" dirty="0" smtClean="0">
                <a:latin typeface="Segoe UI" pitchFamily="34" charset="0"/>
                <a:cs typeface="+mn-cs"/>
              </a:defRPr>
            </a:lvl1pPr>
          </a:lstStyle>
          <a:p>
            <a:pPr>
              <a:defRPr/>
            </a:pPr>
            <a:r>
              <a:rPr lang="en-US"/>
              <a:t>Microsoft SharePoint Server 2010 Ignite!</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914363" fontAlgn="auto">
              <a:spcBef>
                <a:spcPts val="0"/>
              </a:spcBef>
              <a:spcAft>
                <a:spcPts val="0"/>
              </a:spcAft>
              <a:defRPr sz="1200" smtClean="0">
                <a:latin typeface="Segoe UI" pitchFamily="34" charset="0"/>
                <a:cs typeface="+mn-cs"/>
              </a:defRPr>
            </a:lvl1pPr>
          </a:lstStyle>
          <a:p>
            <a:pPr>
              <a:defRPr/>
            </a:pPr>
            <a:fld id="{0B5FA9CC-1CE4-48B3-A7CF-F1A09F3B63BA}" type="datetimeFigureOut">
              <a:rPr lang="en-US"/>
              <a:pPr>
                <a:defRPr/>
              </a:pPr>
              <a:t>4/28/2010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defTabSz="914363" fontAlgn="auto">
              <a:spcBef>
                <a:spcPts val="0"/>
              </a:spcBef>
              <a:spcAft>
                <a:spcPts val="0"/>
              </a:spcAft>
              <a:defRPr sz="500" dirty="0" smtClean="0">
                <a:solidFill>
                  <a:srgbClr val="000000"/>
                </a:solidFill>
                <a:latin typeface="Segoe UI" pitchFamily="34" charset="0"/>
                <a:cs typeface="+mn-cs"/>
              </a:defRPr>
            </a:lvl1pPr>
          </a:lstStyle>
          <a:p>
            <a:pPr>
              <a:defRPr/>
            </a:pPr>
            <a:r>
              <a:rPr lang="en-US"/>
              <a:t>© 2009 Microsoft Corporation. All rights reserved. Microsoft, Windows, Windows Vista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914363" fontAlgn="auto">
              <a:spcBef>
                <a:spcPts val="0"/>
              </a:spcBef>
              <a:spcAft>
                <a:spcPts val="0"/>
              </a:spcAft>
              <a:defRPr sz="1200" smtClean="0">
                <a:latin typeface="Segoe UI" pitchFamily="34" charset="0"/>
                <a:cs typeface="+mn-cs"/>
              </a:defRPr>
            </a:lvl1pPr>
          </a:lstStyle>
          <a:p>
            <a:pPr>
              <a:defRPr/>
            </a:pPr>
            <a:fld id="{B5F303EC-5238-45DA-9A92-76706A0F2E78}" type="slidenum">
              <a:rPr lang="en-US"/>
              <a:pPr>
                <a:defRPr/>
              </a:pPr>
              <a:t>‹#›</a:t>
            </a:fld>
            <a:endParaRPr lang="en-US" dirty="0"/>
          </a:p>
        </p:txBody>
      </p:sp>
    </p:spTree>
    <p:extLst>
      <p:ext uri="{BB962C8B-B14F-4D97-AF65-F5344CB8AC3E}">
        <p14:creationId xmlns:p14="http://schemas.microsoft.com/office/powerpoint/2010/main" val="837444022"/>
      </p:ext>
    </p:extLst>
  </p:cSld>
  <p:clrMap bg1="lt1" tx1="dk1" bg2="lt2" tx2="dk2" accent1="accent1" accent2="accent2" accent3="accent3" accent4="accent4" accent5="accent5" accent6="accent6" hlink="hlink" folHlink="folHlink"/>
  <p:hf/>
  <p:notesStyle>
    <a:lvl1pPr algn="l" defTabSz="912813" rtl="0" fontAlgn="base">
      <a:lnSpc>
        <a:spcPct val="90000"/>
      </a:lnSpc>
      <a:spcBef>
        <a:spcPct val="30000"/>
      </a:spcBef>
      <a:spcAft>
        <a:spcPts val="338"/>
      </a:spcAft>
      <a:defRPr sz="900" kern="1200">
        <a:solidFill>
          <a:schemeClr val="tx1"/>
        </a:solidFill>
        <a:latin typeface="Segoe UI" pitchFamily="34" charset="0"/>
        <a:ea typeface="+mn-ea"/>
        <a:cs typeface="+mn-cs"/>
      </a:defRPr>
    </a:lvl1pPr>
    <a:lvl2pPr marL="212725" indent="-104775" algn="l" defTabSz="912813" rtl="0" fontAlgn="base">
      <a:lnSpc>
        <a:spcPct val="90000"/>
      </a:lnSpc>
      <a:spcBef>
        <a:spcPct val="30000"/>
      </a:spcBef>
      <a:spcAft>
        <a:spcPts val="338"/>
      </a:spcAft>
      <a:buFont typeface="Arial" pitchFamily="34" charset="0"/>
      <a:buChar char="•"/>
      <a:defRPr sz="900" kern="1200">
        <a:solidFill>
          <a:schemeClr val="tx1"/>
        </a:solidFill>
        <a:latin typeface="Segoe UI" pitchFamily="34" charset="0"/>
        <a:ea typeface="+mn-ea"/>
        <a:cs typeface="+mn-cs"/>
      </a:defRPr>
    </a:lvl2pPr>
    <a:lvl3pPr marL="327025" indent="-114300" algn="l" defTabSz="912813" rtl="0" fontAlgn="base">
      <a:lnSpc>
        <a:spcPct val="90000"/>
      </a:lnSpc>
      <a:spcBef>
        <a:spcPct val="30000"/>
      </a:spcBef>
      <a:spcAft>
        <a:spcPts val="338"/>
      </a:spcAft>
      <a:buFont typeface="Arial" pitchFamily="34" charset="0"/>
      <a:buChar char="•"/>
      <a:defRPr sz="900" kern="1200">
        <a:solidFill>
          <a:schemeClr val="tx1"/>
        </a:solidFill>
        <a:latin typeface="Segoe UI" pitchFamily="34" charset="0"/>
        <a:ea typeface="+mn-ea"/>
        <a:cs typeface="+mn-cs"/>
      </a:defRPr>
    </a:lvl3pPr>
    <a:lvl4pPr marL="482600" indent="-146050" algn="l" defTabSz="912813" rtl="0" fontAlgn="base">
      <a:lnSpc>
        <a:spcPct val="90000"/>
      </a:lnSpc>
      <a:spcBef>
        <a:spcPct val="30000"/>
      </a:spcBef>
      <a:spcAft>
        <a:spcPts val="338"/>
      </a:spcAft>
      <a:buFont typeface="Arial" pitchFamily="34" charset="0"/>
      <a:buChar char="•"/>
      <a:defRPr sz="900" kern="1200">
        <a:solidFill>
          <a:schemeClr val="tx1"/>
        </a:solidFill>
        <a:latin typeface="Segoe UI" pitchFamily="34" charset="0"/>
        <a:ea typeface="+mn-ea"/>
        <a:cs typeface="+mn-cs"/>
      </a:defRPr>
    </a:lvl4pPr>
    <a:lvl5pPr marL="614363" indent="-114300" algn="l" defTabSz="912813" rtl="0" fontAlgn="base">
      <a:lnSpc>
        <a:spcPct val="90000"/>
      </a:lnSpc>
      <a:spcBef>
        <a:spcPct val="30000"/>
      </a:spcBef>
      <a:spcAft>
        <a:spcPts val="338"/>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73732" name="Date Placeholder 7"/>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187B67FF-8A6C-47BA-8D85-D98C61A5E98E}" type="datetime1">
              <a:rPr lang="en-US"/>
              <a:pPr defTabSz="912813" fontAlgn="base">
                <a:spcBef>
                  <a:spcPct val="0"/>
                </a:spcBef>
                <a:spcAft>
                  <a:spcPct val="0"/>
                </a:spcAft>
              </a:pPr>
              <a:t>4/28/2010</a:t>
            </a:fld>
            <a:endParaRPr lang="en-US"/>
          </a:p>
        </p:txBody>
      </p:sp>
      <p:sp>
        <p:nvSpPr>
          <p:cNvPr id="73733" name="Slide Number Placeholder 8"/>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7A476176-7422-42B6-804C-5C0337BF9667}" type="slidenum">
              <a:rPr lang="en-US"/>
              <a:pPr defTabSz="912813" fontAlgn="base">
                <a:spcBef>
                  <a:spcPct val="0"/>
                </a:spcBef>
                <a:spcAft>
                  <a:spcPct val="0"/>
                </a:spcAft>
              </a:pPr>
              <a:t>1</a:t>
            </a:fld>
            <a:endParaRPr lang="en-US"/>
          </a:p>
        </p:txBody>
      </p:sp>
      <p:sp>
        <p:nvSpPr>
          <p:cNvPr id="73734" name="Footer Placeholder 9"/>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r>
              <a:rPr lang="en-US">
                <a:solidFill>
                  <a:srgbClr val="000000"/>
                </a:solidFill>
              </a:rPr>
              <a:t>© 2009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p:txBody>
      </p:sp>
      <p:sp>
        <p:nvSpPr>
          <p:cNvPr id="73735" name="Header Placeholder 10"/>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r>
              <a:rPr lang="en-US"/>
              <a:t>Microsoft SharePoint Server 2010 Ignite!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82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7233036C-F4B2-40D6-BBED-BE832BD01BC4}" type="slidenum">
              <a:rPr lang="en-US"/>
              <a:pPr defTabSz="912813" fontAlgn="base">
                <a:spcBef>
                  <a:spcPct val="0"/>
                </a:spcBef>
                <a:spcAft>
                  <a:spcPct val="0"/>
                </a:spcAft>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D89A9D2D-DF26-4E88-BCA3-38D44E87D224}" type="slidenum">
              <a:rPr lang="en-US"/>
              <a:pPr defTabSz="912813" fontAlgn="base">
                <a:spcBef>
                  <a:spcPct val="0"/>
                </a:spcBef>
                <a:spcAft>
                  <a:spcPct val="0"/>
                </a:spcAft>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55000" lnSpcReduction="20000"/>
          </a:bodyPr>
          <a:lstStyle/>
          <a:p>
            <a:pPr defTabSz="914363" fontAlgn="auto">
              <a:spcBef>
                <a:spcPts val="0"/>
              </a:spcBef>
              <a:spcAft>
                <a:spcPts val="333"/>
              </a:spcAft>
              <a:defRPr/>
            </a:pPr>
            <a:endParaRPr lang="en-US" dirty="0"/>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4646C724-49F2-4974-8857-63314C43E625}" type="slidenum">
              <a:rPr lang="en-US"/>
              <a:pPr defTabSz="912813" fontAlgn="base">
                <a:spcBef>
                  <a:spcPct val="0"/>
                </a:spcBef>
                <a:spcAft>
                  <a:spcPct val="0"/>
                </a:spcAft>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0000" lnSpcReduction="20000"/>
          </a:bodyPr>
          <a:lstStyle/>
          <a:p>
            <a:pPr defTabSz="914363" fontAlgn="auto">
              <a:spcBef>
                <a:spcPts val="0"/>
              </a:spcBef>
              <a:spcAft>
                <a:spcPts val="333"/>
              </a:spcAft>
              <a:defRPr/>
            </a:pPr>
            <a:endParaRPr lang="en-US" dirty="0"/>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B54DBA1B-185D-4111-977F-0BE2ACB76FCB}" type="slidenum">
              <a:rPr lang="en-US"/>
              <a:pPr defTabSz="912813" fontAlgn="base">
                <a:spcBef>
                  <a:spcPct val="0"/>
                </a:spcBef>
                <a:spcAft>
                  <a:spcPct val="0"/>
                </a:spcAft>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4"/>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B21644B3-6D71-4EDB-9717-93CEB4645115}" type="datetime1">
              <a:rPr lang="en-US">
                <a:latin typeface="Segoe"/>
              </a:rPr>
              <a:pPr defTabSz="912813" fontAlgn="base">
                <a:spcBef>
                  <a:spcPct val="0"/>
                </a:spcBef>
                <a:spcAft>
                  <a:spcPct val="0"/>
                </a:spcAft>
              </a:pPr>
              <a:t>4/28/2010</a:t>
            </a:fld>
            <a:endParaRPr lang="en-US">
              <a:latin typeface="Segoe"/>
            </a:endParaRPr>
          </a:p>
        </p:txBody>
      </p:sp>
      <p:sp>
        <p:nvSpPr>
          <p:cNvPr id="89091" name="Rectangle 5"/>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3F0E0E27-03BE-43CC-8BEA-CE61FDDD1F39}" type="slidenum">
              <a:rPr lang="en-US">
                <a:latin typeface="Segoe"/>
              </a:rPr>
              <a:pPr defTabSz="912813" fontAlgn="base">
                <a:spcBef>
                  <a:spcPct val="0"/>
                </a:spcBef>
                <a:spcAft>
                  <a:spcPct val="0"/>
                </a:spcAft>
              </a:pPr>
              <a:t>15</a:t>
            </a:fld>
            <a:endParaRPr lang="en-US">
              <a:latin typeface="Segoe"/>
            </a:endParaRPr>
          </a:p>
        </p:txBody>
      </p:sp>
      <p:sp>
        <p:nvSpPr>
          <p:cNvPr id="89092" name="Rectangle 46080"/>
          <p:cNvSpPr>
            <a:spLocks noGrp="1" noRot="1" noChangeAspect="1" noTextEdit="1"/>
          </p:cNvSpPr>
          <p:nvPr>
            <p:ph type="sldImg"/>
          </p:nvPr>
        </p:nvSpPr>
        <p:spPr bwMode="auto">
          <a:noFill/>
          <a:ln cap="flat" algn="ctr">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8909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709" tIns="44854" rIns="89709" bIns="44854" numCol="1" anchor="t" anchorCtr="0" compatLnSpc="1">
            <a:prstTxWarp prst="textNoShape">
              <a:avLst/>
            </a:prstTxWarp>
          </a:bodyPr>
          <a:lstStyle/>
          <a:p>
            <a:pPr>
              <a:spcBef>
                <a:spcPct val="0"/>
              </a:spcBef>
            </a:pPr>
            <a:endParaRPr lang="en-US" sz="1000" smtClean="0"/>
          </a:p>
        </p:txBody>
      </p:sp>
      <p:sp>
        <p:nvSpPr>
          <p:cNvPr id="89094" name="Shape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9709" tIns="44854" rIns="89709" bIns="44854" anchor="b"/>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algn="r"/>
            <a:fld id="{1E0EAEF4-9655-441E-8B01-AB43DB935977}" type="slidenum">
              <a:rPr lang="en-US" sz="1200">
                <a:latin typeface="Calibri" pitchFamily="34" charset="0"/>
              </a:rPr>
              <a:pPr algn="r"/>
              <a:t>15</a:t>
            </a:fld>
            <a:endParaRPr lang="en-US" sz="1200">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4"/>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63A7161B-2F7B-4B09-B94E-8EA7124951F3}" type="datetime1">
              <a:rPr lang="en-US">
                <a:latin typeface="Segoe"/>
              </a:rPr>
              <a:pPr defTabSz="912813" fontAlgn="base">
                <a:spcBef>
                  <a:spcPct val="0"/>
                </a:spcBef>
                <a:spcAft>
                  <a:spcPct val="0"/>
                </a:spcAft>
              </a:pPr>
              <a:t>4/28/2010</a:t>
            </a:fld>
            <a:endParaRPr lang="en-US">
              <a:latin typeface="Segoe"/>
            </a:endParaRPr>
          </a:p>
        </p:txBody>
      </p:sp>
      <p:sp>
        <p:nvSpPr>
          <p:cNvPr id="90115" name="Rectangle 5"/>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95AB38BA-61BB-4390-ADB5-72D465455743}" type="slidenum">
              <a:rPr lang="en-US">
                <a:latin typeface="Segoe"/>
              </a:rPr>
              <a:pPr defTabSz="912813" fontAlgn="base">
                <a:spcBef>
                  <a:spcPct val="0"/>
                </a:spcBef>
                <a:spcAft>
                  <a:spcPct val="0"/>
                </a:spcAft>
              </a:pPr>
              <a:t>16</a:t>
            </a:fld>
            <a:endParaRPr lang="en-US">
              <a:latin typeface="Segoe"/>
            </a:endParaRPr>
          </a:p>
        </p:txBody>
      </p:sp>
      <p:sp>
        <p:nvSpPr>
          <p:cNvPr id="90116" name="Rectangle 46080"/>
          <p:cNvSpPr>
            <a:spLocks noGrp="1" noRot="1" noChangeAspect="1" noTextEdit="1"/>
          </p:cNvSpPr>
          <p:nvPr>
            <p:ph type="sldImg"/>
          </p:nvPr>
        </p:nvSpPr>
        <p:spPr bwMode="auto">
          <a:noFill/>
          <a:ln cap="flat" algn="ctr">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9011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709" tIns="44854" rIns="89709" bIns="44854" numCol="1" anchor="t" anchorCtr="0" compatLnSpc="1">
            <a:prstTxWarp prst="textNoShape">
              <a:avLst/>
            </a:prstTxWarp>
          </a:bodyPr>
          <a:lstStyle/>
          <a:p>
            <a:pPr>
              <a:spcBef>
                <a:spcPct val="0"/>
              </a:spcBef>
            </a:pPr>
            <a:endParaRPr lang="en-US" smtClean="0"/>
          </a:p>
        </p:txBody>
      </p:sp>
      <p:sp>
        <p:nvSpPr>
          <p:cNvPr id="90118" name="Shape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9709" tIns="44854" rIns="89709" bIns="44854" anchor="b"/>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algn="r"/>
            <a:fld id="{27C659CC-9098-4149-BC7E-C68672359F4B}" type="slidenum">
              <a:rPr lang="en-US" sz="1200">
                <a:latin typeface="Calibri" pitchFamily="34" charset="0"/>
              </a:rPr>
              <a:pPr algn="r"/>
              <a:t>16</a:t>
            </a:fld>
            <a:endParaRPr lang="en-US" sz="1200">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585C748C-8AF0-43BD-8216-300FBB570AA0}" type="slidenum">
              <a:rPr lang="en-US"/>
              <a:pPr defTabSz="912813" fontAlgn="base">
                <a:spcBef>
                  <a:spcPct val="0"/>
                </a:spcBef>
                <a:spcAft>
                  <a:spcPct val="0"/>
                </a:spcAft>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4"/>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C70C25BF-B857-47D9-B7C3-F3C422BE425A}" type="datetime1">
              <a:rPr lang="en-US">
                <a:latin typeface="Segoe"/>
              </a:rPr>
              <a:pPr defTabSz="912813" fontAlgn="base">
                <a:spcBef>
                  <a:spcPct val="0"/>
                </a:spcBef>
                <a:spcAft>
                  <a:spcPct val="0"/>
                </a:spcAft>
              </a:pPr>
              <a:t>4/28/2010</a:t>
            </a:fld>
            <a:endParaRPr lang="en-US">
              <a:latin typeface="Segoe"/>
            </a:endParaRPr>
          </a:p>
        </p:txBody>
      </p:sp>
      <p:sp>
        <p:nvSpPr>
          <p:cNvPr id="92163" name="Rectangle 5"/>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F13A735E-8406-4726-B6F0-97F7C66DC501}" type="slidenum">
              <a:rPr lang="en-US">
                <a:latin typeface="Segoe"/>
              </a:rPr>
              <a:pPr defTabSz="912813" fontAlgn="base">
                <a:spcBef>
                  <a:spcPct val="0"/>
                </a:spcBef>
                <a:spcAft>
                  <a:spcPct val="0"/>
                </a:spcAft>
              </a:pPr>
              <a:t>18</a:t>
            </a:fld>
            <a:endParaRPr lang="en-US">
              <a:latin typeface="Segoe"/>
            </a:endParaRPr>
          </a:p>
        </p:txBody>
      </p:sp>
      <p:sp>
        <p:nvSpPr>
          <p:cNvPr id="92164" name="Rectangle 46080"/>
          <p:cNvSpPr>
            <a:spLocks noGrp="1" noRot="1" noChangeAspect="1" noTextEdit="1"/>
          </p:cNvSpPr>
          <p:nvPr>
            <p:ph type="sldImg"/>
          </p:nvPr>
        </p:nvSpPr>
        <p:spPr bwMode="auto">
          <a:noFill/>
          <a:ln cap="flat" algn="ctr">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9216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704" tIns="44851" rIns="89704" bIns="44851" numCol="1" anchor="t" anchorCtr="0" compatLnSpc="1">
            <a:prstTxWarp prst="textNoShape">
              <a:avLst/>
            </a:prstTxWarp>
          </a:bodyPr>
          <a:lstStyle/>
          <a:p>
            <a:pPr>
              <a:spcBef>
                <a:spcPct val="0"/>
              </a:spcBef>
            </a:pPr>
            <a:endParaRPr lang="en-US" smtClean="0"/>
          </a:p>
        </p:txBody>
      </p:sp>
      <p:sp>
        <p:nvSpPr>
          <p:cNvPr id="92166" name="Shape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89704" tIns="44851" rIns="89704" bIns="44851" anchor="b"/>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algn="r"/>
            <a:fld id="{E3E18A61-6159-4992-A013-36F63A140EC0}" type="slidenum">
              <a:rPr lang="en-US" sz="1200">
                <a:latin typeface="Calibri" pitchFamily="34" charset="0"/>
              </a:rPr>
              <a:pPr algn="r"/>
              <a:t>18</a:t>
            </a:fld>
            <a:endParaRPr lang="en-US" sz="1200">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6D5ABE90-4EDA-4ADA-ADAB-6807022CEB4F}" type="slidenum">
              <a:rPr lang="en-US"/>
              <a:pPr defTabSz="912813" fontAlgn="base">
                <a:spcBef>
                  <a:spcPct val="0"/>
                </a:spcBef>
                <a:spcAft>
                  <a:spcPct val="0"/>
                </a:spcAft>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94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1100EADC-FADF-4BE4-BBF9-CCF857BB760D}" type="slidenum">
              <a:rPr lang="en-US"/>
              <a:pPr defTabSz="912813" fontAlgn="base">
                <a:spcBef>
                  <a:spcPct val="0"/>
                </a:spcBef>
                <a:spcAft>
                  <a:spcPct val="0"/>
                </a:spcAft>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74756" name="Date Placeholder 7"/>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24373BAD-9748-4DA7-A393-CB93923E9CAA}" type="datetime1">
              <a:rPr lang="en-US"/>
              <a:pPr defTabSz="912813" fontAlgn="base">
                <a:spcBef>
                  <a:spcPct val="0"/>
                </a:spcBef>
                <a:spcAft>
                  <a:spcPct val="0"/>
                </a:spcAft>
              </a:pPr>
              <a:t>4/28/2010</a:t>
            </a:fld>
            <a:endParaRPr lang="en-US"/>
          </a:p>
        </p:txBody>
      </p:sp>
      <p:sp>
        <p:nvSpPr>
          <p:cNvPr id="74757" name="Slide Number Placeholder 8"/>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7A5AEFED-7B49-42DE-9FC4-F905547A2CF3}" type="slidenum">
              <a:rPr lang="en-US"/>
              <a:pPr defTabSz="912813" fontAlgn="base">
                <a:spcBef>
                  <a:spcPct val="0"/>
                </a:spcBef>
                <a:spcAft>
                  <a:spcPct val="0"/>
                </a:spcAft>
              </a:pPr>
              <a:t>2</a:t>
            </a:fld>
            <a:endParaRPr lang="en-US"/>
          </a:p>
        </p:txBody>
      </p:sp>
      <p:sp>
        <p:nvSpPr>
          <p:cNvPr id="74758" name="Footer Placeholder 9"/>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r>
              <a:rPr lang="en-US">
                <a:solidFill>
                  <a:srgbClr val="000000"/>
                </a:solidFill>
              </a:rPr>
              <a:t>© 2009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p:txBody>
      </p:sp>
      <p:sp>
        <p:nvSpPr>
          <p:cNvPr id="74759" name="Header Placeholder 10"/>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r>
              <a:rPr lang="en-US"/>
              <a:t>Microsoft SharePoint Server 2010 Ignite!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7500" lnSpcReduction="20000"/>
          </a:bodyPr>
          <a:lstStyle/>
          <a:p>
            <a:pPr defTabSz="914363" fontAlgn="auto">
              <a:spcBef>
                <a:spcPts val="0"/>
              </a:spcBef>
              <a:spcAft>
                <a:spcPts val="333"/>
              </a:spcAft>
              <a:defRPr/>
            </a:pPr>
            <a:endParaRPr lang="en-US" dirty="0"/>
          </a:p>
        </p:txBody>
      </p:sp>
      <p:sp>
        <p:nvSpPr>
          <p:cNvPr id="9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ED925FA0-204A-474E-B49C-87C176592C71}" type="slidenum">
              <a:rPr lang="en-US"/>
              <a:pPr defTabSz="912813" fontAlgn="base">
                <a:spcBef>
                  <a:spcPct val="0"/>
                </a:spcBef>
                <a:spcAft>
                  <a:spcPct val="0"/>
                </a:spcAft>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defTabSz="914363" fontAlgn="auto">
              <a:spcBef>
                <a:spcPts val="0"/>
              </a:spcBef>
              <a:spcAft>
                <a:spcPts val="333"/>
              </a:spcAft>
              <a:buFont typeface="Arial" pitchFamily="34" charset="0"/>
              <a:buNone/>
              <a:defRPr/>
            </a:pPr>
            <a:r>
              <a:rPr lang="en-US" dirty="0" smtClean="0"/>
              <a:t>Integration with related Microsoft technologies provides a familiar and connected work management platform. Empower teams to work in their preferred productivity tools and provide status updates to project stakeholders with minimal effort and administrative overhead</a:t>
            </a:r>
          </a:p>
          <a:p>
            <a:pPr defTabSz="914363" fontAlgn="auto">
              <a:spcBef>
                <a:spcPts val="0"/>
              </a:spcBef>
              <a:spcAft>
                <a:spcPts val="333"/>
              </a:spcAft>
              <a:buFont typeface="Arial" pitchFamily="34" charset="0"/>
              <a:buNone/>
              <a:defRPr/>
            </a:pPr>
            <a:endParaRPr lang="en-US" dirty="0" smtClean="0"/>
          </a:p>
          <a:p>
            <a:pPr marL="171450" indent="-171450" defTabSz="914363" fontAlgn="auto">
              <a:spcBef>
                <a:spcPts val="0"/>
              </a:spcBef>
              <a:spcAft>
                <a:spcPts val="333"/>
              </a:spcAft>
              <a:buFont typeface="Arial" pitchFamily="34" charset="0"/>
              <a:buChar char="•"/>
              <a:defRPr/>
            </a:pPr>
            <a:r>
              <a:rPr lang="en-US" dirty="0" smtClean="0"/>
              <a:t>Exchange Server - Conveniently receive and update your project tasks in Outlook</a:t>
            </a:r>
          </a:p>
          <a:p>
            <a:pPr marL="171450" indent="-171450" defTabSz="914363" fontAlgn="auto">
              <a:spcBef>
                <a:spcPts val="0"/>
              </a:spcBef>
              <a:spcAft>
                <a:spcPts val="333"/>
              </a:spcAft>
              <a:buFont typeface="Arial" pitchFamily="34" charset="0"/>
              <a:buChar char="•"/>
              <a:defRPr/>
            </a:pPr>
            <a:r>
              <a:rPr lang="en-US" dirty="0" smtClean="0"/>
              <a:t>Visual Studio Team Foundation Server - Seamlessly connect the worlds of application development and project and portfolio management</a:t>
            </a:r>
          </a:p>
          <a:p>
            <a:pPr marL="171450" indent="-171450" defTabSz="914363" fontAlgn="auto">
              <a:spcBef>
                <a:spcPts val="0"/>
              </a:spcBef>
              <a:spcAft>
                <a:spcPts val="333"/>
              </a:spcAft>
              <a:buFont typeface="Arial" pitchFamily="34" charset="0"/>
              <a:buChar char="•"/>
              <a:defRPr/>
            </a:pPr>
            <a:r>
              <a:rPr lang="en-US" dirty="0" smtClean="0"/>
              <a:t>Dynamics AX &amp; SL - Enhanced financial management and project accounting capabilities through Dynamics AX and SL </a:t>
            </a:r>
          </a:p>
          <a:p>
            <a:pPr defTabSz="914363" fontAlgn="auto">
              <a:spcBef>
                <a:spcPts val="0"/>
              </a:spcBef>
              <a:spcAft>
                <a:spcPts val="333"/>
              </a:spcAft>
              <a:defRPr/>
            </a:pPr>
            <a:endParaRPr lang="en-US" dirty="0"/>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2EA4043A-6ECC-4F15-9BCE-ACA573C8F6C1}" type="slidenum">
              <a:rPr lang="en-US"/>
              <a:pPr defTabSz="912813" fontAlgn="base">
                <a:spcBef>
                  <a:spcPct val="0"/>
                </a:spcBef>
                <a:spcAft>
                  <a:spcPct val="0"/>
                </a:spcAft>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98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B36E3D6A-E622-4CC8-97F9-26BA6A3AF020}" type="slidenum">
              <a:rPr lang="en-US"/>
              <a:pPr defTabSz="912813" fontAlgn="base">
                <a:spcBef>
                  <a:spcPct val="0"/>
                </a:spcBef>
                <a:spcAft>
                  <a:spcPct val="0"/>
                </a:spcAft>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0000" lnSpcReduction="20000"/>
          </a:bodyPr>
          <a:lstStyle/>
          <a:p>
            <a:pPr defTabSz="914363" fontAlgn="auto">
              <a:spcBef>
                <a:spcPts val="0"/>
              </a:spcBef>
              <a:spcAft>
                <a:spcPts val="333"/>
              </a:spcAft>
              <a:defRPr/>
            </a:pPr>
            <a:endParaRPr lang="en-US" dirty="0"/>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D486EF1B-DD2D-43B6-9F23-B3F028FB927B}" type="slidenum">
              <a:rPr lang="en-US"/>
              <a:pPr defTabSz="912813" fontAlgn="base">
                <a:spcBef>
                  <a:spcPct val="0"/>
                </a:spcBef>
                <a:spcAft>
                  <a:spcPct val="0"/>
                </a:spcAft>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AB07B58D-D2F5-42E1-8D9D-42A9B142291F}" type="slidenum">
              <a:rPr lang="en-US"/>
              <a:pPr defTabSz="912813" fontAlgn="base">
                <a:spcBef>
                  <a:spcPct val="0"/>
                </a:spcBef>
                <a:spcAft>
                  <a:spcPct val="0"/>
                </a:spcAft>
              </a:pPr>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6F2BA231-1D86-4F5E-87EC-EA330F2DE4E2}" type="slidenum">
              <a:rPr lang="en-US"/>
              <a:pPr defTabSz="912813" fontAlgn="base">
                <a:spcBef>
                  <a:spcPct val="0"/>
                </a:spcBef>
                <a:spcAft>
                  <a:spcPct val="0"/>
                </a:spcAft>
              </a:pPr>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02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7CC3D1DD-8607-4AB8-8DB8-15F8BDDFA38E}" type="slidenum">
              <a:rPr lang="en-US"/>
              <a:pPr defTabSz="912813" fontAlgn="base">
                <a:spcBef>
                  <a:spcPct val="0"/>
                </a:spcBef>
                <a:spcAft>
                  <a:spcPct val="0"/>
                </a:spcAft>
              </a:pPr>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62500" lnSpcReduction="20000"/>
          </a:bodyPr>
          <a:lstStyle/>
          <a:p>
            <a:pPr defTabSz="914363" fontAlgn="auto">
              <a:spcBef>
                <a:spcPts val="0"/>
              </a:spcBef>
              <a:spcAft>
                <a:spcPts val="333"/>
              </a:spcAft>
              <a:defRPr/>
            </a:pPr>
            <a:endParaRPr lang="en-US" dirty="0"/>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056842B4-86AB-4A6C-AAE7-9DC67AAA7EED}" type="slidenum">
              <a:rPr lang="en-US"/>
              <a:pPr defTabSz="912813" fontAlgn="base">
                <a:spcBef>
                  <a:spcPct val="0"/>
                </a:spcBef>
                <a:spcAft>
                  <a:spcPct val="0"/>
                </a:spcAft>
              </a:pPr>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62500" lnSpcReduction="20000"/>
          </a:bodyPr>
          <a:lstStyle/>
          <a:p>
            <a:pPr defTabSz="914363" fontAlgn="auto">
              <a:spcBef>
                <a:spcPts val="0"/>
              </a:spcBef>
              <a:spcAft>
                <a:spcPts val="333"/>
              </a:spcAft>
              <a:defRPr/>
            </a:pPr>
            <a:endParaRPr lang="en-US" dirty="0"/>
          </a:p>
        </p:txBody>
      </p:sp>
      <p:sp>
        <p:nvSpPr>
          <p:cNvPr id="104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BB38D33A-770B-4D59-AE3C-2A729DA5CD1E}" type="slidenum">
              <a:rPr lang="en-US"/>
              <a:pPr defTabSz="912813" fontAlgn="base">
                <a:spcBef>
                  <a:spcPct val="0"/>
                </a:spcBef>
                <a:spcAft>
                  <a:spcPct val="0"/>
                </a:spcAft>
              </a:pPr>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62500" lnSpcReduction="20000"/>
          </a:bodyPr>
          <a:lstStyle/>
          <a:p>
            <a:pPr defTabSz="914363" fontAlgn="auto">
              <a:spcBef>
                <a:spcPts val="0"/>
              </a:spcBef>
              <a:spcAft>
                <a:spcPts val="333"/>
              </a:spcAft>
              <a:defRPr/>
            </a:pPr>
            <a:endParaRPr lang="en-US" dirty="0"/>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9237BEE8-06C8-47B6-8116-889647A35CF9}" type="slidenum">
              <a:rPr lang="en-US"/>
              <a:pPr defTabSz="912813" fontAlgn="base">
                <a:spcBef>
                  <a:spcPct val="0"/>
                </a:spcBef>
                <a:spcAft>
                  <a:spcPct val="0"/>
                </a:spcAft>
              </a:pPr>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B07B8FF7-8EEB-470F-859D-139F7D2B45EC}" type="slidenum">
              <a:rPr lang="en-US"/>
              <a:pPr defTabSz="912813" fontAlgn="base">
                <a:spcBef>
                  <a:spcPct val="0"/>
                </a:spcBef>
                <a:spcAft>
                  <a:spcPct val="0"/>
                </a:spcAft>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62500" lnSpcReduction="20000"/>
          </a:bodyPr>
          <a:lstStyle/>
          <a:p>
            <a:pPr defTabSz="914363" fontAlgn="auto">
              <a:spcBef>
                <a:spcPts val="0"/>
              </a:spcBef>
              <a:spcAft>
                <a:spcPts val="333"/>
              </a:spcAft>
              <a:defRPr/>
            </a:pPr>
            <a:endParaRPr lang="en-US" dirty="0"/>
          </a:p>
        </p:txBody>
      </p:sp>
      <p:sp>
        <p:nvSpPr>
          <p:cNvPr id="10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745244A7-7FA0-4D4F-9A40-C7B98F05AB99}" type="slidenum">
              <a:rPr lang="en-US"/>
              <a:pPr defTabSz="912813" fontAlgn="base">
                <a:spcBef>
                  <a:spcPct val="0"/>
                </a:spcBef>
                <a:spcAft>
                  <a:spcPct val="0"/>
                </a:spcAft>
              </a:pPr>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62500" lnSpcReduction="20000"/>
          </a:bodyPr>
          <a:lstStyle/>
          <a:p>
            <a:pPr defTabSz="914363" fontAlgn="auto">
              <a:spcBef>
                <a:spcPts val="0"/>
              </a:spcBef>
              <a:spcAft>
                <a:spcPts val="333"/>
              </a:spcAft>
              <a:defRPr/>
            </a:pPr>
            <a:endParaRPr lang="en-US" dirty="0"/>
          </a:p>
        </p:txBody>
      </p:sp>
      <p:sp>
        <p:nvSpPr>
          <p:cNvPr id="107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C586E438-BCAA-43FA-B281-D22C9039E2FB}" type="slidenum">
              <a:rPr lang="en-US"/>
              <a:pPr defTabSz="912813" fontAlgn="base">
                <a:spcBef>
                  <a:spcPct val="0"/>
                </a:spcBef>
                <a:spcAft>
                  <a:spcPct val="0"/>
                </a:spcAft>
              </a:pPr>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08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2F0C97A1-F366-4DC4-BE4F-8F12812497D1}" type="slidenum">
              <a:rPr lang="en-US"/>
              <a:pPr defTabSz="912813" fontAlgn="base">
                <a:spcBef>
                  <a:spcPct val="0"/>
                </a:spcBef>
                <a:spcAft>
                  <a:spcPct val="0"/>
                </a:spcAft>
              </a:pPr>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54D2E994-7F78-454A-90C0-42D85898427A}" type="slidenum">
              <a:rPr lang="en-US"/>
              <a:pPr defTabSz="912813" fontAlgn="base">
                <a:spcBef>
                  <a:spcPct val="0"/>
                </a:spcBef>
                <a:spcAft>
                  <a:spcPct val="0"/>
                </a:spcAft>
              </a:pPr>
              <a:t>35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lnSpcReduction="10000"/>
          </a:bodyPr>
          <a:lstStyle/>
          <a:p>
            <a:pPr defTabSz="914363" fontAlgn="auto">
              <a:spcBef>
                <a:spcPts val="0"/>
              </a:spcBef>
              <a:spcAft>
                <a:spcPts val="333"/>
              </a:spcAft>
              <a:defRPr/>
            </a:pPr>
            <a:endParaRPr lang="en-US" dirty="0"/>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840E27A5-E4C7-4FB4-A381-E4F142185404}" type="slidenum">
              <a:rPr lang="en-US"/>
              <a:pPr defTabSz="912813" fontAlgn="base">
                <a:spcBef>
                  <a:spcPct val="0"/>
                </a:spcBef>
                <a:spcAft>
                  <a:spcPct val="0"/>
                </a:spcAft>
              </a:pPr>
              <a:t>36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DDA5EFD1-9128-4A58-AE56-FD1CF5F05356}" type="slidenum">
              <a:rPr lang="en-US"/>
              <a:pPr defTabSz="912813" fontAlgn="base">
                <a:spcBef>
                  <a:spcPct val="0"/>
                </a:spcBef>
                <a:spcAft>
                  <a:spcPct val="0"/>
                </a:spcAft>
              </a:pPr>
              <a:t>37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12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810F93D4-1365-4A6C-97F3-0F4AC4686A26}" type="slidenum">
              <a:rPr lang="en-US"/>
              <a:pPr defTabSz="912813" fontAlgn="base">
                <a:spcBef>
                  <a:spcPct val="0"/>
                </a:spcBef>
                <a:spcAft>
                  <a:spcPct val="0"/>
                </a:spcAft>
              </a:pPr>
              <a:t>38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22DBAE-4DF9-425C-962F-4ECF85FB5F3C}" type="slidenum">
              <a:rPr lang="en-US" smtClean="0"/>
              <a:pPr/>
              <a:t>43</a:t>
            </a:fld>
            <a:endParaRPr lang="en-US"/>
          </a:p>
        </p:txBody>
      </p:sp>
    </p:spTree>
    <p:extLst>
      <p:ext uri="{BB962C8B-B14F-4D97-AF65-F5344CB8AC3E}">
        <p14:creationId xmlns:p14="http://schemas.microsoft.com/office/powerpoint/2010/main" val="2845730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14692" name="Date Placeholder 7"/>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BAA4D5E8-80F9-48AE-80D5-32F1A500F980}" type="datetime1">
              <a:rPr lang="en-US"/>
              <a:pPr defTabSz="912813" fontAlgn="base">
                <a:spcBef>
                  <a:spcPct val="0"/>
                </a:spcBef>
                <a:spcAft>
                  <a:spcPct val="0"/>
                </a:spcAft>
              </a:pPr>
              <a:t>4/28/2010</a:t>
            </a:fld>
            <a:endParaRPr lang="en-US"/>
          </a:p>
        </p:txBody>
      </p:sp>
      <p:sp>
        <p:nvSpPr>
          <p:cNvPr id="114693" name="Slide Number Placeholder 8"/>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26988F2E-8946-4722-A5A9-A347C9CAE6BD}" type="slidenum">
              <a:rPr lang="en-US"/>
              <a:pPr defTabSz="912813" fontAlgn="base">
                <a:spcBef>
                  <a:spcPct val="0"/>
                </a:spcBef>
                <a:spcAft>
                  <a:spcPct val="0"/>
                </a:spcAft>
              </a:pPr>
              <a:t>45</a:t>
            </a:fld>
            <a:endParaRPr lang="en-US"/>
          </a:p>
        </p:txBody>
      </p:sp>
      <p:sp>
        <p:nvSpPr>
          <p:cNvPr id="114694" name="Footer Placeholder 9"/>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r>
              <a:rPr lang="en-US">
                <a:solidFill>
                  <a:srgbClr val="000000"/>
                </a:solidFill>
              </a:rPr>
              <a:t>© 2009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p:txBody>
      </p:sp>
      <p:sp>
        <p:nvSpPr>
          <p:cNvPr id="114695" name="Header Placeholder 10"/>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r>
              <a:rPr lang="en-US"/>
              <a:t>Microsoft SharePoint Server 2010 Ignite!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76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18DA29F4-D18D-4E2E-9F79-BC6D8AAF52BB}" type="slidenum">
              <a:rPr lang="en-US"/>
              <a:pPr defTabSz="912813" fontAlgn="base">
                <a:spcBef>
                  <a:spcPct val="0"/>
                </a:spcBef>
                <a:spcAft>
                  <a:spcPct val="0"/>
                </a:spcAft>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lnSpcReduction="10000"/>
          </a:bodyPr>
          <a:lstStyle/>
          <a:p>
            <a:pPr defTabSz="914363" fontAlgn="auto">
              <a:spcBef>
                <a:spcPts val="0"/>
              </a:spcBef>
              <a:spcAft>
                <a:spcPts val="333"/>
              </a:spcAft>
              <a:defRPr/>
            </a:pPr>
            <a:endParaRPr lang="en-US" dirty="0"/>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840E27A5-E4C7-4FB4-A381-E4F142185404}" type="slidenum">
              <a:rPr lang="en-US"/>
              <a:pPr defTabSz="912813" fontAlgn="base">
                <a:spcBef>
                  <a:spcPct val="0"/>
                </a:spcBef>
                <a:spcAft>
                  <a:spcPct val="0"/>
                </a:spcAft>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49686DF0-EB5E-4CD8-974A-838E9FC8F080}" type="slidenum">
              <a:rPr lang="en-US"/>
              <a:pPr defTabSz="912813" fontAlgn="base">
                <a:spcBef>
                  <a:spcPct val="0"/>
                </a:spcBef>
                <a:spcAft>
                  <a:spcPct val="0"/>
                </a:spcAft>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47500" lnSpcReduction="20000"/>
          </a:bodyPr>
          <a:lstStyle/>
          <a:p>
            <a:pPr marL="286230" indent="-166395" defTabSz="895696" fontAlgn="auto">
              <a:spcBef>
                <a:spcPts val="0"/>
              </a:spcBef>
              <a:spcAft>
                <a:spcPts val="333"/>
              </a:spcAft>
              <a:defRPr/>
            </a:pPr>
            <a:endParaRPr lang="en-US" dirty="0"/>
          </a:p>
        </p:txBody>
      </p:sp>
      <p:sp>
        <p:nvSpPr>
          <p:cNvPr id="79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F3C5123F-9959-4E80-A9A4-6053E82B637C}" type="slidenum">
              <a:rPr lang="en-US"/>
              <a:pPr defTabSz="912813" fontAlgn="base">
                <a:spcBef>
                  <a:spcPct val="0"/>
                </a:spcBef>
                <a:spcAft>
                  <a:spcPct val="0"/>
                </a:spcAft>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defTabSz="914363" fontAlgn="auto">
              <a:spcBef>
                <a:spcPts val="0"/>
              </a:spcBef>
              <a:spcAft>
                <a:spcPts val="333"/>
              </a:spcAft>
              <a:defRPr/>
            </a:pPr>
            <a:r>
              <a:rPr lang="en-US" dirty="0" smtClean="0"/>
              <a:t>Project Server 2010 further integrates the Top Down Portfolio Management capabilities of Project Portfolio Server 2007 with the Bottom Up Project Execution capabilities of Project Server 2007 to provide organizations with a powerful work management solution that supports the entire PPM lifecycle. In addition to the integration of the two servers, Project Server 2010 enhances the overall support of the PPM life cycle by streamlining the demand management from idea creation through successful execution and close-out. </a:t>
            </a:r>
          </a:p>
          <a:p>
            <a:pPr defTabSz="914363" fontAlgn="auto">
              <a:spcBef>
                <a:spcPts val="0"/>
              </a:spcBef>
              <a:spcAft>
                <a:spcPts val="333"/>
              </a:spcAft>
              <a:defRPr/>
            </a:pPr>
            <a:endParaRPr lang="en-US" dirty="0" smtClean="0"/>
          </a:p>
          <a:p>
            <a:pPr defTabSz="914363" fontAlgn="auto">
              <a:spcBef>
                <a:spcPts val="0"/>
              </a:spcBef>
              <a:spcAft>
                <a:spcPts val="333"/>
              </a:spcAft>
              <a:defRPr/>
            </a:pPr>
            <a:r>
              <a:rPr lang="en-US" dirty="0" smtClean="0"/>
              <a:t>In Project Server 2010 the best of breed portfolio management techniques of Office Project Portfolio Server 2007 are included in Microsoft Project Server 2010, providing a single server with end to end project and portfolio management (PPM) capabilities.</a:t>
            </a:r>
          </a:p>
          <a:p>
            <a:pPr marL="171450" indent="-171450" defTabSz="914363" fontAlgn="auto">
              <a:spcBef>
                <a:spcPts val="0"/>
              </a:spcBef>
              <a:spcAft>
                <a:spcPts val="333"/>
              </a:spcAft>
              <a:buFont typeface="Arial" pitchFamily="34" charset="0"/>
              <a:buChar char="•"/>
              <a:defRPr/>
            </a:pPr>
            <a:r>
              <a:rPr lang="en-US" dirty="0" smtClean="0"/>
              <a:t>Familiar SharePoint user interface throughout the solution</a:t>
            </a:r>
          </a:p>
          <a:p>
            <a:pPr marL="171450" indent="-171450" defTabSz="914363" fontAlgn="auto">
              <a:spcBef>
                <a:spcPts val="0"/>
              </a:spcBef>
              <a:spcAft>
                <a:spcPts val="333"/>
              </a:spcAft>
              <a:buFont typeface="Arial" pitchFamily="34" charset="0"/>
              <a:buChar char="•"/>
              <a:defRPr/>
            </a:pPr>
            <a:r>
              <a:rPr lang="en-US" dirty="0" smtClean="0"/>
              <a:t>Common data store eliminating the need for the Project Server Gateway</a:t>
            </a:r>
          </a:p>
          <a:p>
            <a:pPr marL="171450" indent="-171450" defTabSz="914363" fontAlgn="auto">
              <a:spcBef>
                <a:spcPts val="0"/>
              </a:spcBef>
              <a:spcAft>
                <a:spcPts val="333"/>
              </a:spcAft>
              <a:buFont typeface="Arial" pitchFamily="34" charset="0"/>
              <a:buChar char="•"/>
              <a:defRPr/>
            </a:pPr>
            <a:r>
              <a:rPr lang="en-US" dirty="0" smtClean="0"/>
              <a:t>Intuitive and simplified administration</a:t>
            </a:r>
          </a:p>
          <a:p>
            <a:pPr marL="171450" indent="-171450" defTabSz="914363" fontAlgn="auto">
              <a:spcBef>
                <a:spcPts val="0"/>
              </a:spcBef>
              <a:spcAft>
                <a:spcPts val="333"/>
              </a:spcAft>
              <a:buFont typeface="Arial" pitchFamily="34" charset="0"/>
              <a:buChar char="•"/>
              <a:defRPr/>
            </a:pPr>
            <a:r>
              <a:rPr lang="en-US" dirty="0" smtClean="0"/>
              <a:t>Comprehensive Application Programming Interface (API) including both project and portfolio capabilities</a:t>
            </a:r>
          </a:p>
          <a:p>
            <a:pPr defTabSz="914363" fontAlgn="auto">
              <a:spcBef>
                <a:spcPts val="0"/>
              </a:spcBef>
              <a:spcAft>
                <a:spcPts val="333"/>
              </a:spcAft>
              <a:defRPr/>
            </a:pPr>
            <a:endParaRPr lang="en-US" dirty="0" smtClean="0"/>
          </a:p>
          <a:p>
            <a:pPr defTabSz="914363" fontAlgn="auto">
              <a:spcBef>
                <a:spcPts val="0"/>
              </a:spcBef>
              <a:spcAft>
                <a:spcPts val="333"/>
              </a:spcAft>
              <a:defRPr/>
            </a:pPr>
            <a:endParaRPr lang="en-US" dirty="0"/>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4837F2C5-B5AC-44E9-B90C-A9F51F10925A}" type="slidenum">
              <a:rPr lang="en-US"/>
              <a:pPr defTabSz="912813" fontAlgn="base">
                <a:spcBef>
                  <a:spcPct val="0"/>
                </a:spcBef>
                <a:spcAft>
                  <a:spcPct val="0"/>
                </a:spcAft>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A8AF759F-018F-4216-9465-E73CD3554B9A}" type="slidenum">
              <a:rPr lang="en-US"/>
              <a:pPr defTabSz="912813" fontAlgn="base">
                <a:spcBef>
                  <a:spcPct val="0"/>
                </a:spcBef>
                <a:spcAft>
                  <a:spcPct val="0"/>
                </a:spcAft>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447800"/>
            <a:ext cx="7681913" cy="1523495"/>
          </a:xfrm>
        </p:spPr>
        <p:txBody>
          <a:bodyPr anchor="b"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730249" y="5638800"/>
            <a:ext cx="7681914" cy="443198"/>
          </a:xfrm>
        </p:spPr>
        <p:txBody>
          <a:bodyPr anchor="b" anchorCtr="0"/>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7216501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47800"/>
            <a:ext cx="8382000"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6"/>
          <p:cNvSpPr>
            <a:spLocks noGrp="1"/>
          </p:cNvSpPr>
          <p:nvPr>
            <p:ph type="sldNum" sz="quarter" idx="11"/>
          </p:nvPr>
        </p:nvSpPr>
        <p:spPr/>
        <p:txBody>
          <a:bodyPr/>
          <a:lstStyle>
            <a:lvl1pPr>
              <a:defRPr/>
            </a:lvl1pPr>
          </a:lstStyle>
          <a:p>
            <a:pPr>
              <a:defRPr/>
            </a:pPr>
            <a:fld id="{73E0A69E-8821-483F-A16D-DDABCAF6B869}" type="slidenum">
              <a:rPr lang="en-US"/>
              <a:pPr>
                <a:defRPr/>
              </a:pPr>
              <a:t>‹#›</a:t>
            </a:fld>
            <a:endParaRPr lang="en-US" dirty="0"/>
          </a:p>
        </p:txBody>
      </p:sp>
      <p:sp>
        <p:nvSpPr>
          <p:cNvPr id="5" name="Footer Placeholder 7"/>
          <p:cNvSpPr>
            <a:spLocks noGrp="1"/>
          </p:cNvSpPr>
          <p:nvPr>
            <p:ph type="ftr" sz="quarter" idx="12"/>
          </p:nvPr>
        </p:nvSpPr>
        <p:spPr/>
        <p:txBody>
          <a:bodyPr/>
          <a:lstStyle>
            <a:lvl1pPr>
              <a:defRPr dirty="0"/>
            </a:lvl1pPr>
          </a:lstStyle>
          <a:p>
            <a:pPr>
              <a:defRPr/>
            </a:pPr>
            <a:r>
              <a:rPr lang="en-US"/>
              <a:t>Microsoft Confidential</a:t>
            </a:r>
          </a:p>
        </p:txBody>
      </p:sp>
    </p:spTree>
    <p:extLst>
      <p:ext uri="{BB962C8B-B14F-4D97-AF65-F5344CB8AC3E}">
        <p14:creationId xmlns:p14="http://schemas.microsoft.com/office/powerpoint/2010/main" val="24116902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47800"/>
            <a:ext cx="8382000"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
        <p:nvSpPr>
          <p:cNvPr id="5" name="Slide Number Placeholder 4"/>
          <p:cNvSpPr>
            <a:spLocks noGrp="1"/>
          </p:cNvSpPr>
          <p:nvPr>
            <p:ph type="sldNum" sz="quarter" idx="12"/>
          </p:nvPr>
        </p:nvSpPr>
        <p:spPr>
          <a:xfrm>
            <a:off x="381000" y="5867400"/>
            <a:ext cx="2133600" cy="365125"/>
          </a:xfrm>
        </p:spPr>
        <p:txBody>
          <a:bodyPr/>
          <a:lstStyle>
            <a:lvl1pPr>
              <a:defRPr/>
            </a:lvl1pPr>
          </a:lstStyle>
          <a:p>
            <a:pPr>
              <a:defRPr/>
            </a:pPr>
            <a:fld id="{EE843778-4D41-4FC7-A8B8-A3FBC74C45DD}" type="slidenum">
              <a:rPr lang="en-US"/>
              <a:pPr>
                <a:defRPr/>
              </a:pPr>
              <a:t>‹#›</a:t>
            </a:fld>
            <a:endParaRPr lang="en-US" dirty="0"/>
          </a:p>
        </p:txBody>
      </p:sp>
      <p:sp>
        <p:nvSpPr>
          <p:cNvPr id="7" name="Footer Placeholder 6"/>
          <p:cNvSpPr>
            <a:spLocks noGrp="1"/>
          </p:cNvSpPr>
          <p:nvPr>
            <p:ph type="ftr" sz="quarter" idx="13"/>
          </p:nvPr>
        </p:nvSpPr>
        <p:spPr>
          <a:xfrm>
            <a:off x="3124200" y="5867400"/>
            <a:ext cx="2895600" cy="365125"/>
          </a:xfrm>
        </p:spPr>
        <p:txBody>
          <a:bodyPr/>
          <a:lstStyle>
            <a:lvl1pPr algn="ctr">
              <a:defRPr smtClean="0"/>
            </a:lvl1pPr>
          </a:lstStyle>
          <a:p>
            <a:pPr>
              <a:defRPr/>
            </a:pPr>
            <a:r>
              <a:rPr lang="en-US"/>
              <a:t>Microsoft Confidential</a:t>
            </a:r>
            <a:endParaRPr lang="en-US" dirty="0"/>
          </a:p>
        </p:txBody>
      </p:sp>
    </p:spTree>
    <p:extLst>
      <p:ext uri="{BB962C8B-B14F-4D97-AF65-F5344CB8AC3E}">
        <p14:creationId xmlns:p14="http://schemas.microsoft.com/office/powerpoint/2010/main" val="7088548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a:t>Microsoft Confidential</a:t>
            </a: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89DACB06-093E-4C53-AB67-F2F770A9AFD9}" type="slidenum">
              <a:rPr lang="en-US"/>
              <a:pPr>
                <a:defRPr/>
              </a:pPr>
              <a:t>‹#›</a:t>
            </a:fld>
            <a:endParaRPr lang="en-US"/>
          </a:p>
        </p:txBody>
      </p:sp>
    </p:spTree>
    <p:extLst>
      <p:ext uri="{BB962C8B-B14F-4D97-AF65-F5344CB8AC3E}">
        <p14:creationId xmlns:p14="http://schemas.microsoft.com/office/powerpoint/2010/main" val="41812689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686053"/>
            <a:ext cx="7043208" cy="1523494"/>
          </a:xfrm>
        </p:spPr>
        <p:txBody>
          <a:bodyPr anchor="ctr"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68955" y="5638800"/>
            <a:ext cx="7043208" cy="443198"/>
          </a:xfrm>
        </p:spPr>
        <p:txBody>
          <a:bodyPr anchor="b" anchorCtr="0"/>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p:nvPr>
        </p:nvSpPr>
        <p:spPr>
          <a:xfrm>
            <a:off x="722049" y="3187006"/>
            <a:ext cx="7690114" cy="138499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000" b="0" i="1" u="none" strike="noStrike" kern="1200" cap="none" spc="-642" normalizeH="0" baseline="0" noProof="0" dirty="0" smtClean="0">
                <a:ln w="11430"/>
                <a:gradFill>
                  <a:gsLst>
                    <a:gs pos="0">
                      <a:schemeClr val="tx1"/>
                    </a:gs>
                    <a:gs pos="100000">
                      <a:schemeClr val="tx1"/>
                    </a:gs>
                  </a:gsLst>
                  <a:lin ang="5400000" scaled="0"/>
                </a:gradFill>
                <a:effectLst/>
                <a:uLnTx/>
                <a:uFillTx/>
                <a:latin typeface="+mj-lt"/>
                <a:ea typeface="+mn-ea"/>
                <a:cs typeface="+mn-cs"/>
              </a:defRPr>
            </a:lvl1pPr>
          </a:lstStyle>
          <a:p>
            <a:pPr lvl="0"/>
            <a:r>
              <a:rPr lang="en-US" smtClean="0"/>
              <a:t>Click to edit Master text styles</a:t>
            </a:r>
          </a:p>
        </p:txBody>
      </p:sp>
    </p:spTree>
    <p:extLst>
      <p:ext uri="{BB962C8B-B14F-4D97-AF65-F5344CB8AC3E}">
        <p14:creationId xmlns:p14="http://schemas.microsoft.com/office/powerpoint/2010/main" val="32827288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pSp>
        <p:nvGrpSpPr>
          <p:cNvPr id="4" name="Group 9"/>
          <p:cNvGrpSpPr>
            <a:grpSpLocks/>
          </p:cNvGrpSpPr>
          <p:nvPr userDrawn="1"/>
        </p:nvGrpSpPr>
        <p:grpSpPr bwMode="auto">
          <a:xfrm>
            <a:off x="6477000" y="6451600"/>
            <a:ext cx="2286000" cy="254000"/>
            <a:chOff x="6477000" y="6451559"/>
            <a:chExt cx="2286000" cy="254041"/>
          </a:xfrm>
        </p:grpSpPr>
        <p:sp>
          <p:nvSpPr>
            <p:cNvPr id="6" name="TextBox 5"/>
            <p:cNvSpPr txBox="1"/>
            <p:nvPr userDrawn="1"/>
          </p:nvSpPr>
          <p:spPr>
            <a:xfrm>
              <a:off x="8001000" y="6527759"/>
              <a:ext cx="762000" cy="166199"/>
            </a:xfrm>
            <a:prstGeom prst="rect">
              <a:avLst/>
            </a:prstGeom>
            <a:noFill/>
          </p:spPr>
          <p:txBody>
            <a:bodyPr lIns="0" tIns="0" rIns="0" bIns="0">
              <a:spAutoFit/>
            </a:bodyPr>
            <a:lstStyle/>
            <a:p>
              <a:pPr defTabSz="914363" fontAlgn="auto">
                <a:lnSpc>
                  <a:spcPct val="90000"/>
                </a:lnSpc>
                <a:spcBef>
                  <a:spcPts val="0"/>
                </a:spcBef>
                <a:spcAft>
                  <a:spcPts val="0"/>
                </a:spcAft>
                <a:defRPr/>
              </a:pPr>
              <a:r>
                <a:rPr lang="en-US" sz="1200" dirty="0">
                  <a:gradFill>
                    <a:gsLst>
                      <a:gs pos="0">
                        <a:schemeClr val="tx1"/>
                      </a:gs>
                      <a:gs pos="86000">
                        <a:schemeClr val="tx1"/>
                      </a:gs>
                    </a:gsLst>
                    <a:lin ang="5400000" scaled="0"/>
                  </a:gradFill>
                  <a:latin typeface="+mn-lt"/>
                  <a:cs typeface="+mn-cs"/>
                </a:rPr>
                <a:t>Ignite</a:t>
              </a:r>
            </a:p>
          </p:txBody>
        </p:sp>
        <p:pic>
          <p:nvPicPr>
            <p:cNvPr id="7" name="Picture 11"/>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477000" y="6451559"/>
              <a:ext cx="1385887" cy="254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userDrawn="1"/>
          </p:nvCxnSpPr>
          <p:spPr>
            <a:xfrm rot="5400000">
              <a:off x="7810482" y="6565877"/>
              <a:ext cx="228637" cy="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381000" y="228600"/>
            <a:ext cx="8382000" cy="666385"/>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447799"/>
            <a:ext cx="8382000"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6"/>
          <p:cNvSpPr>
            <a:spLocks noGrp="1"/>
          </p:cNvSpPr>
          <p:nvPr>
            <p:ph type="sldNum" sz="quarter" idx="11"/>
          </p:nvPr>
        </p:nvSpPr>
        <p:spPr/>
        <p:txBody>
          <a:bodyPr/>
          <a:lstStyle>
            <a:lvl1pPr>
              <a:defRPr/>
            </a:lvl1pPr>
          </a:lstStyle>
          <a:p>
            <a:pPr>
              <a:defRPr/>
            </a:pPr>
            <a:fld id="{8794E536-675B-4E2F-AE0F-D1B9BB821488}" type="slidenum">
              <a:rPr lang="en-US"/>
              <a:pPr>
                <a:defRPr/>
              </a:pPr>
              <a:t>‹#›</a:t>
            </a:fld>
            <a:endParaRPr lang="en-US" dirty="0"/>
          </a:p>
        </p:txBody>
      </p:sp>
      <p:sp>
        <p:nvSpPr>
          <p:cNvPr id="10" name="Footer Placeholder 7"/>
          <p:cNvSpPr>
            <a:spLocks noGrp="1"/>
          </p:cNvSpPr>
          <p:nvPr>
            <p:ph type="ftr" sz="quarter" idx="12"/>
          </p:nvPr>
        </p:nvSpPr>
        <p:spPr/>
        <p:txBody>
          <a:bodyPr/>
          <a:lstStyle>
            <a:lvl1pPr>
              <a:defRPr/>
            </a:lvl1pPr>
          </a:lstStyle>
          <a:p>
            <a:pPr>
              <a:defRPr/>
            </a:pPr>
            <a:r>
              <a:rPr lang="en-US"/>
              <a:t>Microsoft Confidential</a:t>
            </a:r>
            <a:endParaRPr lang="en-US" dirty="0"/>
          </a:p>
        </p:txBody>
      </p:sp>
    </p:spTree>
    <p:extLst>
      <p:ext uri="{BB962C8B-B14F-4D97-AF65-F5344CB8AC3E}">
        <p14:creationId xmlns:p14="http://schemas.microsoft.com/office/powerpoint/2010/main" val="15864717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9"/>
          <p:cNvGrpSpPr>
            <a:grpSpLocks/>
          </p:cNvGrpSpPr>
          <p:nvPr userDrawn="1"/>
        </p:nvGrpSpPr>
        <p:grpSpPr bwMode="auto">
          <a:xfrm>
            <a:off x="6477000" y="6451600"/>
            <a:ext cx="2286000" cy="254000"/>
            <a:chOff x="6477000" y="6451559"/>
            <a:chExt cx="2286000" cy="254041"/>
          </a:xfrm>
        </p:grpSpPr>
        <p:sp>
          <p:nvSpPr>
            <p:cNvPr id="5" name="TextBox 4"/>
            <p:cNvSpPr txBox="1"/>
            <p:nvPr userDrawn="1"/>
          </p:nvSpPr>
          <p:spPr>
            <a:xfrm>
              <a:off x="8001000" y="6527759"/>
              <a:ext cx="762000" cy="166199"/>
            </a:xfrm>
            <a:prstGeom prst="rect">
              <a:avLst/>
            </a:prstGeom>
            <a:noFill/>
          </p:spPr>
          <p:txBody>
            <a:bodyPr lIns="0" tIns="0" rIns="0" bIns="0">
              <a:spAutoFit/>
            </a:bodyPr>
            <a:lstStyle/>
            <a:p>
              <a:pPr defTabSz="914363" fontAlgn="auto">
                <a:lnSpc>
                  <a:spcPct val="90000"/>
                </a:lnSpc>
                <a:spcBef>
                  <a:spcPts val="0"/>
                </a:spcBef>
                <a:spcAft>
                  <a:spcPts val="0"/>
                </a:spcAft>
                <a:defRPr/>
              </a:pPr>
              <a:r>
                <a:rPr lang="en-US" sz="1200" dirty="0">
                  <a:gradFill>
                    <a:gsLst>
                      <a:gs pos="0">
                        <a:schemeClr val="tx1"/>
                      </a:gs>
                      <a:gs pos="86000">
                        <a:schemeClr val="tx1"/>
                      </a:gs>
                    </a:gsLst>
                    <a:lin ang="5400000" scaled="0"/>
                  </a:gradFill>
                  <a:latin typeface="+mn-lt"/>
                  <a:cs typeface="+mn-cs"/>
                </a:rPr>
                <a:t>Ignite</a:t>
              </a:r>
            </a:p>
          </p:txBody>
        </p:sp>
        <p:pic>
          <p:nvPicPr>
            <p:cNvPr id="6" name="Picture 11"/>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477000" y="6451559"/>
              <a:ext cx="1385887" cy="254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userDrawn="1"/>
          </p:nvCxnSpPr>
          <p:spPr>
            <a:xfrm rot="5400000">
              <a:off x="7810482" y="6565877"/>
              <a:ext cx="228637" cy="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47799"/>
            <a:ext cx="8382000"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5"/>
          <p:cNvSpPr>
            <a:spLocks noGrp="1"/>
          </p:cNvSpPr>
          <p:nvPr>
            <p:ph type="sldNum" sz="quarter" idx="10"/>
          </p:nvPr>
        </p:nvSpPr>
        <p:spPr/>
        <p:txBody>
          <a:bodyPr/>
          <a:lstStyle>
            <a:lvl1pPr>
              <a:defRPr/>
            </a:lvl1pPr>
          </a:lstStyle>
          <a:p>
            <a:pPr>
              <a:defRPr/>
            </a:pPr>
            <a:fld id="{1258620E-F6F0-41C4-A0EA-020C2DA44764}" type="slidenum">
              <a:rPr lang="en-US"/>
              <a:pPr>
                <a:defRPr/>
              </a:pPr>
              <a:t>‹#›</a:t>
            </a:fld>
            <a:endParaRPr lang="en-US" dirty="0"/>
          </a:p>
        </p:txBody>
      </p:sp>
      <p:sp>
        <p:nvSpPr>
          <p:cNvPr id="9" name="Footer Placeholder 6"/>
          <p:cNvSpPr>
            <a:spLocks noGrp="1"/>
          </p:cNvSpPr>
          <p:nvPr>
            <p:ph type="ftr" sz="quarter" idx="11"/>
          </p:nvPr>
        </p:nvSpPr>
        <p:spPr/>
        <p:txBody>
          <a:bodyPr/>
          <a:lstStyle>
            <a:lvl1pPr>
              <a:defRPr/>
            </a:lvl1pPr>
          </a:lstStyle>
          <a:p>
            <a:pPr>
              <a:defRPr/>
            </a:pPr>
            <a:r>
              <a:rPr lang="en-US"/>
              <a:t>Microsoft Confidential</a:t>
            </a:r>
            <a:endParaRPr lang="en-US" dirty="0"/>
          </a:p>
        </p:txBody>
      </p:sp>
    </p:spTree>
    <p:extLst>
      <p:ext uri="{BB962C8B-B14F-4D97-AF65-F5344CB8AC3E}">
        <p14:creationId xmlns:p14="http://schemas.microsoft.com/office/powerpoint/2010/main" val="361892074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47799"/>
            <a:ext cx="4114800" cy="2093567"/>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47799"/>
            <a:ext cx="4114800" cy="2093567"/>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3"/>
          <p:cNvSpPr>
            <a:spLocks noGrp="1"/>
          </p:cNvSpPr>
          <p:nvPr>
            <p:ph type="ftr" sz="quarter" idx="10"/>
          </p:nvPr>
        </p:nvSpPr>
        <p:spPr/>
        <p:txBody>
          <a:bodyPr/>
          <a:lstStyle>
            <a:lvl1pPr>
              <a:defRPr/>
            </a:lvl1pPr>
          </a:lstStyle>
          <a:p>
            <a:pPr>
              <a:defRPr/>
            </a:pPr>
            <a:r>
              <a:rPr lang="en-US"/>
              <a:t>Microsoft Confidential</a:t>
            </a:r>
            <a:endParaRPr lang="en-US" dirty="0"/>
          </a:p>
        </p:txBody>
      </p:sp>
      <p:sp>
        <p:nvSpPr>
          <p:cNvPr id="6" name="Slide Number Placeholder 4"/>
          <p:cNvSpPr>
            <a:spLocks noGrp="1"/>
          </p:cNvSpPr>
          <p:nvPr>
            <p:ph type="sldNum" sz="quarter" idx="11"/>
          </p:nvPr>
        </p:nvSpPr>
        <p:spPr/>
        <p:txBody>
          <a:bodyPr/>
          <a:lstStyle>
            <a:lvl1pPr>
              <a:defRPr/>
            </a:lvl1pPr>
          </a:lstStyle>
          <a:p>
            <a:pPr>
              <a:defRPr/>
            </a:pPr>
            <a:fld id="{DD67D1C8-7204-47BD-964B-B3D46C2A3EDA}" type="slidenum">
              <a:rPr lang="en-US"/>
              <a:pPr>
                <a:defRPr/>
              </a:pPr>
              <a:t>‹#›</a:t>
            </a:fld>
            <a:endParaRPr lang="en-US" dirty="0"/>
          </a:p>
        </p:txBody>
      </p:sp>
    </p:spTree>
    <p:extLst>
      <p:ext uri="{BB962C8B-B14F-4D97-AF65-F5344CB8AC3E}">
        <p14:creationId xmlns:p14="http://schemas.microsoft.com/office/powerpoint/2010/main" val="168446469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47800"/>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272656"/>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47800"/>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272656"/>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3"/>
          <p:cNvSpPr>
            <a:spLocks noGrp="1"/>
          </p:cNvSpPr>
          <p:nvPr>
            <p:ph type="ftr" sz="quarter" idx="10"/>
          </p:nvPr>
        </p:nvSpPr>
        <p:spPr/>
        <p:txBody>
          <a:bodyPr/>
          <a:lstStyle>
            <a:lvl1pPr>
              <a:defRPr/>
            </a:lvl1pPr>
          </a:lstStyle>
          <a:p>
            <a:pPr>
              <a:defRPr/>
            </a:pPr>
            <a:r>
              <a:rPr lang="en-US"/>
              <a:t>Microsoft Confidential</a:t>
            </a:r>
            <a:endParaRPr lang="en-US" dirty="0"/>
          </a:p>
        </p:txBody>
      </p:sp>
      <p:sp>
        <p:nvSpPr>
          <p:cNvPr id="8" name="Slide Number Placeholder 4"/>
          <p:cNvSpPr>
            <a:spLocks noGrp="1"/>
          </p:cNvSpPr>
          <p:nvPr>
            <p:ph type="sldNum" sz="quarter" idx="11"/>
          </p:nvPr>
        </p:nvSpPr>
        <p:spPr/>
        <p:txBody>
          <a:bodyPr/>
          <a:lstStyle>
            <a:lvl1pPr>
              <a:defRPr/>
            </a:lvl1pPr>
          </a:lstStyle>
          <a:p>
            <a:pPr>
              <a:defRPr/>
            </a:pPr>
            <a:fld id="{390246B3-A93C-48B6-A7F2-BD8D9FEE725C}" type="slidenum">
              <a:rPr lang="en-US"/>
              <a:pPr>
                <a:defRPr/>
              </a:pPr>
              <a:t>‹#›</a:t>
            </a:fld>
            <a:endParaRPr lang="en-US" dirty="0"/>
          </a:p>
        </p:txBody>
      </p:sp>
    </p:spTree>
    <p:extLst>
      <p:ext uri="{BB962C8B-B14F-4D97-AF65-F5344CB8AC3E}">
        <p14:creationId xmlns:p14="http://schemas.microsoft.com/office/powerpoint/2010/main" val="180115807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3" name="Group 9"/>
          <p:cNvGrpSpPr>
            <a:grpSpLocks/>
          </p:cNvGrpSpPr>
          <p:nvPr userDrawn="1"/>
        </p:nvGrpSpPr>
        <p:grpSpPr bwMode="auto">
          <a:xfrm>
            <a:off x="6477000" y="6451600"/>
            <a:ext cx="2286000" cy="254000"/>
            <a:chOff x="6477000" y="6451559"/>
            <a:chExt cx="2286000" cy="254041"/>
          </a:xfrm>
        </p:grpSpPr>
        <p:sp>
          <p:nvSpPr>
            <p:cNvPr id="4" name="TextBox 3"/>
            <p:cNvSpPr txBox="1"/>
            <p:nvPr userDrawn="1"/>
          </p:nvSpPr>
          <p:spPr>
            <a:xfrm>
              <a:off x="8001000" y="6527759"/>
              <a:ext cx="762000" cy="166199"/>
            </a:xfrm>
            <a:prstGeom prst="rect">
              <a:avLst/>
            </a:prstGeom>
            <a:noFill/>
          </p:spPr>
          <p:txBody>
            <a:bodyPr lIns="0" tIns="0" rIns="0" bIns="0">
              <a:spAutoFit/>
            </a:bodyPr>
            <a:lstStyle/>
            <a:p>
              <a:pPr defTabSz="914363" fontAlgn="auto">
                <a:lnSpc>
                  <a:spcPct val="90000"/>
                </a:lnSpc>
                <a:spcBef>
                  <a:spcPts val="0"/>
                </a:spcBef>
                <a:spcAft>
                  <a:spcPts val="0"/>
                </a:spcAft>
                <a:defRPr/>
              </a:pPr>
              <a:r>
                <a:rPr lang="en-US" sz="1200" dirty="0">
                  <a:gradFill>
                    <a:gsLst>
                      <a:gs pos="0">
                        <a:schemeClr val="tx1"/>
                      </a:gs>
                      <a:gs pos="86000">
                        <a:schemeClr val="tx1"/>
                      </a:gs>
                    </a:gsLst>
                    <a:lin ang="5400000" scaled="0"/>
                  </a:gradFill>
                  <a:latin typeface="+mn-lt"/>
                  <a:cs typeface="+mn-cs"/>
                </a:rPr>
                <a:t>Ignite</a:t>
              </a:r>
            </a:p>
          </p:txBody>
        </p:sp>
        <p:pic>
          <p:nvPicPr>
            <p:cNvPr id="5" name="Picture 11"/>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477000" y="6451559"/>
              <a:ext cx="1385887" cy="254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rot="5400000">
              <a:off x="7810482" y="6565877"/>
              <a:ext cx="228637" cy="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smtClean="0"/>
              <a:t>Click to edit Master title style</a:t>
            </a:r>
            <a:endParaRPr lang="en-US"/>
          </a:p>
        </p:txBody>
      </p:sp>
      <p:sp>
        <p:nvSpPr>
          <p:cNvPr id="7" name="Slide Number Placeholder 4"/>
          <p:cNvSpPr>
            <a:spLocks noGrp="1"/>
          </p:cNvSpPr>
          <p:nvPr>
            <p:ph type="sldNum" sz="quarter" idx="10"/>
          </p:nvPr>
        </p:nvSpPr>
        <p:spPr/>
        <p:txBody>
          <a:bodyPr/>
          <a:lstStyle>
            <a:lvl1pPr>
              <a:defRPr/>
            </a:lvl1pPr>
          </a:lstStyle>
          <a:p>
            <a:pPr>
              <a:defRPr/>
            </a:pPr>
            <a:fld id="{5E85E7D0-42EB-4175-924A-1FBEB3F1175C}" type="slidenum">
              <a:rPr lang="en-US"/>
              <a:pPr>
                <a:defRPr/>
              </a:pPr>
              <a:t>‹#›</a:t>
            </a:fld>
            <a:endParaRPr lang="en-US" dirty="0"/>
          </a:p>
        </p:txBody>
      </p:sp>
      <p:sp>
        <p:nvSpPr>
          <p:cNvPr id="8" name="Footer Placeholder 5"/>
          <p:cNvSpPr>
            <a:spLocks noGrp="1"/>
          </p:cNvSpPr>
          <p:nvPr>
            <p:ph type="ftr" sz="quarter" idx="11"/>
          </p:nvPr>
        </p:nvSpPr>
        <p:spPr/>
        <p:txBody>
          <a:bodyPr/>
          <a:lstStyle>
            <a:lvl1pPr>
              <a:defRPr/>
            </a:lvl1pPr>
          </a:lstStyle>
          <a:p>
            <a:pPr>
              <a:defRPr/>
            </a:pPr>
            <a:r>
              <a:rPr lang="en-US"/>
              <a:t>Microsoft Confidential</a:t>
            </a:r>
            <a:endParaRPr lang="en-US" dirty="0"/>
          </a:p>
        </p:txBody>
      </p:sp>
    </p:spTree>
    <p:extLst>
      <p:ext uri="{BB962C8B-B14F-4D97-AF65-F5344CB8AC3E}">
        <p14:creationId xmlns:p14="http://schemas.microsoft.com/office/powerpoint/2010/main" val="367602905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7277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Option A) - Prints in GRAYSCAL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Picture 9"/>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3657600" y="1066800"/>
            <a:ext cx="3781425"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userDrawn="1"/>
        </p:nvSpPr>
        <p:spPr>
          <a:xfrm>
            <a:off x="4267200" y="3352800"/>
            <a:ext cx="2209800" cy="387798"/>
          </a:xfrm>
          <a:prstGeom prst="rect">
            <a:avLst/>
          </a:prstGeom>
          <a:noFill/>
        </p:spPr>
        <p:txBody>
          <a:bodyPr lIns="0" tIns="0" rIns="0" bIns="0">
            <a:spAutoFit/>
          </a:bodyPr>
          <a:lstStyle/>
          <a:p>
            <a:pPr algn="ctr" defTabSz="914363" fontAlgn="auto">
              <a:lnSpc>
                <a:spcPct val="90000"/>
              </a:lnSpc>
              <a:spcBef>
                <a:spcPts val="0"/>
              </a:spcBef>
              <a:spcAft>
                <a:spcPts val="0"/>
              </a:spcAft>
              <a:defRPr/>
            </a:pPr>
            <a:r>
              <a:rPr lang="en-US" sz="2800" dirty="0">
                <a:gradFill>
                  <a:gsLst>
                    <a:gs pos="0">
                      <a:schemeClr val="tx1"/>
                    </a:gs>
                    <a:gs pos="86000">
                      <a:schemeClr val="tx1"/>
                    </a:gs>
                  </a:gsLst>
                  <a:lin ang="5400000" scaled="0"/>
                </a:gradFill>
                <a:latin typeface="+mn-lt"/>
                <a:cs typeface="+mn-cs"/>
              </a:rPr>
              <a:t>Ignite</a:t>
            </a:r>
          </a:p>
        </p:txBody>
      </p:sp>
    </p:spTree>
    <p:extLst>
      <p:ext uri="{BB962C8B-B14F-4D97-AF65-F5344CB8AC3E}">
        <p14:creationId xmlns:p14="http://schemas.microsoft.com/office/powerpoint/2010/main" val="11103805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8382000" cy="66675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47800"/>
            <a:ext cx="8382000" cy="200025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defTabSz="914363" fontAlgn="auto">
              <a:spcBef>
                <a:spcPts val="0"/>
              </a:spcBef>
              <a:spcAft>
                <a:spcPts val="0"/>
              </a:spcAft>
              <a:defRPr sz="1200" smtClean="0">
                <a:gradFill>
                  <a:gsLst>
                    <a:gs pos="0">
                      <a:schemeClr val="tx1"/>
                    </a:gs>
                    <a:gs pos="100000">
                      <a:schemeClr val="tx1"/>
                    </a:gs>
                  </a:gsLst>
                  <a:lin ang="5400000" scaled="0"/>
                </a:gradFill>
                <a:latin typeface="+mn-lt"/>
                <a:cs typeface="+mn-cs"/>
              </a:defRPr>
            </a:lvl1pPr>
          </a:lstStyle>
          <a:p>
            <a:pPr>
              <a:defRPr/>
            </a:pPr>
            <a:r>
              <a:rPr lang="en-US"/>
              <a:t>Microsoft Confidential</a:t>
            </a:r>
            <a:endParaRPr lang="en-US" dirty="0"/>
          </a:p>
        </p:txBody>
      </p:sp>
      <p:sp>
        <p:nvSpPr>
          <p:cNvPr id="5" name="Slide Number Placeholder 4"/>
          <p:cNvSpPr>
            <a:spLocks noGrp="1"/>
          </p:cNvSpPr>
          <p:nvPr>
            <p:ph type="sldNum" sz="quarter" idx="4"/>
          </p:nvPr>
        </p:nvSpPr>
        <p:spPr>
          <a:xfrm>
            <a:off x="381000" y="6356350"/>
            <a:ext cx="2133600" cy="365125"/>
          </a:xfrm>
          <a:prstGeom prst="rect">
            <a:avLst/>
          </a:prstGeom>
        </p:spPr>
        <p:txBody>
          <a:bodyPr vert="horz" lIns="91440" tIns="45720" rIns="91440" bIns="45720" rtlCol="0" anchor="ctr"/>
          <a:lstStyle>
            <a:lvl1pPr algn="l" defTabSz="914363" fontAlgn="auto">
              <a:spcBef>
                <a:spcPts val="0"/>
              </a:spcBef>
              <a:spcAft>
                <a:spcPts val="0"/>
              </a:spcAft>
              <a:defRPr sz="1200" smtClean="0">
                <a:gradFill>
                  <a:gsLst>
                    <a:gs pos="0">
                      <a:schemeClr val="tx1"/>
                    </a:gs>
                    <a:gs pos="100000">
                      <a:schemeClr val="tx1"/>
                    </a:gs>
                  </a:gsLst>
                  <a:lin ang="5400000" scaled="0"/>
                </a:gradFill>
                <a:latin typeface="+mn-lt"/>
                <a:cs typeface="+mn-cs"/>
              </a:defRPr>
            </a:lvl1pPr>
          </a:lstStyle>
          <a:p>
            <a:pPr>
              <a:defRPr/>
            </a:pPr>
            <a:fld id="{FD75EDB1-BD66-475B-88BD-4B4AF8C4AB72}" type="slidenum">
              <a:rPr lang="en-US"/>
              <a:pPr>
                <a:defRPr/>
              </a:pPr>
              <a:t>‹#›</a:t>
            </a:fld>
            <a:endParaRPr lang="en-US" dirty="0"/>
          </a:p>
        </p:txBody>
      </p:sp>
      <p:grpSp>
        <p:nvGrpSpPr>
          <p:cNvPr id="1030" name="Group 5"/>
          <p:cNvGrpSpPr>
            <a:grpSpLocks/>
          </p:cNvGrpSpPr>
          <p:nvPr/>
        </p:nvGrpSpPr>
        <p:grpSpPr bwMode="auto">
          <a:xfrm>
            <a:off x="6477000" y="6451600"/>
            <a:ext cx="2286000" cy="254000"/>
            <a:chOff x="6477000" y="6451559"/>
            <a:chExt cx="2286000" cy="254041"/>
          </a:xfrm>
        </p:grpSpPr>
        <p:sp>
          <p:nvSpPr>
            <p:cNvPr id="7" name="TextBox 6"/>
            <p:cNvSpPr txBox="1"/>
            <p:nvPr userDrawn="1"/>
          </p:nvSpPr>
          <p:spPr>
            <a:xfrm>
              <a:off x="8001000" y="6527759"/>
              <a:ext cx="762000" cy="166199"/>
            </a:xfrm>
            <a:prstGeom prst="rect">
              <a:avLst/>
            </a:prstGeom>
            <a:noFill/>
          </p:spPr>
          <p:txBody>
            <a:bodyPr lIns="0" tIns="0" rIns="0" bIns="0">
              <a:spAutoFit/>
            </a:bodyPr>
            <a:lstStyle/>
            <a:p>
              <a:pPr defTabSz="914363" fontAlgn="auto">
                <a:lnSpc>
                  <a:spcPct val="90000"/>
                </a:lnSpc>
                <a:spcBef>
                  <a:spcPts val="0"/>
                </a:spcBef>
                <a:spcAft>
                  <a:spcPts val="0"/>
                </a:spcAft>
                <a:defRPr/>
              </a:pPr>
              <a:r>
                <a:rPr lang="en-US" sz="1200" dirty="0">
                  <a:gradFill>
                    <a:gsLst>
                      <a:gs pos="0">
                        <a:schemeClr val="tx1"/>
                      </a:gs>
                      <a:gs pos="86000">
                        <a:schemeClr val="tx1"/>
                      </a:gs>
                    </a:gsLst>
                    <a:lin ang="5400000" scaled="0"/>
                  </a:gradFill>
                  <a:latin typeface="+mn-lt"/>
                  <a:cs typeface="+mn-cs"/>
                </a:rPr>
                <a:t>Ignite</a:t>
              </a:r>
            </a:p>
          </p:txBody>
        </p:sp>
        <p:pic>
          <p:nvPicPr>
            <p:cNvPr id="1032" name="Picture 7"/>
            <p:cNvPicPr>
              <a:picLocks noChangeAspect="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6477000" y="6451559"/>
              <a:ext cx="1385887" cy="254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userDrawn="1"/>
          </p:nvCxnSpPr>
          <p:spPr>
            <a:xfrm rot="5400000">
              <a:off x="7810482" y="6565877"/>
              <a:ext cx="228637" cy="0"/>
            </a:xfrm>
            <a:prstGeom prst="line">
              <a:avLst/>
            </a:prstGeom>
            <a:ln w="15875"/>
          </p:spPr>
          <p:style>
            <a:lnRef idx="1">
              <a:schemeClr val="accent1"/>
            </a:lnRef>
            <a:fillRef idx="0">
              <a:schemeClr val="accent1"/>
            </a:fillRef>
            <a:effectRef idx="0">
              <a:schemeClr val="accent1"/>
            </a:effectRef>
            <a:fontRef idx="minor">
              <a:schemeClr val="tx1"/>
            </a:fontRef>
          </p:style>
        </p:cxnSp>
      </p:grpSp>
    </p:spTree>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33" r:id="rId5"/>
    <p:sldLayoutId id="2147483734" r:id="rId6"/>
    <p:sldLayoutId id="2147483740" r:id="rId7"/>
    <p:sldLayoutId id="2147483741" r:id="rId8"/>
    <p:sldLayoutId id="2147483742" r:id="rId9"/>
    <p:sldLayoutId id="2147483743" r:id="rId10"/>
    <p:sldLayoutId id="2147483744" r:id="rId11"/>
  </p:sldLayoutIdLst>
  <p:transition>
    <p:fade/>
  </p:transition>
  <p:hf sldNum="0" hdr="0" ftr="0" dt="0"/>
  <p:txStyles>
    <p:titleStyle>
      <a:lvl1pPr algn="l" defTabSz="912813" rtl="0" fontAlgn="base">
        <a:lnSpc>
          <a:spcPct val="90000"/>
        </a:lnSpc>
        <a:spcBef>
          <a:spcPct val="0"/>
        </a:spcBef>
        <a:spcAft>
          <a:spcPct val="0"/>
        </a:spcAft>
        <a:defRPr lang="en-US" sz="4800" kern="1200" spc="-150" dirty="0">
          <a:ln w="3175">
            <a:noFill/>
          </a:ln>
          <a:gradFill flip="none" rotWithShape="1">
            <a:gsLst>
              <a:gs pos="0">
                <a:schemeClr val="tx1"/>
              </a:gs>
              <a:gs pos="86000">
                <a:schemeClr val="tx1"/>
              </a:gs>
            </a:gsLst>
            <a:lin ang="5400000" scaled="0"/>
            <a:tileRect/>
          </a:gradFill>
          <a:latin typeface="+mj-lt"/>
          <a:ea typeface="+mn-ea"/>
          <a:cs typeface="Arial" charset="0"/>
        </a:defRPr>
      </a:lvl1pPr>
      <a:lvl2pPr algn="l" defTabSz="912813" rtl="0" fontAlgn="base">
        <a:lnSpc>
          <a:spcPct val="90000"/>
        </a:lnSpc>
        <a:spcBef>
          <a:spcPct val="0"/>
        </a:spcBef>
        <a:spcAft>
          <a:spcPct val="0"/>
        </a:spcAft>
        <a:defRPr sz="4800">
          <a:solidFill>
            <a:schemeClr val="tx1"/>
          </a:solidFill>
          <a:latin typeface="Segoe UI" pitchFamily="34" charset="0"/>
          <a:cs typeface="Arial" pitchFamily="34" charset="0"/>
        </a:defRPr>
      </a:lvl2pPr>
      <a:lvl3pPr algn="l" defTabSz="912813" rtl="0" fontAlgn="base">
        <a:lnSpc>
          <a:spcPct val="90000"/>
        </a:lnSpc>
        <a:spcBef>
          <a:spcPct val="0"/>
        </a:spcBef>
        <a:spcAft>
          <a:spcPct val="0"/>
        </a:spcAft>
        <a:defRPr sz="4800">
          <a:solidFill>
            <a:schemeClr val="tx1"/>
          </a:solidFill>
          <a:latin typeface="Segoe UI" pitchFamily="34" charset="0"/>
          <a:cs typeface="Arial" pitchFamily="34" charset="0"/>
        </a:defRPr>
      </a:lvl3pPr>
      <a:lvl4pPr algn="l" defTabSz="912813" rtl="0" fontAlgn="base">
        <a:lnSpc>
          <a:spcPct val="90000"/>
        </a:lnSpc>
        <a:spcBef>
          <a:spcPct val="0"/>
        </a:spcBef>
        <a:spcAft>
          <a:spcPct val="0"/>
        </a:spcAft>
        <a:defRPr sz="4800">
          <a:solidFill>
            <a:schemeClr val="tx1"/>
          </a:solidFill>
          <a:latin typeface="Segoe UI" pitchFamily="34" charset="0"/>
          <a:cs typeface="Arial" pitchFamily="34" charset="0"/>
        </a:defRPr>
      </a:lvl4pPr>
      <a:lvl5pPr algn="l" defTabSz="912813" rtl="0" fontAlgn="base">
        <a:lnSpc>
          <a:spcPct val="90000"/>
        </a:lnSpc>
        <a:spcBef>
          <a:spcPct val="0"/>
        </a:spcBef>
        <a:spcAft>
          <a:spcPct val="0"/>
        </a:spcAft>
        <a:defRPr sz="4800">
          <a:solidFill>
            <a:schemeClr val="tx1"/>
          </a:solidFill>
          <a:latin typeface="Segoe UI" pitchFamily="34" charset="0"/>
          <a:cs typeface="Arial" pitchFamily="34" charset="0"/>
        </a:defRPr>
      </a:lvl5pPr>
      <a:lvl6pPr marL="457200" algn="l" defTabSz="912813" rtl="0" fontAlgn="base">
        <a:lnSpc>
          <a:spcPct val="90000"/>
        </a:lnSpc>
        <a:spcBef>
          <a:spcPct val="0"/>
        </a:spcBef>
        <a:spcAft>
          <a:spcPct val="0"/>
        </a:spcAft>
        <a:defRPr sz="4800">
          <a:solidFill>
            <a:schemeClr val="tx1"/>
          </a:solidFill>
          <a:latin typeface="Segoe UI" pitchFamily="34" charset="0"/>
          <a:cs typeface="Arial" pitchFamily="34" charset="0"/>
        </a:defRPr>
      </a:lvl6pPr>
      <a:lvl7pPr marL="914400" algn="l" defTabSz="912813" rtl="0" fontAlgn="base">
        <a:lnSpc>
          <a:spcPct val="90000"/>
        </a:lnSpc>
        <a:spcBef>
          <a:spcPct val="0"/>
        </a:spcBef>
        <a:spcAft>
          <a:spcPct val="0"/>
        </a:spcAft>
        <a:defRPr sz="4800">
          <a:solidFill>
            <a:schemeClr val="tx1"/>
          </a:solidFill>
          <a:latin typeface="Segoe UI" pitchFamily="34" charset="0"/>
          <a:cs typeface="Arial" pitchFamily="34" charset="0"/>
        </a:defRPr>
      </a:lvl7pPr>
      <a:lvl8pPr marL="1371600" algn="l" defTabSz="912813" rtl="0" fontAlgn="base">
        <a:lnSpc>
          <a:spcPct val="90000"/>
        </a:lnSpc>
        <a:spcBef>
          <a:spcPct val="0"/>
        </a:spcBef>
        <a:spcAft>
          <a:spcPct val="0"/>
        </a:spcAft>
        <a:defRPr sz="4800">
          <a:solidFill>
            <a:schemeClr val="tx1"/>
          </a:solidFill>
          <a:latin typeface="Segoe UI" pitchFamily="34" charset="0"/>
          <a:cs typeface="Arial" pitchFamily="34" charset="0"/>
        </a:defRPr>
      </a:lvl8pPr>
      <a:lvl9pPr marL="1828800" algn="l" defTabSz="912813" rtl="0" fontAlgn="base">
        <a:lnSpc>
          <a:spcPct val="90000"/>
        </a:lnSpc>
        <a:spcBef>
          <a:spcPct val="0"/>
        </a:spcBef>
        <a:spcAft>
          <a:spcPct val="0"/>
        </a:spcAft>
        <a:defRPr sz="4800">
          <a:solidFill>
            <a:schemeClr val="tx1"/>
          </a:solidFill>
          <a:latin typeface="Segoe UI" pitchFamily="34" charset="0"/>
          <a:cs typeface="Arial" pitchFamily="34" charset="0"/>
        </a:defRPr>
      </a:lvl9pPr>
    </p:titleStyle>
    <p:bodyStyle>
      <a:lvl1pPr marL="460375" indent="-460375" algn="l" defTabSz="912813" rtl="0" fontAlgn="base">
        <a:lnSpc>
          <a:spcPct val="90000"/>
        </a:lnSpc>
        <a:spcBef>
          <a:spcPct val="20000"/>
        </a:spcBef>
        <a:spcAft>
          <a:spcPct val="0"/>
        </a:spcAft>
        <a:buSzPct val="85000"/>
        <a:buBlip>
          <a:blip r:embed="rId15"/>
        </a:buBlip>
        <a:defRPr sz="3200" kern="1200">
          <a:gradFill>
            <a:gsLst>
              <a:gs pos="0">
                <a:schemeClr val="tx1"/>
              </a:gs>
              <a:gs pos="86000">
                <a:schemeClr val="tx1"/>
              </a:gs>
            </a:gsLst>
            <a:lin ang="5400000" scaled="0"/>
          </a:gradFill>
          <a:latin typeface="+mn-lt"/>
          <a:ea typeface="+mn-ea"/>
          <a:cs typeface="+mn-cs"/>
        </a:defRPr>
      </a:lvl1pPr>
      <a:lvl2pPr marL="855663" indent="-395288" algn="l" defTabSz="912813" rtl="0" fontAlgn="base">
        <a:lnSpc>
          <a:spcPct val="90000"/>
        </a:lnSpc>
        <a:spcBef>
          <a:spcPct val="20000"/>
        </a:spcBef>
        <a:spcAft>
          <a:spcPct val="0"/>
        </a:spcAft>
        <a:buSzPct val="85000"/>
        <a:buBlip>
          <a:blip r:embed="rId16"/>
        </a:buBlip>
        <a:defRPr sz="2800" kern="1200">
          <a:gradFill>
            <a:gsLst>
              <a:gs pos="0">
                <a:schemeClr val="tx1"/>
              </a:gs>
              <a:gs pos="86000">
                <a:schemeClr val="tx1"/>
              </a:gs>
            </a:gsLst>
            <a:lin ang="5400000" scaled="0"/>
          </a:gradFill>
          <a:latin typeface="+mn-lt"/>
          <a:ea typeface="+mn-ea"/>
          <a:cs typeface="+mn-cs"/>
        </a:defRPr>
      </a:lvl2pPr>
      <a:lvl3pPr marL="1258888" indent="-403225" algn="l" defTabSz="912813" rtl="0" fontAlgn="base">
        <a:lnSpc>
          <a:spcPct val="90000"/>
        </a:lnSpc>
        <a:spcBef>
          <a:spcPct val="20000"/>
        </a:spcBef>
        <a:spcAft>
          <a:spcPct val="0"/>
        </a:spcAft>
        <a:buSzPct val="85000"/>
        <a:buBlip>
          <a:blip r:embed="rId16"/>
        </a:buBlip>
        <a:defRPr sz="2400" kern="1200">
          <a:gradFill>
            <a:gsLst>
              <a:gs pos="0">
                <a:schemeClr val="tx1"/>
              </a:gs>
              <a:gs pos="86000">
                <a:schemeClr val="tx1"/>
              </a:gs>
            </a:gsLst>
            <a:lin ang="5400000" scaled="0"/>
          </a:gradFill>
          <a:latin typeface="+mn-lt"/>
          <a:ea typeface="+mn-ea"/>
          <a:cs typeface="+mn-cs"/>
        </a:defRPr>
      </a:lvl3pPr>
      <a:lvl4pPr marL="1604963" indent="-346075" algn="l" defTabSz="912813" rtl="0" fontAlgn="base">
        <a:lnSpc>
          <a:spcPct val="90000"/>
        </a:lnSpc>
        <a:spcBef>
          <a:spcPct val="20000"/>
        </a:spcBef>
        <a:spcAft>
          <a:spcPct val="0"/>
        </a:spcAft>
        <a:buSzPct val="85000"/>
        <a:buBlip>
          <a:blip r:embed="rId16"/>
        </a:buBlip>
        <a:defRPr sz="2000" kern="1200">
          <a:gradFill>
            <a:gsLst>
              <a:gs pos="0">
                <a:schemeClr val="tx1"/>
              </a:gs>
              <a:gs pos="86000">
                <a:schemeClr val="tx1"/>
              </a:gs>
            </a:gsLst>
            <a:lin ang="5400000" scaled="0"/>
          </a:gradFill>
          <a:latin typeface="+mn-lt"/>
          <a:ea typeface="+mn-ea"/>
          <a:cs typeface="+mn-cs"/>
        </a:defRPr>
      </a:lvl4pPr>
      <a:lvl5pPr marL="1941513" indent="-336550" algn="l" defTabSz="912813" rtl="0" fontAlgn="base">
        <a:lnSpc>
          <a:spcPct val="90000"/>
        </a:lnSpc>
        <a:spcBef>
          <a:spcPct val="20000"/>
        </a:spcBef>
        <a:spcAft>
          <a:spcPct val="0"/>
        </a:spcAft>
        <a:buSzPct val="85000"/>
        <a:buBlip>
          <a:blip r:embed="rId16"/>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050" name="Picture 3" descr="white rectangle.png"/>
          <p:cNvPicPr>
            <a:picLocks noChangeAspect="1"/>
          </p:cNvPicPr>
          <p:nvPr/>
        </p:nvPicPr>
        <p:blipFill>
          <a:blip r:embed="rId4">
            <a:extLst>
              <a:ext uri="{28A0092B-C50C-407E-A947-70E740481C1C}">
                <a14:useLocalDpi xmlns:a14="http://schemas.microsoft.com/office/drawing/2010/main" val="0"/>
              </a:ext>
            </a:extLst>
          </a:blip>
          <a:srcRect b="10452"/>
          <a:stretch>
            <a:fillRect/>
          </a:stretch>
        </p:blipFill>
        <p:spPr bwMode="auto">
          <a:xfrm>
            <a:off x="0" y="1300163"/>
            <a:ext cx="9144000" cy="555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722313" y="1905000"/>
            <a:ext cx="8040687" cy="2108200"/>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defTabSz="914363" fontAlgn="auto">
              <a:spcBef>
                <a:spcPts val="0"/>
              </a:spcBef>
              <a:spcAft>
                <a:spcPts val="0"/>
              </a:spcAft>
              <a:defRPr sz="1200" smtClean="0">
                <a:gradFill>
                  <a:gsLst>
                    <a:gs pos="0">
                      <a:schemeClr val="bg1"/>
                    </a:gs>
                    <a:gs pos="100000">
                      <a:schemeClr val="bg1"/>
                    </a:gs>
                  </a:gsLst>
                  <a:lin ang="5400000" scaled="0"/>
                </a:gradFill>
                <a:latin typeface="+mn-lt"/>
                <a:cs typeface="+mn-cs"/>
              </a:defRPr>
            </a:lvl1pPr>
          </a:lstStyle>
          <a:p>
            <a:pPr>
              <a:defRPr/>
            </a:pPr>
            <a:r>
              <a:rPr lang="en-US"/>
              <a:t>Microsoft Confidential</a:t>
            </a:r>
            <a:endParaRPr lang="en-US" dirty="0"/>
          </a:p>
        </p:txBody>
      </p:sp>
      <p:sp>
        <p:nvSpPr>
          <p:cNvPr id="6" name="Slide Number Placeholder 5"/>
          <p:cNvSpPr>
            <a:spLocks noGrp="1"/>
          </p:cNvSpPr>
          <p:nvPr>
            <p:ph type="sldNum" sz="quarter" idx="4"/>
          </p:nvPr>
        </p:nvSpPr>
        <p:spPr>
          <a:xfrm>
            <a:off x="381000" y="6356350"/>
            <a:ext cx="2133600" cy="365125"/>
          </a:xfrm>
          <a:prstGeom prst="rect">
            <a:avLst/>
          </a:prstGeom>
        </p:spPr>
        <p:txBody>
          <a:bodyPr vert="horz" lIns="91440" tIns="45720" rIns="91440" bIns="45720" rtlCol="0" anchor="ctr"/>
          <a:lstStyle>
            <a:lvl1pPr algn="l" defTabSz="914363" fontAlgn="auto">
              <a:spcBef>
                <a:spcPts val="0"/>
              </a:spcBef>
              <a:spcAft>
                <a:spcPts val="0"/>
              </a:spcAft>
              <a:defRPr sz="1200" smtClean="0">
                <a:gradFill>
                  <a:gsLst>
                    <a:gs pos="0">
                      <a:schemeClr val="bg1"/>
                    </a:gs>
                    <a:gs pos="100000">
                      <a:schemeClr val="bg1"/>
                    </a:gs>
                  </a:gsLst>
                  <a:lin ang="5400000" scaled="0"/>
                </a:gradFill>
                <a:latin typeface="+mn-lt"/>
                <a:cs typeface="+mn-cs"/>
              </a:defRPr>
            </a:lvl1pPr>
          </a:lstStyle>
          <a:p>
            <a:pPr>
              <a:defRPr/>
            </a:pPr>
            <a:fld id="{084B6330-D783-443A-A755-E97875D75EE7}" type="slidenum">
              <a:rPr lang="en-US"/>
              <a:pPr>
                <a:defRPr/>
              </a:pPr>
              <a:t>‹#›</a:t>
            </a:fld>
            <a:endParaRPr lang="en-US"/>
          </a:p>
        </p:txBody>
      </p:sp>
    </p:spTree>
  </p:cSld>
  <p:clrMap bg1="dk1" tx1="lt1" bg2="dk2" tx2="lt2" accent1="accent1" accent2="accent2" accent3="accent3" accent4="accent4" accent5="accent5" accent6="accent6" hlink="hlink" folHlink="folHlink"/>
  <p:sldLayoutIdLst>
    <p:sldLayoutId id="2147483735" r:id="rId1"/>
  </p:sldLayoutIdLst>
  <p:transition>
    <p:fade/>
  </p:transition>
  <p:hf sldNum="0" hdr="0" ftr="0" dt="0"/>
  <p:txStyles>
    <p:titleStyle>
      <a:lvl1pPr algn="l" defTabSz="912813" rtl="0" fontAlgn="base">
        <a:lnSpc>
          <a:spcPct val="90000"/>
        </a:lnSpc>
        <a:spcBef>
          <a:spcPct val="0"/>
        </a:spcBef>
        <a:spcAft>
          <a:spcPct val="0"/>
        </a:spcAft>
        <a:defRPr lang="en-US" sz="4800" kern="1200" spc="-150" dirty="0">
          <a:ln w="3175">
            <a:noFill/>
          </a:ln>
          <a:gradFill flip="none" rotWithShape="1">
            <a:gsLst>
              <a:gs pos="0">
                <a:schemeClr val="tx1"/>
              </a:gs>
              <a:gs pos="86000">
                <a:schemeClr val="tx1"/>
              </a:gs>
            </a:gsLst>
            <a:lin ang="5400000" scaled="0"/>
            <a:tileRect/>
          </a:gradFill>
          <a:latin typeface="+mj-lt"/>
          <a:ea typeface="+mn-ea"/>
          <a:cs typeface="Arial" charset="0"/>
        </a:defRPr>
      </a:lvl1pPr>
      <a:lvl2pPr algn="l" defTabSz="912813" rtl="0" fontAlgn="base">
        <a:lnSpc>
          <a:spcPct val="90000"/>
        </a:lnSpc>
        <a:spcBef>
          <a:spcPct val="0"/>
        </a:spcBef>
        <a:spcAft>
          <a:spcPct val="0"/>
        </a:spcAft>
        <a:defRPr sz="4800">
          <a:solidFill>
            <a:schemeClr val="tx1"/>
          </a:solidFill>
          <a:latin typeface="Segoe UI" pitchFamily="34" charset="0"/>
          <a:cs typeface="Arial" pitchFamily="34" charset="0"/>
        </a:defRPr>
      </a:lvl2pPr>
      <a:lvl3pPr algn="l" defTabSz="912813" rtl="0" fontAlgn="base">
        <a:lnSpc>
          <a:spcPct val="90000"/>
        </a:lnSpc>
        <a:spcBef>
          <a:spcPct val="0"/>
        </a:spcBef>
        <a:spcAft>
          <a:spcPct val="0"/>
        </a:spcAft>
        <a:defRPr sz="4800">
          <a:solidFill>
            <a:schemeClr val="tx1"/>
          </a:solidFill>
          <a:latin typeface="Segoe UI" pitchFamily="34" charset="0"/>
          <a:cs typeface="Arial" pitchFamily="34" charset="0"/>
        </a:defRPr>
      </a:lvl3pPr>
      <a:lvl4pPr algn="l" defTabSz="912813" rtl="0" fontAlgn="base">
        <a:lnSpc>
          <a:spcPct val="90000"/>
        </a:lnSpc>
        <a:spcBef>
          <a:spcPct val="0"/>
        </a:spcBef>
        <a:spcAft>
          <a:spcPct val="0"/>
        </a:spcAft>
        <a:defRPr sz="4800">
          <a:solidFill>
            <a:schemeClr val="tx1"/>
          </a:solidFill>
          <a:latin typeface="Segoe UI" pitchFamily="34" charset="0"/>
          <a:cs typeface="Arial" pitchFamily="34" charset="0"/>
        </a:defRPr>
      </a:lvl4pPr>
      <a:lvl5pPr algn="l" defTabSz="912813" rtl="0" fontAlgn="base">
        <a:lnSpc>
          <a:spcPct val="90000"/>
        </a:lnSpc>
        <a:spcBef>
          <a:spcPct val="0"/>
        </a:spcBef>
        <a:spcAft>
          <a:spcPct val="0"/>
        </a:spcAft>
        <a:defRPr sz="4800">
          <a:solidFill>
            <a:schemeClr val="tx1"/>
          </a:solidFill>
          <a:latin typeface="Segoe UI" pitchFamily="34" charset="0"/>
          <a:cs typeface="Arial" pitchFamily="34" charset="0"/>
        </a:defRPr>
      </a:lvl5pPr>
      <a:lvl6pPr marL="457200" algn="l" defTabSz="912813" rtl="0" fontAlgn="base">
        <a:lnSpc>
          <a:spcPct val="90000"/>
        </a:lnSpc>
        <a:spcBef>
          <a:spcPct val="0"/>
        </a:spcBef>
        <a:spcAft>
          <a:spcPct val="0"/>
        </a:spcAft>
        <a:defRPr sz="4800">
          <a:solidFill>
            <a:schemeClr val="tx1"/>
          </a:solidFill>
          <a:latin typeface="Segoe UI" pitchFamily="34" charset="0"/>
          <a:cs typeface="Arial" pitchFamily="34" charset="0"/>
        </a:defRPr>
      </a:lvl6pPr>
      <a:lvl7pPr marL="914400" algn="l" defTabSz="912813" rtl="0" fontAlgn="base">
        <a:lnSpc>
          <a:spcPct val="90000"/>
        </a:lnSpc>
        <a:spcBef>
          <a:spcPct val="0"/>
        </a:spcBef>
        <a:spcAft>
          <a:spcPct val="0"/>
        </a:spcAft>
        <a:defRPr sz="4800">
          <a:solidFill>
            <a:schemeClr val="tx1"/>
          </a:solidFill>
          <a:latin typeface="Segoe UI" pitchFamily="34" charset="0"/>
          <a:cs typeface="Arial" pitchFamily="34" charset="0"/>
        </a:defRPr>
      </a:lvl7pPr>
      <a:lvl8pPr marL="1371600" algn="l" defTabSz="912813" rtl="0" fontAlgn="base">
        <a:lnSpc>
          <a:spcPct val="90000"/>
        </a:lnSpc>
        <a:spcBef>
          <a:spcPct val="0"/>
        </a:spcBef>
        <a:spcAft>
          <a:spcPct val="0"/>
        </a:spcAft>
        <a:defRPr sz="4800">
          <a:solidFill>
            <a:schemeClr val="tx1"/>
          </a:solidFill>
          <a:latin typeface="Segoe UI" pitchFamily="34" charset="0"/>
          <a:cs typeface="Arial" pitchFamily="34" charset="0"/>
        </a:defRPr>
      </a:lvl8pPr>
      <a:lvl9pPr marL="1828800" algn="l" defTabSz="912813" rtl="0" fontAlgn="base">
        <a:lnSpc>
          <a:spcPct val="90000"/>
        </a:lnSpc>
        <a:spcBef>
          <a:spcPct val="0"/>
        </a:spcBef>
        <a:spcAft>
          <a:spcPct val="0"/>
        </a:spcAft>
        <a:defRPr sz="4800">
          <a:solidFill>
            <a:schemeClr val="tx1"/>
          </a:solidFill>
          <a:latin typeface="Segoe UI" pitchFamily="34" charset="0"/>
          <a:cs typeface="Arial" pitchFamily="34" charset="0"/>
        </a:defRPr>
      </a:lvl9pPr>
    </p:titleStyle>
    <p:bodyStyle>
      <a:lvl1pPr algn="l" defTabSz="912813" rtl="0" fontAlgn="base">
        <a:lnSpc>
          <a:spcPct val="90000"/>
        </a:lnSpc>
        <a:spcBef>
          <a:spcPct val="20000"/>
        </a:spcBef>
        <a:spcAft>
          <a:spcPct val="0"/>
        </a:spcAft>
        <a:buFont typeface="Arial" pitchFamily="34" charset="0"/>
        <a:defRPr sz="3000" kern="1200">
          <a:gradFill>
            <a:gsLst>
              <a:gs pos="0">
                <a:srgbClr val="000000"/>
              </a:gs>
              <a:gs pos="86000">
                <a:srgbClr val="000000"/>
              </a:gs>
            </a:gsLst>
            <a:lin ang="5400000" scaled="0"/>
          </a:gradFill>
          <a:latin typeface="Consolas" pitchFamily="49" charset="0"/>
          <a:ea typeface="+mn-ea"/>
          <a:cs typeface="Courier New" pitchFamily="49" charset="0"/>
        </a:defRPr>
      </a:lvl1pPr>
      <a:lvl2pPr marL="384175" indent="-6350" algn="l" defTabSz="912813" rtl="0" fontAlgn="base">
        <a:lnSpc>
          <a:spcPct val="90000"/>
        </a:lnSpc>
        <a:spcBef>
          <a:spcPct val="20000"/>
        </a:spcBef>
        <a:spcAft>
          <a:spcPct val="0"/>
        </a:spcAft>
        <a:buFont typeface="Arial" pitchFamily="34" charset="0"/>
        <a:defRPr sz="2800" kern="1200">
          <a:gradFill>
            <a:gsLst>
              <a:gs pos="0">
                <a:srgbClr val="000000"/>
              </a:gs>
              <a:gs pos="86000">
                <a:srgbClr val="000000"/>
              </a:gs>
            </a:gsLst>
            <a:lin ang="5400000" scaled="0"/>
          </a:gradFill>
          <a:latin typeface="Consolas" pitchFamily="49" charset="0"/>
          <a:ea typeface="+mn-ea"/>
          <a:cs typeface="Courier New" pitchFamily="49" charset="0"/>
        </a:defRPr>
      </a:lvl2pPr>
      <a:lvl3pPr marL="760413" indent="-6350" algn="l" defTabSz="912813" rtl="0" fontAlgn="base">
        <a:lnSpc>
          <a:spcPct val="90000"/>
        </a:lnSpc>
        <a:spcBef>
          <a:spcPct val="20000"/>
        </a:spcBef>
        <a:spcAft>
          <a:spcPct val="0"/>
        </a:spcAft>
        <a:buFont typeface="Arial" pitchFamily="34" charset="0"/>
        <a:defRPr sz="2400" kern="1200">
          <a:gradFill>
            <a:gsLst>
              <a:gs pos="0">
                <a:srgbClr val="000000"/>
              </a:gs>
              <a:gs pos="86000">
                <a:srgbClr val="000000"/>
              </a:gs>
            </a:gsLst>
            <a:lin ang="5400000" scaled="0"/>
          </a:gradFill>
          <a:latin typeface="Consolas" pitchFamily="49" charset="0"/>
          <a:ea typeface="+mn-ea"/>
          <a:cs typeface="Courier New" pitchFamily="49" charset="0"/>
        </a:defRPr>
      </a:lvl3pPr>
      <a:lvl4pPr marL="1093788" indent="6350" algn="l" defTabSz="912813" rtl="0" fontAlgn="base">
        <a:lnSpc>
          <a:spcPct val="90000"/>
        </a:lnSpc>
        <a:spcBef>
          <a:spcPct val="20000"/>
        </a:spcBef>
        <a:spcAft>
          <a:spcPct val="0"/>
        </a:spcAft>
        <a:buFont typeface="Arial" pitchFamily="34" charset="0"/>
        <a:defRPr sz="2400" kern="1200">
          <a:gradFill>
            <a:gsLst>
              <a:gs pos="0">
                <a:srgbClr val="000000"/>
              </a:gs>
              <a:gs pos="86000">
                <a:srgbClr val="000000"/>
              </a:gs>
            </a:gsLst>
            <a:lin ang="5400000" scaled="0"/>
          </a:gradFill>
          <a:latin typeface="Consolas" pitchFamily="49" charset="0"/>
          <a:ea typeface="+mn-ea"/>
          <a:cs typeface="Courier New" pitchFamily="49" charset="0"/>
        </a:defRPr>
      </a:lvl4pPr>
      <a:lvl5pPr marL="1425575" algn="l" defTabSz="912813" rtl="0" fontAlgn="base">
        <a:lnSpc>
          <a:spcPct val="90000"/>
        </a:lnSpc>
        <a:spcBef>
          <a:spcPct val="20000"/>
        </a:spcBef>
        <a:spcAft>
          <a:spcPct val="0"/>
        </a:spcAft>
        <a:buFont typeface="Arial" pitchFamily="34" charset="0"/>
        <a:defRPr sz="2400" kern="1200">
          <a:gradFill>
            <a:gsLst>
              <a:gs pos="0">
                <a:srgbClr val="000000"/>
              </a:gs>
              <a:gs pos="86000">
                <a:srgbClr val="000000"/>
              </a:gs>
            </a:gsLst>
            <a:lin ang="5400000" scaled="0"/>
          </a:gradFill>
          <a:latin typeface="Consolas"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9.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jpe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jpe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25.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1.jpe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9.png"/><Relationship Id="rId7"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52.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9.png"/><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7.jpe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eg"/></Relationships>
</file>

<file path=ppt/slides/_rels/slide2.xml.rels><?xml version="1.0" encoding="UTF-8" standalone="yes"?>
<Relationships xmlns="http://schemas.openxmlformats.org/package/2006/relationships"><Relationship Id="rId3" Type="http://schemas.openxmlformats.org/officeDocument/2006/relationships/hyperlink" Target="http://www.microsoft.com/project"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70.jpe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9.png"/><Relationship Id="rId7"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72.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78.jpe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3" Type="http://schemas.openxmlformats.org/officeDocument/2006/relationships/hyperlink" Target="http://download.microsoft.com/download/F/6/E/F6E62DAD-91FE-4B5C-839E-E50BDF6B90B2/EPM_2010_version_comparison.pdf" TargetMode="External"/><Relationship Id="rId2" Type="http://schemas.openxmlformats.org/officeDocument/2006/relationships/hyperlink" Target="http://download.microsoft.com/download/F/6/E/F6E62DAD-91FE-4B5C-839E-E50BDF6B90B2/whats_new_server.pdf" TargetMode="Externa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hyperlink" Target="http://www.microsoft.com/global/project/2010/en/us/RichMedia/secondary/video_showcase.html"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9.png"/><Relationship Id="rId7" Type="http://schemas.openxmlformats.org/officeDocument/2006/relationships/image" Target="../media/image27.png"/><Relationship Id="rId12"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85.png"/><Relationship Id="rId14" Type="http://schemas.openxmlformats.org/officeDocument/2006/relationships/image" Target="../media/image90.png"/></Relationships>
</file>

<file path=ppt/slides/_rels/slide27.xml.rels><?xml version="1.0" encoding="UTF-8" standalone="yes"?>
<Relationships xmlns="http://schemas.openxmlformats.org/package/2006/relationships"><Relationship Id="rId8" Type="http://schemas.openxmlformats.org/officeDocument/2006/relationships/image" Target="../media/image92.jpeg"/><Relationship Id="rId13" Type="http://schemas.openxmlformats.org/officeDocument/2006/relationships/image" Target="../media/image97.png"/><Relationship Id="rId3" Type="http://schemas.openxmlformats.org/officeDocument/2006/relationships/image" Target="../media/image9.png"/><Relationship Id="rId7" Type="http://schemas.openxmlformats.org/officeDocument/2006/relationships/image" Target="../media/image91.jpeg"/><Relationship Id="rId12"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95.png"/><Relationship Id="rId5" Type="http://schemas.openxmlformats.org/officeDocument/2006/relationships/image" Target="../media/image81.png"/><Relationship Id="rId10" Type="http://schemas.openxmlformats.org/officeDocument/2006/relationships/image" Target="../media/image94.png"/><Relationship Id="rId4" Type="http://schemas.openxmlformats.org/officeDocument/2006/relationships/image" Target="../media/image82.png"/><Relationship Id="rId9" Type="http://schemas.openxmlformats.org/officeDocument/2006/relationships/image" Target="../media/image93.jpe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5.png"/><Relationship Id="rId4" Type="http://schemas.openxmlformats.org/officeDocument/2006/relationships/image" Target="../media/image101.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5.png"/><Relationship Id="rId4" Type="http://schemas.openxmlformats.org/officeDocument/2006/relationships/image" Target="../media/image103.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5.png"/><Relationship Id="rId4" Type="http://schemas.openxmlformats.org/officeDocument/2006/relationships/image" Target="../media/image107.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109.jpe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112.png"/><Relationship Id="rId4" Type="http://schemas.openxmlformats.org/officeDocument/2006/relationships/image" Target="../media/image111.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114.jpe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70.jpe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29.png"/><Relationship Id="rId3" Type="http://schemas.openxmlformats.org/officeDocument/2006/relationships/diagramLayout" Target="../diagrams/layout1.xml"/><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119.png"/><Relationship Id="rId5" Type="http://schemas.openxmlformats.org/officeDocument/2006/relationships/diagramColors" Target="../diagrams/colors1.xml"/><Relationship Id="rId10" Type="http://schemas.openxmlformats.org/officeDocument/2006/relationships/image" Target="../media/image118.png"/><Relationship Id="rId4" Type="http://schemas.openxmlformats.org/officeDocument/2006/relationships/diagramQuickStyle" Target="../diagrams/quickStyle1.xml"/><Relationship Id="rId9" Type="http://schemas.openxmlformats.org/officeDocument/2006/relationships/image" Target="../media/image117.png"/><Relationship Id="rId14" Type="http://schemas.openxmlformats.org/officeDocument/2006/relationships/image" Target="../media/image121.png"/></Relationships>
</file>

<file path=ppt/slides/_rels/slide42.xml.rels><?xml version="1.0" encoding="UTF-8" standalone="yes"?>
<Relationships xmlns="http://schemas.openxmlformats.org/package/2006/relationships"><Relationship Id="rId3" Type="http://schemas.openxmlformats.org/officeDocument/2006/relationships/hyperlink" Target="http://download.microsoft.com/download/F/6/E/F6E62DAD-91FE-4B5C-839E-E50BDF6B90B2/edition_comparison_desktop.pdf" TargetMode="External"/><Relationship Id="rId2" Type="http://schemas.openxmlformats.org/officeDocument/2006/relationships/hyperlink" Target="http://download.microsoft.com/download/F/6/E/F6E62DAD-91FE-4B5C-839E-E50BDF6B90B2/whats_new_desktop.pdf" TargetMode="External"/><Relationship Id="rId1" Type="http://schemas.openxmlformats.org/officeDocument/2006/relationships/slideLayout" Target="../slideLayouts/slideLayout3.xml"/><Relationship Id="rId5" Type="http://schemas.openxmlformats.org/officeDocument/2006/relationships/image" Target="../media/image122.png"/><Relationship Id="rId4" Type="http://schemas.openxmlformats.org/officeDocument/2006/relationships/hyperlink" Target="http://www.microsoft.com/global/project/2010/en/us/RichMedia/secondary/video_showcase.html"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technet.microsoft.com/ProjectServer" TargetMode="External"/><Relationship Id="rId13" Type="http://schemas.openxmlformats.org/officeDocument/2006/relationships/hyperlink" Target="http://sharepoint.microsoft.com/" TargetMode="External"/><Relationship Id="rId3" Type="http://schemas.openxmlformats.org/officeDocument/2006/relationships/image" Target="../media/image123.png"/><Relationship Id="rId7" Type="http://schemas.openxmlformats.org/officeDocument/2006/relationships/hyperlink" Target="http://www.microsoft.com/events/series/epm.aspx" TargetMode="External"/><Relationship Id="rId12" Type="http://schemas.openxmlformats.org/officeDocument/2006/relationships/hyperlink" Target="http://social.msdn.microsoft.com/Forums/en-US/category/projectserver2010,projectprofessional2010"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hyperlink" Target="http://www.microsoft.com/showcase/en/US/channels/microsoftproject" TargetMode="External"/><Relationship Id="rId11" Type="http://schemas.openxmlformats.org/officeDocument/2006/relationships/hyperlink" Target="http://blogs.msdn.com/project_programmability" TargetMode="External"/><Relationship Id="rId5" Type="http://schemas.openxmlformats.org/officeDocument/2006/relationships/hyperlink" Target="http://blogs.msdn.com/project" TargetMode="External"/><Relationship Id="rId10" Type="http://schemas.openxmlformats.org/officeDocument/2006/relationships/hyperlink" Target="http://msdn.microsoft.com/Project" TargetMode="External"/><Relationship Id="rId4" Type="http://schemas.openxmlformats.org/officeDocument/2006/relationships/hyperlink" Target="http://www.microsoft.com/project" TargetMode="External"/><Relationship Id="rId9" Type="http://schemas.openxmlformats.org/officeDocument/2006/relationships/hyperlink" Target="http://blogs.technet.com/projectadministration"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mailto:proj2010@microsoft.com" TargetMode="External"/><Relationship Id="rId2" Type="http://schemas.openxmlformats.org/officeDocument/2006/relationships/image" Target="../media/image124.png"/><Relationship Id="rId1" Type="http://schemas.openxmlformats.org/officeDocument/2006/relationships/slideLayout" Target="../slideLayouts/slideLayout8.xml"/><Relationship Id="rId5" Type="http://schemas.openxmlformats.org/officeDocument/2006/relationships/hyperlink" Target="http://go.microsoft.com/?linkid=9713956" TargetMode="External"/><Relationship Id="rId4" Type="http://schemas.openxmlformats.org/officeDocument/2006/relationships/hyperlink" Target="http://go.microsoft.com/?linkid=9713654"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p:cNvSpPr>
            <a:spLocks/>
          </p:cNvSpPr>
          <p:nvPr/>
        </p:nvSpPr>
        <p:spPr bwMode="auto">
          <a:xfrm flipH="1">
            <a:off x="0" y="990600"/>
            <a:ext cx="9144000" cy="5865813"/>
          </a:xfrm>
          <a:custGeom>
            <a:avLst/>
            <a:gdLst/>
            <a:ahLst/>
            <a:cxnLst>
              <a:cxn ang="0">
                <a:pos x="0" y="3312"/>
              </a:cxn>
              <a:cxn ang="0">
                <a:pos x="176" y="3326"/>
              </a:cxn>
              <a:cxn ang="0">
                <a:pos x="462" y="3336"/>
              </a:cxn>
              <a:cxn ang="0">
                <a:pos x="748" y="3338"/>
              </a:cxn>
              <a:cxn ang="0">
                <a:pos x="966" y="3332"/>
              </a:cxn>
              <a:cxn ang="0">
                <a:pos x="1204" y="3320"/>
              </a:cxn>
              <a:cxn ang="0">
                <a:pos x="1458" y="3300"/>
              </a:cxn>
              <a:cxn ang="0">
                <a:pos x="1724" y="3270"/>
              </a:cxn>
              <a:cxn ang="0">
                <a:pos x="2000" y="3228"/>
              </a:cxn>
              <a:cxn ang="0">
                <a:pos x="2282" y="3174"/>
              </a:cxn>
              <a:cxn ang="0">
                <a:pos x="2568" y="3106"/>
              </a:cxn>
              <a:cxn ang="0">
                <a:pos x="2856" y="3022"/>
              </a:cxn>
              <a:cxn ang="0">
                <a:pos x="3140" y="2922"/>
              </a:cxn>
              <a:cxn ang="0">
                <a:pos x="3280" y="2864"/>
              </a:cxn>
              <a:cxn ang="0">
                <a:pos x="3370" y="2824"/>
              </a:cxn>
              <a:cxn ang="0">
                <a:pos x="3546" y="2740"/>
              </a:cxn>
              <a:cxn ang="0">
                <a:pos x="3718" y="2648"/>
              </a:cxn>
              <a:cxn ang="0">
                <a:pos x="3886" y="2552"/>
              </a:cxn>
              <a:cxn ang="0">
                <a:pos x="4048" y="2450"/>
              </a:cxn>
              <a:cxn ang="0">
                <a:pos x="4204" y="2346"/>
              </a:cxn>
              <a:cxn ang="0">
                <a:pos x="4356" y="2236"/>
              </a:cxn>
              <a:cxn ang="0">
                <a:pos x="4502" y="2122"/>
              </a:cxn>
              <a:cxn ang="0">
                <a:pos x="4644" y="2008"/>
              </a:cxn>
              <a:cxn ang="0">
                <a:pos x="4846" y="1832"/>
              </a:cxn>
              <a:cxn ang="0">
                <a:pos x="5098" y="1592"/>
              </a:cxn>
              <a:cxn ang="0">
                <a:pos x="5326" y="1354"/>
              </a:cxn>
              <a:cxn ang="0">
                <a:pos x="5534" y="1120"/>
              </a:cxn>
              <a:cxn ang="0">
                <a:pos x="5718" y="896"/>
              </a:cxn>
              <a:cxn ang="0">
                <a:pos x="5880" y="686"/>
              </a:cxn>
              <a:cxn ang="0">
                <a:pos x="6018" y="496"/>
              </a:cxn>
              <a:cxn ang="0">
                <a:pos x="6130" y="330"/>
              </a:cxn>
              <a:cxn ang="0">
                <a:pos x="6284" y="88"/>
              </a:cxn>
              <a:cxn ang="0">
                <a:pos x="6336" y="0"/>
              </a:cxn>
              <a:cxn ang="0">
                <a:pos x="0" y="4160"/>
              </a:cxn>
            </a:cxnLst>
            <a:rect l="0" t="0" r="r" b="b"/>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flip="none" rotWithShape="1">
            <a:gsLst>
              <a:gs pos="0">
                <a:schemeClr val="bg1">
                  <a:lumMod val="85000"/>
                  <a:alpha val="15000"/>
                </a:schemeClr>
              </a:gs>
              <a:gs pos="50000">
                <a:schemeClr val="bg1">
                  <a:lumMod val="85000"/>
                  <a:alpha val="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3" fontAlgn="auto">
              <a:spcBef>
                <a:spcPts val="0"/>
              </a:spcBef>
              <a:spcAft>
                <a:spcPts val="0"/>
              </a:spcAft>
              <a:defRPr/>
            </a:pPr>
            <a:endParaRPr lang="en-US" dirty="0"/>
          </a:p>
        </p:txBody>
      </p:sp>
      <p:pic>
        <p:nvPicPr>
          <p:cNvPr id="21507" name="Picture 15"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1000" y="228600"/>
            <a:ext cx="8382000" cy="830997"/>
          </a:xfrm>
        </p:spPr>
        <p:txBody>
          <a:bodyPr/>
          <a:lstStyle/>
          <a:p>
            <a:pPr defTabSz="914363" fontAlgn="auto">
              <a:spcAft>
                <a:spcPts val="0"/>
              </a:spcAft>
              <a:defRPr/>
            </a:pPr>
            <a:r>
              <a:rPr sz="3600"/>
              <a:t>Unified Project and Portfolio Management </a:t>
            </a:r>
            <a:br>
              <a:rPr sz="3600"/>
            </a:br>
            <a:r>
              <a:rPr sz="2400" i="1">
                <a:gradFill>
                  <a:gsLst>
                    <a:gs pos="50000">
                      <a:srgbClr val="CDD804">
                        <a:lumMod val="40000"/>
                        <a:lumOff val="60000"/>
                      </a:srgbClr>
                    </a:gs>
                    <a:gs pos="100000">
                      <a:srgbClr val="CDD804"/>
                    </a:gs>
                  </a:gsLst>
                  <a:lin ang="5400000" scaled="0"/>
                </a:gradFill>
                <a:sym typeface="Wingdings" pitchFamily="2" charset="2"/>
              </a:rPr>
              <a:t>Capture all work in a central repository</a:t>
            </a:r>
            <a:endParaRPr sz="2000" i="1">
              <a:gradFill>
                <a:gsLst>
                  <a:gs pos="50000">
                    <a:srgbClr val="CDD804">
                      <a:lumMod val="40000"/>
                      <a:lumOff val="60000"/>
                    </a:srgbClr>
                  </a:gs>
                  <a:gs pos="100000">
                    <a:srgbClr val="CDD804"/>
                  </a:gs>
                </a:gsLst>
                <a:lin ang="5400000" scaled="0"/>
              </a:gradFill>
            </a:endParaRPr>
          </a:p>
        </p:txBody>
      </p:sp>
      <p:grpSp>
        <p:nvGrpSpPr>
          <p:cNvPr id="21509" name="Group 15"/>
          <p:cNvGrpSpPr>
            <a:grpSpLocks/>
          </p:cNvGrpSpPr>
          <p:nvPr/>
        </p:nvGrpSpPr>
        <p:grpSpPr bwMode="auto">
          <a:xfrm>
            <a:off x="388938" y="1676400"/>
            <a:ext cx="8023225" cy="457200"/>
            <a:chOff x="1489697" y="3200400"/>
            <a:chExt cx="9201200" cy="457199"/>
          </a:xfrm>
        </p:grpSpPr>
        <p:grpSp>
          <p:nvGrpSpPr>
            <p:cNvPr id="21556" name="Group 6"/>
            <p:cNvGrpSpPr>
              <a:grpSpLocks/>
            </p:cNvGrpSpPr>
            <p:nvPr/>
          </p:nvGrpSpPr>
          <p:grpSpPr bwMode="auto">
            <a:xfrm>
              <a:off x="1489697" y="3200400"/>
              <a:ext cx="3256968" cy="457199"/>
              <a:chOff x="197" y="0"/>
              <a:chExt cx="3256968" cy="457199"/>
            </a:xfrm>
          </p:grpSpPr>
          <p:sp>
            <p:nvSpPr>
              <p:cNvPr id="14" name="Chevron 13"/>
              <p:cNvSpPr/>
              <p:nvPr/>
            </p:nvSpPr>
            <p:spPr>
              <a:xfrm>
                <a:off x="197" y="0"/>
                <a:ext cx="3256968" cy="457199"/>
              </a:xfrm>
              <a:prstGeom prst="chevron">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0" scaled="1"/>
                <a:tileRect/>
              </a:gradFill>
              <a:ln w="6350" cap="rnd" cmpd="sng" algn="ctr">
                <a:noFill/>
                <a:prstDash val="solid"/>
                <a:headEnd/>
                <a:tailEnd/>
              </a:ln>
              <a:effectLst/>
            </p:spPr>
          </p:sp>
          <p:sp>
            <p:nvSpPr>
              <p:cNvPr id="15" name="Chevron 4"/>
              <p:cNvSpPr/>
              <p:nvPr/>
            </p:nvSpPr>
            <p:spPr>
              <a:xfrm>
                <a:off x="228797" y="0"/>
                <a:ext cx="2799769" cy="457199"/>
              </a:xfrm>
              <a:prstGeom prst="rect">
                <a:avLst/>
              </a:prstGeom>
            </p:spPr>
            <p:style>
              <a:lnRef idx="0">
                <a:scrgbClr r="0" g="0" b="0"/>
              </a:lnRef>
              <a:fillRef idx="0">
                <a:scrgbClr r="0" g="0" b="0"/>
              </a:fillRef>
              <a:effectRef idx="0">
                <a:scrgbClr r="0" g="0" b="0"/>
              </a:effectRef>
              <a:fontRef idx="minor">
                <a:schemeClr val="lt1"/>
              </a:fontRef>
            </p:style>
            <p:txBody>
              <a:bodyPr lIns="64008" tIns="21336" rIns="21336" bIns="21336" spcCol="1270" anchor="ctr"/>
              <a:lstStyle/>
              <a:p>
                <a:pPr algn="ctr" defTabSz="914400" fontAlgn="auto">
                  <a:lnSpc>
                    <a:spcPct val="90000"/>
                  </a:lnSpc>
                  <a:spcBef>
                    <a:spcPct val="50000"/>
                  </a:spcBef>
                  <a:spcAft>
                    <a:spcPct val="35000"/>
                  </a:spcAft>
                  <a:defRPr/>
                </a:pPr>
                <a:r>
                  <a:rPr lang="en-US" sz="1600" b="1" i="1" kern="0" dirty="0">
                    <a:gradFill>
                      <a:gsLst>
                        <a:gs pos="0">
                          <a:srgbClr val="FFFFFF"/>
                        </a:gs>
                        <a:gs pos="100000">
                          <a:srgbClr val="FFFFFF"/>
                        </a:gs>
                      </a:gsLst>
                      <a:lin ang="0" scaled="1"/>
                    </a:gradFill>
                    <a:effectLst>
                      <a:outerShdw blurRad="139700" algn="ctr" rotWithShape="0">
                        <a:prstClr val="black"/>
                      </a:outerShdw>
                    </a:effectLst>
                    <a:latin typeface="Segoe Semibold"/>
                  </a:rPr>
                  <a:t>Capture all Requests</a:t>
                </a:r>
              </a:p>
            </p:txBody>
          </p:sp>
        </p:grpSp>
        <p:grpSp>
          <p:nvGrpSpPr>
            <p:cNvPr id="21557" name="Group 7"/>
            <p:cNvGrpSpPr>
              <a:grpSpLocks/>
            </p:cNvGrpSpPr>
            <p:nvPr/>
          </p:nvGrpSpPr>
          <p:grpSpPr bwMode="auto">
            <a:xfrm>
              <a:off x="4519501" y="3200400"/>
              <a:ext cx="2663019" cy="457199"/>
              <a:chOff x="2882788" y="0"/>
              <a:chExt cx="2663019" cy="457199"/>
            </a:xfrm>
          </p:grpSpPr>
          <p:sp>
            <p:nvSpPr>
              <p:cNvPr id="12" name="Chevron 11"/>
              <p:cNvSpPr/>
              <p:nvPr/>
            </p:nvSpPr>
            <p:spPr>
              <a:xfrm>
                <a:off x="2882788" y="0"/>
                <a:ext cx="2663019" cy="457199"/>
              </a:xfrm>
              <a:prstGeom prst="chevron">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0" scaled="1"/>
                <a:tileRect/>
              </a:gradFill>
              <a:ln w="6350" cap="rnd" cmpd="sng" algn="ctr">
                <a:noFill/>
                <a:prstDash val="solid"/>
                <a:headEnd/>
                <a:tailEnd/>
              </a:ln>
              <a:effectLst/>
            </p:spPr>
          </p:sp>
          <p:sp>
            <p:nvSpPr>
              <p:cNvPr id="13" name="Chevron 6"/>
              <p:cNvSpPr/>
              <p:nvPr/>
            </p:nvSpPr>
            <p:spPr>
              <a:xfrm>
                <a:off x="3111388" y="0"/>
                <a:ext cx="2205820" cy="457199"/>
              </a:xfrm>
              <a:prstGeom prst="rect">
                <a:avLst/>
              </a:prstGeom>
            </p:spPr>
            <p:style>
              <a:lnRef idx="0">
                <a:scrgbClr r="0" g="0" b="0"/>
              </a:lnRef>
              <a:fillRef idx="0">
                <a:scrgbClr r="0" g="0" b="0"/>
              </a:fillRef>
              <a:effectRef idx="0">
                <a:scrgbClr r="0" g="0" b="0"/>
              </a:effectRef>
              <a:fontRef idx="minor">
                <a:schemeClr val="lt1"/>
              </a:fontRef>
            </p:style>
            <p:txBody>
              <a:bodyPr lIns="64008" tIns="21336" rIns="21336" bIns="21336" spcCol="1270" anchor="ctr"/>
              <a:lstStyle/>
              <a:p>
                <a:pPr algn="ctr" defTabSz="914400" fontAlgn="auto">
                  <a:lnSpc>
                    <a:spcPct val="90000"/>
                  </a:lnSpc>
                  <a:spcBef>
                    <a:spcPct val="50000"/>
                  </a:spcBef>
                  <a:spcAft>
                    <a:spcPct val="35000"/>
                  </a:spcAft>
                  <a:defRPr/>
                </a:pPr>
                <a:r>
                  <a:rPr lang="en-US" sz="1600" b="1" i="1" kern="0" dirty="0">
                    <a:gradFill>
                      <a:gsLst>
                        <a:gs pos="0">
                          <a:srgbClr val="FFFFFF"/>
                        </a:gs>
                        <a:gs pos="100000">
                          <a:srgbClr val="FFFFFF"/>
                        </a:gs>
                      </a:gsLst>
                      <a:lin ang="0" scaled="1"/>
                    </a:gradFill>
                    <a:effectLst>
                      <a:outerShdw blurRad="139700" algn="ctr" rotWithShape="0">
                        <a:prstClr val="black"/>
                      </a:outerShdw>
                    </a:effectLst>
                    <a:latin typeface="Segoe Semibold"/>
                  </a:rPr>
                  <a:t>Control via Workflow</a:t>
                </a:r>
              </a:p>
            </p:txBody>
          </p:sp>
        </p:grpSp>
        <p:grpSp>
          <p:nvGrpSpPr>
            <p:cNvPr id="21558" name="Group 8"/>
            <p:cNvGrpSpPr>
              <a:grpSpLocks/>
            </p:cNvGrpSpPr>
            <p:nvPr/>
          </p:nvGrpSpPr>
          <p:grpSpPr bwMode="auto">
            <a:xfrm>
              <a:off x="6947126" y="3200400"/>
              <a:ext cx="3743771" cy="457199"/>
              <a:chOff x="5171431" y="0"/>
              <a:chExt cx="3743771" cy="457199"/>
            </a:xfrm>
          </p:grpSpPr>
          <p:sp>
            <p:nvSpPr>
              <p:cNvPr id="10" name="Chevron 9"/>
              <p:cNvSpPr/>
              <p:nvPr/>
            </p:nvSpPr>
            <p:spPr>
              <a:xfrm>
                <a:off x="5171431" y="0"/>
                <a:ext cx="3743771" cy="457199"/>
              </a:xfrm>
              <a:prstGeom prst="chevron">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0" scaled="1"/>
                <a:tileRect/>
              </a:gradFill>
              <a:ln w="6350" cap="rnd" cmpd="sng" algn="ctr">
                <a:noFill/>
                <a:prstDash val="solid"/>
                <a:headEnd/>
                <a:tailEnd/>
              </a:ln>
              <a:effectLst/>
            </p:spPr>
          </p:sp>
          <p:sp>
            <p:nvSpPr>
              <p:cNvPr id="11" name="Chevron 8"/>
              <p:cNvSpPr/>
              <p:nvPr/>
            </p:nvSpPr>
            <p:spPr>
              <a:xfrm>
                <a:off x="5400031" y="0"/>
                <a:ext cx="3286572" cy="457199"/>
              </a:xfrm>
              <a:prstGeom prst="rect">
                <a:avLst/>
              </a:prstGeom>
            </p:spPr>
            <p:style>
              <a:lnRef idx="0">
                <a:scrgbClr r="0" g="0" b="0"/>
              </a:lnRef>
              <a:fillRef idx="0">
                <a:scrgbClr r="0" g="0" b="0"/>
              </a:fillRef>
              <a:effectRef idx="0">
                <a:scrgbClr r="0" g="0" b="0"/>
              </a:effectRef>
              <a:fontRef idx="minor">
                <a:schemeClr val="lt1"/>
              </a:fontRef>
            </p:style>
            <p:txBody>
              <a:bodyPr lIns="64008" tIns="21336" rIns="21336" bIns="21336" spcCol="1270" anchor="ctr"/>
              <a:lstStyle/>
              <a:p>
                <a:pPr algn="ctr" defTabSz="914400" fontAlgn="auto">
                  <a:lnSpc>
                    <a:spcPct val="90000"/>
                  </a:lnSpc>
                  <a:spcBef>
                    <a:spcPct val="50000"/>
                  </a:spcBef>
                  <a:spcAft>
                    <a:spcPct val="35000"/>
                  </a:spcAft>
                  <a:defRPr/>
                </a:pPr>
                <a:r>
                  <a:rPr lang="en-US" sz="1600" b="1" i="1" kern="0" dirty="0">
                    <a:gradFill>
                      <a:gsLst>
                        <a:gs pos="0">
                          <a:srgbClr val="FFFFFF"/>
                        </a:gs>
                        <a:gs pos="100000">
                          <a:srgbClr val="FFFFFF"/>
                        </a:gs>
                      </a:gsLst>
                      <a:lin ang="0" scaled="1"/>
                    </a:gradFill>
                    <a:effectLst>
                      <a:outerShdw blurRad="139700" algn="ctr" rotWithShape="0">
                        <a:prstClr val="black"/>
                      </a:outerShdw>
                    </a:effectLst>
                    <a:latin typeface="Segoe Semibold"/>
                  </a:rPr>
                  <a:t>Build Business Case</a:t>
                </a:r>
              </a:p>
            </p:txBody>
          </p:sp>
        </p:grpSp>
      </p:grpSp>
      <p:grpSp>
        <p:nvGrpSpPr>
          <p:cNvPr id="21510" name="Group 5"/>
          <p:cNvGrpSpPr>
            <a:grpSpLocks/>
          </p:cNvGrpSpPr>
          <p:nvPr/>
        </p:nvGrpSpPr>
        <p:grpSpPr bwMode="auto">
          <a:xfrm>
            <a:off x="388938" y="2819400"/>
            <a:ext cx="8929687" cy="3055938"/>
            <a:chOff x="388938" y="2819400"/>
            <a:chExt cx="8929416" cy="3056003"/>
          </a:xfrm>
        </p:grpSpPr>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34000" y="2819400"/>
              <a:ext cx="3984354" cy="2871787"/>
            </a:xfrm>
            <a:prstGeom prst="rect">
              <a:avLst/>
            </a:prstGeom>
            <a:noFill/>
            <a:ln w="9525">
              <a:noFill/>
              <a:miter lim="800000"/>
              <a:headEnd/>
              <a:tailEnd/>
            </a:ln>
            <a:effectLst>
              <a:reflection blurRad="6350" stA="50000" endA="300" endPos="38500" dist="50800" dir="5400000" sy="-100000" algn="bl" rotWithShape="0"/>
            </a:effectLst>
            <a:scene3d>
              <a:camera prst="perspectiveLeft">
                <a:rot lat="24000" lon="2676000" rev="21396000"/>
              </a:camera>
              <a:lightRig rig="threePt" dir="t"/>
            </a:scene3d>
          </p:spPr>
        </p:pic>
        <p:grpSp>
          <p:nvGrpSpPr>
            <p:cNvPr id="21512" name="Group 20"/>
            <p:cNvGrpSpPr>
              <a:grpSpLocks/>
            </p:cNvGrpSpPr>
            <p:nvPr/>
          </p:nvGrpSpPr>
          <p:grpSpPr bwMode="auto">
            <a:xfrm>
              <a:off x="3280946" y="3077922"/>
              <a:ext cx="2313331" cy="2244466"/>
              <a:chOff x="5027613" y="3505200"/>
              <a:chExt cx="2299704" cy="2231245"/>
            </a:xfrm>
          </p:grpSpPr>
          <p:pic>
            <p:nvPicPr>
              <p:cNvPr id="21553" name="Picture 12" descr="C:\Program Files\Microsoft Resource DVD Artwork\DVD_ART\Artwork_Imagery\HARDWARE_IMAGERY\Illustration - Misc Hardware\Windows Vista Illustration Icons\Cog Wheel Gear.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865812" y="4343400"/>
                <a:ext cx="1461505" cy="139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54" name="Picture 12" descr="C:\Program Files\Microsoft Resource DVD Artwork\DVD_ART\Artwork_Imagery\HARDWARE_IMAGERY\Illustration - Misc Hardware\Windows Vista Illustration Icons\Cog Wheel Gear.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027613" y="3962400"/>
                <a:ext cx="1066800" cy="1016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55" name="Picture 12" descr="C:\Program Files\Microsoft Resource DVD Artwork\DVD_ART\Artwork_Imagery\HARDWARE_IMAGERY\Illustration - Misc Hardware\Windows Vista Illustration Icons\Cog Wheel Gear.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789612" y="3505200"/>
                <a:ext cx="87939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3" name="Group 25"/>
            <p:cNvGrpSpPr>
              <a:grpSpLocks/>
            </p:cNvGrpSpPr>
            <p:nvPr/>
          </p:nvGrpSpPr>
          <p:grpSpPr bwMode="auto">
            <a:xfrm>
              <a:off x="1115140" y="3488251"/>
              <a:ext cx="1679926" cy="1594817"/>
              <a:chOff x="811004" y="3579478"/>
              <a:chExt cx="1795463" cy="1704502"/>
            </a:xfrm>
          </p:grpSpPr>
          <p:sp>
            <p:nvSpPr>
              <p:cNvPr id="88" name="Freeform 31"/>
              <p:cNvSpPr>
                <a:spLocks/>
              </p:cNvSpPr>
              <p:nvPr/>
            </p:nvSpPr>
            <p:spPr bwMode="auto">
              <a:xfrm rot="4500000">
                <a:off x="1542304" y="4219502"/>
                <a:ext cx="332557" cy="1796731"/>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gs>
                  <a:gs pos="50000">
                    <a:schemeClr val="tx1">
                      <a:alpha val="21000"/>
                    </a:schemeClr>
                  </a:gs>
                  <a:gs pos="96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a:defRPr/>
                </a:pPr>
                <a:endParaRPr lang="en-US" sz="2900" i="1" dirty="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sp>
            <p:nvSpPr>
              <p:cNvPr id="89" name="Freeform 31"/>
              <p:cNvSpPr>
                <a:spLocks/>
              </p:cNvSpPr>
              <p:nvPr/>
            </p:nvSpPr>
            <p:spPr bwMode="auto">
              <a:xfrm rot="6300000">
                <a:off x="1542304" y="2846857"/>
                <a:ext cx="332557" cy="1796731"/>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gs>
                  <a:gs pos="50000">
                    <a:schemeClr val="tx1">
                      <a:alpha val="21000"/>
                    </a:schemeClr>
                  </a:gs>
                  <a:gs pos="96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a:defRPr/>
                </a:pPr>
                <a:endParaRPr lang="en-US" sz="2900" i="1" dirty="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sp>
            <p:nvSpPr>
              <p:cNvPr id="90" name="Freeform 31"/>
              <p:cNvSpPr>
                <a:spLocks/>
              </p:cNvSpPr>
              <p:nvPr/>
            </p:nvSpPr>
            <p:spPr bwMode="auto">
              <a:xfrm rot="5400000">
                <a:off x="1541455" y="3533180"/>
                <a:ext cx="334253" cy="1796731"/>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gs>
                  <a:gs pos="50000">
                    <a:schemeClr val="tx1">
                      <a:alpha val="21000"/>
                    </a:schemeClr>
                  </a:gs>
                  <a:gs pos="96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a:defRPr/>
                </a:pPr>
                <a:endParaRPr lang="en-US" sz="2900" i="1" dirty="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grpSp>
        <p:grpSp>
          <p:nvGrpSpPr>
            <p:cNvPr id="21514" name="Group 32"/>
            <p:cNvGrpSpPr>
              <a:grpSpLocks/>
            </p:cNvGrpSpPr>
            <p:nvPr/>
          </p:nvGrpSpPr>
          <p:grpSpPr bwMode="auto">
            <a:xfrm>
              <a:off x="388938" y="3287512"/>
              <a:ext cx="1382754" cy="1996305"/>
              <a:chOff x="1718526" y="3200400"/>
              <a:chExt cx="1477852" cy="2133600"/>
            </a:xfrm>
          </p:grpSpPr>
          <p:pic>
            <p:nvPicPr>
              <p:cNvPr id="21544" name="Picture 3" descr="\\SERVER3\InternalBin\Resource DVD\DVD_ART36\Artwork_Imagery\Shapes\Circular shapes\sphere ball\Istock 6353432 Shiny spheres\gray-shiny-sphere.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751012" y="4343400"/>
                <a:ext cx="6181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45" name="Picture 5" descr="\\SERVER3\InternalBin\Resource DVD\DVD_ART36\Artwork_Imagery\Shapes\Circular shapes\sphere ball\Istock 6353432 Shiny spheres\teal-shiny-sphere.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055812" y="3200400"/>
                <a:ext cx="38632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46" name="Picture 4" descr="\\SERVER3\InternalBin\Resource DVD\DVD_ART36\Artwork_Imagery\Shapes\Circular shapes\sphere ball\Istock 6353432 Shiny spheres\white-shiny-sphere.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360612" y="3521993"/>
                <a:ext cx="835766" cy="821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47" name="Picture 6" descr="\\SERVER3\InternalBin\Resource DVD\DVD_ART36\Artwork_Imagery\Shapes\Circular shapes\sphere ball\Istock 6353432 Shiny spheres\orange-shiny-sphere.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741612" y="4648200"/>
                <a:ext cx="341198" cy="336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48" name="Picture 5" descr="\\SERVER3\InternalBin\Resource DVD\DVD_ART36\Artwork_Imagery\Shapes\Circular shapes\sphere ball\Istock 6353432 Shiny spheres\teal-shiny-sphere.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284412" y="4953000"/>
                <a:ext cx="38632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49" name="Picture 6" descr="\\SERVER3\InternalBin\Resource DVD\DVD_ART36\Artwork_Imagery\Shapes\Circular shapes\sphere ball\Istock 6353432 Shiny spheres\orange-shiny-sphere.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718526" y="3657600"/>
                <a:ext cx="341198" cy="336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5" name="Group 33"/>
            <p:cNvGrpSpPr>
              <a:grpSpLocks/>
            </p:cNvGrpSpPr>
            <p:nvPr/>
          </p:nvGrpSpPr>
          <p:grpSpPr bwMode="auto">
            <a:xfrm flipV="1">
              <a:off x="4437612" y="2875682"/>
              <a:ext cx="888119" cy="202279"/>
              <a:chOff x="5564670" y="5538830"/>
              <a:chExt cx="1124102" cy="256027"/>
            </a:xfrm>
          </p:grpSpPr>
          <p:sp>
            <p:nvSpPr>
              <p:cNvPr id="79" name="Oval 78"/>
              <p:cNvSpPr/>
              <p:nvPr/>
            </p:nvSpPr>
            <p:spPr bwMode="auto">
              <a:xfrm>
                <a:off x="5564670" y="5538830"/>
                <a:ext cx="138989"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a:defRPr/>
                </a:pPr>
                <a:endParaRPr lang="en-US" sz="1100" dirty="0">
                  <a:solidFill>
                    <a:srgbClr val="FFFFFF"/>
                  </a:solidFill>
                  <a:effectLst>
                    <a:outerShdw blurRad="38100" dist="38100" dir="2700000" algn="tl">
                      <a:srgbClr val="000000">
                        <a:alpha val="43137"/>
                      </a:srgbClr>
                    </a:outerShdw>
                  </a:effectLst>
                </a:endParaRPr>
              </a:p>
            </p:txBody>
          </p:sp>
          <p:cxnSp>
            <p:nvCxnSpPr>
              <p:cNvPr id="80" name="Straight Connector 79"/>
              <p:cNvCxnSpPr/>
              <p:nvPr/>
            </p:nvCxnSpPr>
            <p:spPr>
              <a:xfrm>
                <a:off x="5865812" y="5791200"/>
                <a:ext cx="822960"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81" name="Straight Connector 80"/>
              <p:cNvCxnSpPr>
                <a:endCxn id="79" idx="5"/>
              </p:cNvCxnSpPr>
              <p:nvPr/>
            </p:nvCxnSpPr>
            <p:spPr>
              <a:xfrm rot="10800000">
                <a:off x="5683306" y="5657465"/>
                <a:ext cx="189823" cy="137392"/>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sp>
          <p:nvSpPr>
            <p:cNvPr id="62" name="TextBox 61"/>
            <p:cNvSpPr txBox="1"/>
            <p:nvPr/>
          </p:nvSpPr>
          <p:spPr>
            <a:xfrm>
              <a:off x="4678424" y="2873998"/>
              <a:ext cx="1444880" cy="480131"/>
            </a:xfrm>
            <a:prstGeom prst="rect">
              <a:avLst/>
            </a:prstGeom>
            <a:noFill/>
          </p:spPr>
          <p:txBody>
            <a:bodyPr>
              <a:spAutoFit/>
            </a:bodyPr>
            <a:lstStyle/>
            <a:p>
              <a:pPr marL="227013" indent="-227013" defTabSz="914363">
                <a:lnSpc>
                  <a:spcPct val="90000"/>
                </a:lnSpc>
                <a:spcBef>
                  <a:spcPct val="20000"/>
                </a:spcBef>
                <a:defRPr/>
              </a:pPr>
              <a:r>
                <a:rPr lang="en-US" sz="1400" b="1" dirty="0">
                  <a:gradFill>
                    <a:gsLst>
                      <a:gs pos="0">
                        <a:schemeClr val="tx1"/>
                      </a:gs>
                      <a:gs pos="100000">
                        <a:schemeClr val="tx1"/>
                      </a:gs>
                    </a:gsLst>
                    <a:lin ang="5400000" scaled="0"/>
                  </a:gradFill>
                  <a:latin typeface="+mn-lt"/>
                  <a:cs typeface="+mn-cs"/>
                </a:rPr>
                <a:t>Work Request Workflow</a:t>
              </a:r>
              <a:endParaRPr lang="en-US" sz="1050" b="1" dirty="0">
                <a:gradFill>
                  <a:gsLst>
                    <a:gs pos="0">
                      <a:schemeClr val="tx1"/>
                    </a:gs>
                    <a:gs pos="100000">
                      <a:schemeClr val="tx1"/>
                    </a:gs>
                  </a:gsLst>
                  <a:lin ang="5400000" scaled="0"/>
                </a:gradFill>
                <a:latin typeface="+mn-lt"/>
                <a:cs typeface="+mn-cs"/>
              </a:endParaRPr>
            </a:p>
          </p:txBody>
        </p:sp>
        <p:grpSp>
          <p:nvGrpSpPr>
            <p:cNvPr id="21517" name="Group 38"/>
            <p:cNvGrpSpPr>
              <a:grpSpLocks/>
            </p:cNvGrpSpPr>
            <p:nvPr/>
          </p:nvGrpSpPr>
          <p:grpSpPr bwMode="auto">
            <a:xfrm flipH="1" flipV="1">
              <a:off x="2872325" y="3297105"/>
              <a:ext cx="888119" cy="202279"/>
              <a:chOff x="5564670" y="5538830"/>
              <a:chExt cx="1124102" cy="256027"/>
            </a:xfrm>
          </p:grpSpPr>
          <p:sp>
            <p:nvSpPr>
              <p:cNvPr id="76" name="Oval 75"/>
              <p:cNvSpPr/>
              <p:nvPr/>
            </p:nvSpPr>
            <p:spPr bwMode="auto">
              <a:xfrm>
                <a:off x="5564670" y="5538830"/>
                <a:ext cx="138989"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a:defRPr/>
                </a:pPr>
                <a:endParaRPr lang="en-US" sz="1100" dirty="0">
                  <a:solidFill>
                    <a:srgbClr val="FFFFFF"/>
                  </a:solidFill>
                  <a:effectLst>
                    <a:outerShdw blurRad="38100" dist="38100" dir="2700000" algn="tl">
                      <a:srgbClr val="000000">
                        <a:alpha val="43137"/>
                      </a:srgbClr>
                    </a:outerShdw>
                  </a:effectLst>
                </a:endParaRPr>
              </a:p>
            </p:txBody>
          </p:sp>
          <p:cxnSp>
            <p:nvCxnSpPr>
              <p:cNvPr id="77" name="Straight Connector 76"/>
              <p:cNvCxnSpPr/>
              <p:nvPr/>
            </p:nvCxnSpPr>
            <p:spPr>
              <a:xfrm>
                <a:off x="5865812" y="5791200"/>
                <a:ext cx="822960"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76" idx="5"/>
              </p:cNvCxnSpPr>
              <p:nvPr/>
            </p:nvCxnSpPr>
            <p:spPr>
              <a:xfrm rot="10800000">
                <a:off x="5683306" y="5657465"/>
                <a:ext cx="189823" cy="137392"/>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sp>
          <p:nvSpPr>
            <p:cNvPr id="64" name="TextBox 63"/>
            <p:cNvSpPr txBox="1"/>
            <p:nvPr/>
          </p:nvSpPr>
          <p:spPr>
            <a:xfrm flipH="1">
              <a:off x="2450900" y="2875682"/>
              <a:ext cx="1308299" cy="480131"/>
            </a:xfrm>
            <a:prstGeom prst="rect">
              <a:avLst/>
            </a:prstGeom>
            <a:noFill/>
          </p:spPr>
          <p:txBody>
            <a:bodyPr>
              <a:spAutoFit/>
            </a:bodyPr>
            <a:lstStyle/>
            <a:p>
              <a:pPr marL="227013" indent="-227013" defTabSz="914363">
                <a:lnSpc>
                  <a:spcPct val="90000"/>
                </a:lnSpc>
                <a:spcBef>
                  <a:spcPct val="20000"/>
                </a:spcBef>
                <a:defRPr/>
              </a:pPr>
              <a:r>
                <a:rPr lang="en-US" sz="1400" b="1" dirty="0">
                  <a:gradFill>
                    <a:gsLst>
                      <a:gs pos="0">
                        <a:schemeClr val="tx1"/>
                      </a:gs>
                      <a:gs pos="100000">
                        <a:schemeClr val="tx1"/>
                      </a:gs>
                    </a:gsLst>
                    <a:lin ang="5400000" scaled="0"/>
                  </a:gradFill>
                  <a:latin typeface="+mn-lt"/>
                  <a:cs typeface="+mn-cs"/>
                </a:rPr>
                <a:t>IT Project Workflow</a:t>
              </a:r>
            </a:p>
          </p:txBody>
        </p:sp>
        <p:grpSp>
          <p:nvGrpSpPr>
            <p:cNvPr id="21519" name="Group 43"/>
            <p:cNvGrpSpPr>
              <a:grpSpLocks/>
            </p:cNvGrpSpPr>
            <p:nvPr/>
          </p:nvGrpSpPr>
          <p:grpSpPr bwMode="auto">
            <a:xfrm flipH="1">
              <a:off x="3293748" y="4827991"/>
              <a:ext cx="888119" cy="202279"/>
              <a:chOff x="5564670" y="5538830"/>
              <a:chExt cx="1124102" cy="256027"/>
            </a:xfrm>
          </p:grpSpPr>
          <p:sp>
            <p:nvSpPr>
              <p:cNvPr id="73" name="Oval 72"/>
              <p:cNvSpPr/>
              <p:nvPr/>
            </p:nvSpPr>
            <p:spPr bwMode="auto">
              <a:xfrm>
                <a:off x="5564670" y="5538830"/>
                <a:ext cx="138989"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a:defRPr/>
                </a:pPr>
                <a:endParaRPr lang="en-US" sz="1100" dirty="0">
                  <a:solidFill>
                    <a:srgbClr val="FFFFFF"/>
                  </a:solidFill>
                  <a:effectLst>
                    <a:outerShdw blurRad="38100" dist="38100" dir="2700000" algn="tl">
                      <a:srgbClr val="000000">
                        <a:alpha val="43137"/>
                      </a:srgbClr>
                    </a:outerShdw>
                  </a:effectLst>
                </a:endParaRPr>
              </a:p>
            </p:txBody>
          </p:sp>
          <p:cxnSp>
            <p:nvCxnSpPr>
              <p:cNvPr id="74" name="Straight Connector 73"/>
              <p:cNvCxnSpPr/>
              <p:nvPr/>
            </p:nvCxnSpPr>
            <p:spPr>
              <a:xfrm>
                <a:off x="5865812" y="5791200"/>
                <a:ext cx="822960"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73" idx="5"/>
              </p:cNvCxnSpPr>
              <p:nvPr/>
            </p:nvCxnSpPr>
            <p:spPr>
              <a:xfrm rot="10800000">
                <a:off x="5683306" y="5657465"/>
                <a:ext cx="189823" cy="137392"/>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sp>
          <p:nvSpPr>
            <p:cNvPr id="66" name="TextBox 65"/>
            <p:cNvSpPr txBox="1"/>
            <p:nvPr/>
          </p:nvSpPr>
          <p:spPr>
            <a:xfrm flipH="1">
              <a:off x="2571309" y="5006917"/>
              <a:ext cx="1505083" cy="674031"/>
            </a:xfrm>
            <a:prstGeom prst="rect">
              <a:avLst/>
            </a:prstGeom>
            <a:noFill/>
          </p:spPr>
          <p:txBody>
            <a:bodyPr>
              <a:spAutoFit/>
            </a:bodyPr>
            <a:lstStyle/>
            <a:p>
              <a:pPr marL="227013" indent="-227013" defTabSz="914363">
                <a:lnSpc>
                  <a:spcPct val="90000"/>
                </a:lnSpc>
                <a:spcBef>
                  <a:spcPct val="20000"/>
                </a:spcBef>
                <a:defRPr/>
              </a:pPr>
              <a:r>
                <a:rPr lang="en-US" sz="1400" b="1" dirty="0">
                  <a:gradFill>
                    <a:gsLst>
                      <a:gs pos="0">
                        <a:schemeClr val="tx1"/>
                      </a:gs>
                      <a:gs pos="100000">
                        <a:schemeClr val="tx1"/>
                      </a:gs>
                    </a:gsLst>
                    <a:lin ang="5400000" scaled="0"/>
                  </a:gradFill>
                  <a:latin typeface="+mn-lt"/>
                  <a:cs typeface="+mn-cs"/>
                </a:rPr>
                <a:t>Business Project Workflow</a:t>
              </a:r>
            </a:p>
          </p:txBody>
        </p:sp>
        <p:grpSp>
          <p:nvGrpSpPr>
            <p:cNvPr id="21521" name="Group 48"/>
            <p:cNvGrpSpPr>
              <a:grpSpLocks/>
            </p:cNvGrpSpPr>
            <p:nvPr/>
          </p:nvGrpSpPr>
          <p:grpSpPr bwMode="auto">
            <a:xfrm flipH="1">
              <a:off x="5202306" y="5503349"/>
              <a:ext cx="888119" cy="202279"/>
              <a:chOff x="5564670" y="5538830"/>
              <a:chExt cx="1124102" cy="256027"/>
            </a:xfrm>
          </p:grpSpPr>
          <p:sp>
            <p:nvSpPr>
              <p:cNvPr id="70" name="Oval 69"/>
              <p:cNvSpPr/>
              <p:nvPr/>
            </p:nvSpPr>
            <p:spPr bwMode="auto">
              <a:xfrm>
                <a:off x="5564670" y="5538830"/>
                <a:ext cx="138989"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a:defRPr/>
                </a:pPr>
                <a:endParaRPr lang="en-US" sz="1100" dirty="0">
                  <a:solidFill>
                    <a:srgbClr val="FFFFFF"/>
                  </a:solidFill>
                  <a:effectLst>
                    <a:outerShdw blurRad="38100" dist="38100" dir="2700000" algn="tl">
                      <a:srgbClr val="000000">
                        <a:alpha val="43137"/>
                      </a:srgbClr>
                    </a:outerShdw>
                  </a:effectLst>
                </a:endParaRPr>
              </a:p>
            </p:txBody>
          </p:sp>
          <p:cxnSp>
            <p:nvCxnSpPr>
              <p:cNvPr id="71" name="Straight Connector 70"/>
              <p:cNvCxnSpPr/>
              <p:nvPr/>
            </p:nvCxnSpPr>
            <p:spPr>
              <a:xfrm>
                <a:off x="5865812" y="5791200"/>
                <a:ext cx="822960"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a:endCxn id="70" idx="5"/>
              </p:cNvCxnSpPr>
              <p:nvPr/>
            </p:nvCxnSpPr>
            <p:spPr>
              <a:xfrm rot="10800000">
                <a:off x="5683306" y="5657465"/>
                <a:ext cx="189823" cy="137392"/>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sp>
          <p:nvSpPr>
            <p:cNvPr id="68" name="Rounded Rectangular Callout 67"/>
            <p:cNvSpPr/>
            <p:nvPr/>
          </p:nvSpPr>
          <p:spPr bwMode="auto">
            <a:xfrm>
              <a:off x="4881427" y="5334053"/>
              <a:ext cx="1530304" cy="541350"/>
            </a:xfrm>
            <a:prstGeom prst="wedgeRoundRectCallout">
              <a:avLst>
                <a:gd name="adj1" fmla="val 54589"/>
                <a:gd name="adj2" fmla="val -189292"/>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69" name="TextBox 68"/>
            <p:cNvSpPr txBox="1"/>
            <p:nvPr/>
          </p:nvSpPr>
          <p:spPr>
            <a:xfrm>
              <a:off x="4939968" y="5393776"/>
              <a:ext cx="1412795" cy="421423"/>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a:defRPr/>
              </a:pPr>
              <a:r>
                <a:rPr lang="en-US" sz="1200" dirty="0" smtClean="0">
                  <a:gradFill>
                    <a:gsLst>
                      <a:gs pos="50000">
                        <a:schemeClr val="tx1"/>
                      </a:gs>
                      <a:gs pos="100000">
                        <a:schemeClr val="tx1"/>
                      </a:gs>
                    </a:gsLst>
                    <a:lin ang="5400000" scaled="0"/>
                  </a:gradFill>
                  <a:effectLst/>
                  <a:cs typeface="+mn-cs"/>
                </a:rPr>
                <a:t>Strategic Impact Assessment</a:t>
              </a:r>
            </a:p>
          </p:txBody>
        </p:sp>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600" y="1905000"/>
            <a:ext cx="4154985" cy="2904415"/>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pic>
        <p:nvPicPr>
          <p:cNvPr id="18" name="Picture 2"/>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7324956" y="3760418"/>
            <a:ext cx="1702293" cy="2592896"/>
          </a:xfrm>
          <a:prstGeom prst="rect">
            <a:avLst/>
          </a:prstGeom>
          <a:noFill/>
          <a:ln w="9525">
            <a:noFill/>
            <a:miter lim="800000"/>
            <a:headEnd/>
            <a:tailEnd/>
          </a:ln>
          <a:effectLst>
            <a:reflection blurRad="6350" stA="50000" endA="300" endPos="38500" dist="50800" dir="5400000" sy="-100000" algn="bl" rotWithShape="0"/>
          </a:effectLst>
          <a:scene3d>
            <a:camera prst="perspectiveLeft">
              <a:rot lat="24000" lon="2676000" rev="21396000"/>
            </a:camera>
            <a:lightRig rig="threePt" dir="t"/>
          </a:scene3d>
        </p:spPr>
      </p:pic>
      <p:sp>
        <p:nvSpPr>
          <p:cNvPr id="4" name="Title 3"/>
          <p:cNvSpPr>
            <a:spLocks noGrp="1"/>
          </p:cNvSpPr>
          <p:nvPr>
            <p:ph type="title"/>
          </p:nvPr>
        </p:nvSpPr>
        <p:spPr/>
        <p:txBody>
          <a:bodyPr>
            <a:noAutofit/>
          </a:bodyPr>
          <a:lstStyle/>
          <a:p>
            <a:pPr defTabSz="914363" fontAlgn="auto">
              <a:spcAft>
                <a:spcPts val="0"/>
              </a:spcAft>
              <a:defRPr/>
            </a:pPr>
            <a:r>
              <a:rPr sz="3600"/>
              <a:t>Unified Project and Portfolio Management</a:t>
            </a:r>
            <a:br>
              <a:rPr sz="3600"/>
            </a:br>
            <a:r>
              <a:rPr sz="2400" i="1">
                <a:gradFill>
                  <a:gsLst>
                    <a:gs pos="50000">
                      <a:srgbClr val="CDD804">
                        <a:lumMod val="40000"/>
                        <a:lumOff val="60000"/>
                      </a:srgbClr>
                    </a:gs>
                    <a:gs pos="100000">
                      <a:srgbClr val="CDD804"/>
                    </a:gs>
                  </a:gsLst>
                  <a:lin ang="5400000" scaled="0"/>
                </a:gradFill>
                <a:sym typeface="Wingdings" pitchFamily="2" charset="2"/>
              </a:rPr>
              <a:t>Select the right projects that align with business strategy</a:t>
            </a:r>
            <a:endParaRPr sz="2000" i="1">
              <a:gradFill>
                <a:gsLst>
                  <a:gs pos="50000">
                    <a:srgbClr val="CDD804">
                      <a:lumMod val="40000"/>
                      <a:lumOff val="60000"/>
                    </a:srgbClr>
                  </a:gs>
                  <a:gs pos="100000">
                    <a:srgbClr val="CDD804"/>
                  </a:gs>
                </a:gsLst>
                <a:lin ang="5400000" scaled="0"/>
              </a:gradFill>
              <a:sym typeface="Wingdings" pitchFamily="2" charset="2"/>
            </a:endParaRPr>
          </a:p>
        </p:txBody>
      </p:sp>
      <p:sp>
        <p:nvSpPr>
          <p:cNvPr id="44" name="Text Placeholder 43"/>
          <p:cNvSpPr>
            <a:spLocks noGrp="1"/>
          </p:cNvSpPr>
          <p:nvPr>
            <p:ph type="body" sz="quarter" idx="10"/>
          </p:nvPr>
        </p:nvSpPr>
        <p:spPr>
          <a:xfrm>
            <a:off x="4571999" y="1992313"/>
            <a:ext cx="4181373" cy="1705082"/>
          </a:xfrm>
        </p:spPr>
        <p:txBody>
          <a:bodyPr/>
          <a:lstStyle/>
          <a:p>
            <a:pPr marL="228600" lvl="2" indent="-228600" defTabSz="914363">
              <a:spcBef>
                <a:spcPts val="384"/>
              </a:spcBef>
              <a:buClr>
                <a:srgbClr val="FFFFFF"/>
              </a:buClr>
              <a:buSzPct val="100000"/>
              <a:defRPr/>
            </a:pPr>
            <a:r>
              <a:rPr lang="en-US" sz="1600" dirty="0" smtClean="0">
                <a:gradFill>
                  <a:gsLst>
                    <a:gs pos="0">
                      <a:schemeClr val="tx1"/>
                    </a:gs>
                    <a:gs pos="100000">
                      <a:schemeClr val="tx1"/>
                    </a:gs>
                  </a:gsLst>
                  <a:lin ang="5400000" scaled="0"/>
                </a:gradFill>
                <a:sym typeface="Wingdings" pitchFamily="2" charset="2"/>
              </a:rPr>
              <a:t>Familiar SharePoint UI and common data store</a:t>
            </a:r>
          </a:p>
          <a:p>
            <a:pPr marL="228600" lvl="2" indent="-228600" defTabSz="914363">
              <a:spcBef>
                <a:spcPts val="384"/>
              </a:spcBef>
              <a:buClr>
                <a:srgbClr val="FFFFFF"/>
              </a:buClr>
              <a:buSzPct val="100000"/>
              <a:defRPr/>
            </a:pPr>
            <a:r>
              <a:rPr lang="en-US" sz="1600" dirty="0" smtClean="0">
                <a:gradFill>
                  <a:gsLst>
                    <a:gs pos="0">
                      <a:schemeClr val="tx1"/>
                    </a:gs>
                    <a:gs pos="100000">
                      <a:schemeClr val="tx1"/>
                    </a:gs>
                  </a:gsLst>
                  <a:lin ang="5400000" scaled="0"/>
                </a:gradFill>
                <a:sym typeface="Wingdings" pitchFamily="2" charset="2"/>
              </a:rPr>
              <a:t>Intuitively prioritize business drivers</a:t>
            </a:r>
          </a:p>
          <a:p>
            <a:pPr marL="228600" lvl="2" indent="-228600" defTabSz="914363">
              <a:spcBef>
                <a:spcPts val="384"/>
              </a:spcBef>
              <a:buClr>
                <a:srgbClr val="FFFFFF"/>
              </a:buClr>
              <a:buSzPct val="100000"/>
              <a:defRPr/>
            </a:pPr>
            <a:r>
              <a:rPr lang="en-US" sz="1600" dirty="0" smtClean="0">
                <a:gradFill>
                  <a:gsLst>
                    <a:gs pos="0">
                      <a:schemeClr val="tx1"/>
                    </a:gs>
                    <a:gs pos="100000">
                      <a:schemeClr val="tx1"/>
                    </a:gs>
                  </a:gsLst>
                  <a:lin ang="5400000" scaled="0"/>
                </a:gradFill>
                <a:sym typeface="Wingdings" pitchFamily="2" charset="2"/>
              </a:rPr>
              <a:t>Improved optimization view to enhance </a:t>
            </a:r>
            <a:br>
              <a:rPr lang="en-US" sz="1600" dirty="0" smtClean="0">
                <a:gradFill>
                  <a:gsLst>
                    <a:gs pos="0">
                      <a:schemeClr val="tx1"/>
                    </a:gs>
                    <a:gs pos="100000">
                      <a:schemeClr val="tx1"/>
                    </a:gs>
                  </a:gsLst>
                  <a:lin ang="5400000" scaled="0"/>
                </a:gradFill>
                <a:sym typeface="Wingdings" pitchFamily="2" charset="2"/>
              </a:rPr>
            </a:br>
            <a:r>
              <a:rPr lang="en-US" sz="1600" dirty="0" smtClean="0">
                <a:gradFill>
                  <a:gsLst>
                    <a:gs pos="0">
                      <a:schemeClr val="tx1"/>
                    </a:gs>
                    <a:gs pos="100000">
                      <a:schemeClr val="tx1"/>
                    </a:gs>
                  </a:gsLst>
                  <a:lin ang="5400000" scaled="0"/>
                </a:gradFill>
                <a:sym typeface="Wingdings" pitchFamily="2" charset="2"/>
              </a:rPr>
              <a:t>decision making</a:t>
            </a:r>
          </a:p>
          <a:p>
            <a:pPr marL="228600" lvl="2" indent="-228600" defTabSz="914363">
              <a:spcBef>
                <a:spcPts val="384"/>
              </a:spcBef>
              <a:buClr>
                <a:srgbClr val="FFFFFF"/>
              </a:buClr>
              <a:buSzPct val="100000"/>
              <a:defRPr/>
            </a:pPr>
            <a:r>
              <a:rPr lang="en-US" sz="1600" dirty="0" smtClean="0">
                <a:gradFill>
                  <a:gsLst>
                    <a:gs pos="0">
                      <a:schemeClr val="tx1"/>
                    </a:gs>
                    <a:gs pos="100000">
                      <a:schemeClr val="tx1"/>
                    </a:gs>
                  </a:gsLst>
                  <a:lin ang="5400000" scaled="0"/>
                </a:gradFill>
                <a:sym typeface="Wingdings" pitchFamily="2" charset="2"/>
              </a:rPr>
              <a:t>Advanced analytics (e.g., Efficient Frontier) displayed within optimization view</a:t>
            </a:r>
          </a:p>
        </p:txBody>
      </p:sp>
      <p:pic>
        <p:nvPicPr>
          <p:cNvPr id="19" name="Picture 3"/>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5686564" y="4586514"/>
            <a:ext cx="2776468" cy="1989518"/>
          </a:xfrm>
          <a:prstGeom prst="rect">
            <a:avLst/>
          </a:prstGeom>
          <a:noFill/>
          <a:ln w="9525">
            <a:noFill/>
            <a:miter lim="800000"/>
            <a:headEnd/>
            <a:tailEnd/>
          </a:ln>
          <a:effectLst>
            <a:reflection blurRad="6350" stA="50000" endA="300" endPos="38500" dist="50800" dir="5400000" sy="-100000" algn="bl" rotWithShape="0"/>
          </a:effectLst>
          <a:scene3d>
            <a:camera prst="perspectiveLeft">
              <a:rot lat="24000" lon="2676000" rev="21396000"/>
            </a:camera>
            <a:lightRig rig="threePt" dir="t"/>
          </a:scene3d>
        </p:spPr>
      </p:pic>
      <p:sp>
        <p:nvSpPr>
          <p:cNvPr id="39" name="Rectangle 38"/>
          <p:cNvSpPr/>
          <p:nvPr/>
        </p:nvSpPr>
        <p:spPr bwMode="auto">
          <a:xfrm>
            <a:off x="4571999" y="1446214"/>
            <a:ext cx="4572001" cy="460374"/>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anchor="ctr"/>
          <a:lstStyle/>
          <a:p>
            <a:pPr defTabSz="914363">
              <a:lnSpc>
                <a:spcPct val="90000"/>
              </a:lnSpc>
              <a:defRPr/>
            </a:pPr>
            <a:r>
              <a:rPr lang="en-US" sz="1600" b="1" dirty="0">
                <a:gradFill>
                  <a:gsLst>
                    <a:gs pos="0">
                      <a:schemeClr val="tx1"/>
                    </a:gs>
                    <a:gs pos="100000">
                      <a:schemeClr val="tx1"/>
                    </a:gs>
                  </a:gsLst>
                  <a:lin ang="5400000" scaled="0"/>
                </a:gradFill>
                <a:latin typeface="+mn-lt"/>
                <a:cs typeface="+mn-cs"/>
              </a:rPr>
              <a:t>Portfolio Prioritization and Optimization</a:t>
            </a:r>
          </a:p>
        </p:txBody>
      </p:sp>
      <p:sp>
        <p:nvSpPr>
          <p:cNvPr id="43" name="Rounded Rectangular Callout 42"/>
          <p:cNvSpPr/>
          <p:nvPr/>
        </p:nvSpPr>
        <p:spPr bwMode="auto">
          <a:xfrm>
            <a:off x="638175" y="1395413"/>
            <a:ext cx="1452563" cy="685800"/>
          </a:xfrm>
          <a:prstGeom prst="wedgeRoundRectCallout">
            <a:avLst>
              <a:gd name="adj1" fmla="val 27356"/>
              <a:gd name="adj2" fmla="val 198381"/>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45" name="TextBox 44"/>
          <p:cNvSpPr txBox="1"/>
          <p:nvPr/>
        </p:nvSpPr>
        <p:spPr>
          <a:xfrm>
            <a:off x="695594" y="1470114"/>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auto">
              <a:spcAft>
                <a:spcPts val="0"/>
              </a:spcAft>
              <a:defRPr/>
            </a:pPr>
            <a:r>
              <a:rPr lang="en-US" dirty="0" smtClean="0">
                <a:gradFill>
                  <a:gsLst>
                    <a:gs pos="50000">
                      <a:schemeClr val="tx1"/>
                    </a:gs>
                    <a:gs pos="100000">
                      <a:schemeClr val="tx1"/>
                    </a:gs>
                  </a:gsLst>
                  <a:lin ang="5400000" scaled="0"/>
                </a:gradFill>
                <a:effectLst/>
                <a:cs typeface="+mn-cs"/>
              </a:rPr>
              <a:t>Budget Constraints</a:t>
            </a:r>
          </a:p>
        </p:txBody>
      </p:sp>
      <p:sp>
        <p:nvSpPr>
          <p:cNvPr id="46" name="Rounded Rectangular Callout 45"/>
          <p:cNvSpPr/>
          <p:nvPr/>
        </p:nvSpPr>
        <p:spPr bwMode="auto">
          <a:xfrm>
            <a:off x="188913" y="5726113"/>
            <a:ext cx="1452562" cy="685800"/>
          </a:xfrm>
          <a:prstGeom prst="wedgeRoundRectCallout">
            <a:avLst>
              <a:gd name="adj1" fmla="val 28347"/>
              <a:gd name="adj2" fmla="val -274717"/>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47" name="TextBox 46"/>
          <p:cNvSpPr txBox="1"/>
          <p:nvPr/>
        </p:nvSpPr>
        <p:spPr>
          <a:xfrm>
            <a:off x="239803" y="5800649"/>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auto">
              <a:spcAft>
                <a:spcPts val="0"/>
              </a:spcAft>
              <a:defRPr/>
            </a:pPr>
            <a:r>
              <a:rPr lang="en-US" dirty="0" smtClean="0">
                <a:gradFill>
                  <a:gsLst>
                    <a:gs pos="50000">
                      <a:schemeClr val="tx1"/>
                    </a:gs>
                    <a:gs pos="100000">
                      <a:schemeClr val="tx1"/>
                    </a:gs>
                  </a:gsLst>
                  <a:lin ang="5400000" scaled="0"/>
                </a:gradFill>
                <a:effectLst/>
                <a:cs typeface="+mn-cs"/>
              </a:rPr>
              <a:t>Efficient </a:t>
            </a:r>
            <a:br>
              <a:rPr lang="en-US" dirty="0" smtClean="0">
                <a:gradFill>
                  <a:gsLst>
                    <a:gs pos="50000">
                      <a:schemeClr val="tx1"/>
                    </a:gs>
                    <a:gs pos="100000">
                      <a:schemeClr val="tx1"/>
                    </a:gs>
                  </a:gsLst>
                  <a:lin ang="5400000" scaled="0"/>
                </a:gradFill>
                <a:effectLst/>
                <a:cs typeface="+mn-cs"/>
              </a:rPr>
            </a:br>
            <a:r>
              <a:rPr lang="en-US" dirty="0" smtClean="0">
                <a:gradFill>
                  <a:gsLst>
                    <a:gs pos="50000">
                      <a:schemeClr val="tx1"/>
                    </a:gs>
                    <a:gs pos="100000">
                      <a:schemeClr val="tx1"/>
                    </a:gs>
                  </a:gsLst>
                  <a:lin ang="5400000" scaled="0"/>
                </a:gradFill>
                <a:effectLst/>
                <a:cs typeface="+mn-cs"/>
              </a:rPr>
              <a:t>Frontier</a:t>
            </a:r>
          </a:p>
        </p:txBody>
      </p:sp>
      <p:sp>
        <p:nvSpPr>
          <p:cNvPr id="48" name="Rounded Rectangular Callout 47"/>
          <p:cNvSpPr/>
          <p:nvPr/>
        </p:nvSpPr>
        <p:spPr bwMode="auto">
          <a:xfrm>
            <a:off x="1797050" y="5427663"/>
            <a:ext cx="1452563" cy="685800"/>
          </a:xfrm>
          <a:prstGeom prst="wedgeRoundRectCallout">
            <a:avLst>
              <a:gd name="adj1" fmla="val 43729"/>
              <a:gd name="adj2" fmla="val -298432"/>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49" name="TextBox 48"/>
          <p:cNvSpPr txBox="1"/>
          <p:nvPr/>
        </p:nvSpPr>
        <p:spPr>
          <a:xfrm>
            <a:off x="1847888" y="5502412"/>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r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a:defRPr/>
            </a:pPr>
            <a:r>
              <a:rPr lang="en-US" dirty="0" smtClean="0">
                <a:gradFill>
                  <a:gsLst>
                    <a:gs pos="50000">
                      <a:schemeClr val="tx1"/>
                    </a:gs>
                    <a:gs pos="100000">
                      <a:schemeClr val="tx1"/>
                    </a:gs>
                  </a:gsLst>
                  <a:lin ang="5400000" scaled="0"/>
                </a:gradFill>
                <a:effectLst/>
                <a:cs typeface="+mn-cs"/>
              </a:rPr>
              <a:t>Specify Force In/Out Criteria</a:t>
            </a:r>
          </a:p>
        </p:txBody>
      </p:sp>
      <p:sp>
        <p:nvSpPr>
          <p:cNvPr id="50" name="Rounded Rectangular Callout 49"/>
          <p:cNvSpPr/>
          <p:nvPr/>
        </p:nvSpPr>
        <p:spPr bwMode="auto">
          <a:xfrm>
            <a:off x="3533775" y="4953000"/>
            <a:ext cx="1454150" cy="685800"/>
          </a:xfrm>
          <a:prstGeom prst="wedgeRoundRectCallout">
            <a:avLst>
              <a:gd name="adj1" fmla="val -9097"/>
              <a:gd name="adj2" fmla="val -317182"/>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51" name="TextBox 50"/>
          <p:cNvSpPr txBox="1"/>
          <p:nvPr/>
        </p:nvSpPr>
        <p:spPr>
          <a:xfrm>
            <a:off x="3585141" y="5027759"/>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a:defRPr/>
            </a:pPr>
            <a:r>
              <a:rPr lang="en-US" dirty="0" smtClean="0">
                <a:gradFill>
                  <a:gsLst>
                    <a:gs pos="50000">
                      <a:schemeClr val="tx1"/>
                    </a:gs>
                    <a:gs pos="100000">
                      <a:schemeClr val="tx1"/>
                    </a:gs>
                  </a:gsLst>
                  <a:lin ang="5400000" scaled="0"/>
                </a:gradFill>
                <a:effectLst/>
                <a:cs typeface="+mn-cs"/>
              </a:rPr>
              <a:t>Optimization Analysis</a:t>
            </a:r>
          </a:p>
        </p:txBody>
      </p:sp>
      <p:sp>
        <p:nvSpPr>
          <p:cNvPr id="28" name="Rounded Rectangular Callout 27"/>
          <p:cNvSpPr/>
          <p:nvPr/>
        </p:nvSpPr>
        <p:spPr bwMode="auto">
          <a:xfrm>
            <a:off x="5541963" y="4267200"/>
            <a:ext cx="1452562" cy="685800"/>
          </a:xfrm>
          <a:prstGeom prst="wedgeRoundRectCallout">
            <a:avLst>
              <a:gd name="adj1" fmla="val 105841"/>
              <a:gd name="adj2" fmla="val -59405"/>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29" name="TextBox 28"/>
          <p:cNvSpPr txBox="1"/>
          <p:nvPr/>
        </p:nvSpPr>
        <p:spPr>
          <a:xfrm>
            <a:off x="5592934" y="4341959"/>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a:defRPr/>
            </a:pPr>
            <a:r>
              <a:rPr lang="en-US" dirty="0" smtClean="0">
                <a:gradFill>
                  <a:gsLst>
                    <a:gs pos="50000">
                      <a:schemeClr val="tx1"/>
                    </a:gs>
                    <a:gs pos="100000">
                      <a:schemeClr val="tx1"/>
                    </a:gs>
                  </a:gsLst>
                  <a:lin ang="5400000" scaled="0"/>
                </a:gradFill>
                <a:effectLst/>
                <a:cs typeface="+mn-cs"/>
              </a:rPr>
              <a:t>Strategic Alignment</a:t>
            </a:r>
          </a:p>
        </p:txBody>
      </p:sp>
      <p:sp>
        <p:nvSpPr>
          <p:cNvPr id="30" name="Rounded Rectangular Callout 29"/>
          <p:cNvSpPr/>
          <p:nvPr/>
        </p:nvSpPr>
        <p:spPr bwMode="auto">
          <a:xfrm>
            <a:off x="4246563" y="5765800"/>
            <a:ext cx="1452562" cy="685800"/>
          </a:xfrm>
          <a:prstGeom prst="wedgeRoundRectCallout">
            <a:avLst>
              <a:gd name="adj1" fmla="val 111832"/>
              <a:gd name="adj2" fmla="val 4087"/>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31" name="TextBox 30"/>
          <p:cNvSpPr txBox="1"/>
          <p:nvPr/>
        </p:nvSpPr>
        <p:spPr>
          <a:xfrm>
            <a:off x="4297487" y="5840563"/>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a:defRPr/>
            </a:pPr>
            <a:r>
              <a:rPr lang="en-US" dirty="0" smtClean="0">
                <a:gradFill>
                  <a:gsLst>
                    <a:gs pos="50000">
                      <a:schemeClr val="tx1"/>
                    </a:gs>
                    <a:gs pos="100000">
                      <a:schemeClr val="tx1"/>
                    </a:gs>
                  </a:gsLst>
                  <a:lin ang="5400000" scaled="0"/>
                </a:gradFill>
                <a:effectLst/>
                <a:cs typeface="+mn-cs"/>
              </a:rPr>
              <a:t>Scatter Chart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childTnLst>
                                </p:cTn>
                              </p:par>
                            </p:childTnLst>
                          </p:cTn>
                        </p:par>
                        <p:par>
                          <p:cTn id="11" fill="hold" nodeType="afterGroup">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1000"/>
                                        <p:tgtEl>
                                          <p:spTgt spid="43"/>
                                        </p:tgtEl>
                                      </p:cBhvr>
                                    </p:animEffect>
                                  </p:childTnLst>
                                </p:cTn>
                              </p:par>
                              <p:par>
                                <p:cTn id="15" presetID="10"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1000"/>
                                        <p:tgtEl>
                                          <p:spTgt spid="4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1000"/>
                                        <p:tgtEl>
                                          <p:spTgt spid="48"/>
                                        </p:tgtEl>
                                      </p:cBhvr>
                                    </p:animEffect>
                                  </p:childTnLst>
                                </p:cTn>
                              </p:par>
                              <p:par>
                                <p:cTn id="24" presetID="10" presetClass="entr" presetSubtype="0"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10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childTnLst>
                                </p:cTn>
                              </p:par>
                              <p:par>
                                <p:cTn id="30" presetID="10" presetClass="entr" presetSubtype="0"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1000"/>
                                        <p:tgtEl>
                                          <p:spTgt spid="5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10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1000"/>
                                        <p:tgtEl>
                                          <p:spTgt spid="3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6" grpId="0" animBg="1"/>
      <p:bldP spid="48" grpId="0" animBg="1"/>
      <p:bldP spid="50" grpId="0" animBg="1"/>
      <p:bldP spid="28"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5"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2400" y="1371600"/>
            <a:ext cx="4251069" cy="3028043"/>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sp>
        <p:nvSpPr>
          <p:cNvPr id="4" name="Title 3"/>
          <p:cNvSpPr>
            <a:spLocks noGrp="1"/>
          </p:cNvSpPr>
          <p:nvPr>
            <p:ph type="title"/>
          </p:nvPr>
        </p:nvSpPr>
        <p:spPr/>
        <p:txBody>
          <a:bodyPr>
            <a:noAutofit/>
          </a:bodyPr>
          <a:lstStyle/>
          <a:p>
            <a:pPr defTabSz="914363" fontAlgn="auto">
              <a:spcAft>
                <a:spcPts val="0"/>
              </a:spcAft>
              <a:defRPr/>
            </a:pPr>
            <a:r>
              <a:rPr sz="3600"/>
              <a:t>Unified Project and Portfolio Management </a:t>
            </a:r>
            <a:br>
              <a:rPr sz="3600"/>
            </a:br>
            <a:r>
              <a:rPr sz="2400" i="1">
                <a:gradFill>
                  <a:gsLst>
                    <a:gs pos="50000">
                      <a:srgbClr val="CDD804">
                        <a:lumMod val="40000"/>
                        <a:lumOff val="60000"/>
                      </a:srgbClr>
                    </a:gs>
                    <a:gs pos="100000">
                      <a:srgbClr val="CDD804"/>
                    </a:gs>
                  </a:gsLst>
                  <a:lin ang="5400000" scaled="0"/>
                </a:gradFill>
                <a:sym typeface="Wingdings" pitchFamily="2" charset="2"/>
              </a:rPr>
              <a:t>Maximize resource utilization through capacity planning</a:t>
            </a:r>
          </a:p>
        </p:txBody>
      </p:sp>
      <p:sp>
        <p:nvSpPr>
          <p:cNvPr id="37" name="Text Placeholder 36"/>
          <p:cNvSpPr>
            <a:spLocks noGrp="1"/>
          </p:cNvSpPr>
          <p:nvPr>
            <p:ph type="body" sz="quarter" idx="10"/>
          </p:nvPr>
        </p:nvSpPr>
        <p:spPr>
          <a:xfrm>
            <a:off x="4571999" y="1986879"/>
            <a:ext cx="4181373" cy="1911292"/>
          </a:xfrm>
        </p:spPr>
        <p:txBody>
          <a:bodyPr/>
          <a:lstStyle/>
          <a:p>
            <a:pPr marL="228600" lvl="2" indent="-228600" defTabSz="914363">
              <a:buClr>
                <a:srgbClr val="FFFFFF"/>
              </a:buClr>
              <a:buSzPct val="100000"/>
              <a:defRPr/>
            </a:pPr>
            <a:r>
              <a:rPr lang="en-US" sz="1800" dirty="0" smtClean="0">
                <a:gradFill>
                  <a:gsLst>
                    <a:gs pos="0">
                      <a:schemeClr val="tx1"/>
                    </a:gs>
                    <a:gs pos="100000">
                      <a:schemeClr val="tx1"/>
                    </a:gs>
                  </a:gsLst>
                  <a:lin ang="5400000" scaled="0"/>
                </a:gradFill>
                <a:sym typeface="Wingdings" pitchFamily="2" charset="2"/>
              </a:rPr>
              <a:t>Assess resource demand versus availability and identify gaps</a:t>
            </a:r>
          </a:p>
          <a:p>
            <a:pPr marL="228600" lvl="2" indent="-228600" defTabSz="914363">
              <a:buClr>
                <a:srgbClr val="FFFFFF"/>
              </a:buClr>
              <a:buSzPct val="100000"/>
              <a:defRPr/>
            </a:pPr>
            <a:r>
              <a:rPr lang="en-US" sz="1800" dirty="0" smtClean="0">
                <a:gradFill>
                  <a:gsLst>
                    <a:gs pos="0">
                      <a:schemeClr val="tx1"/>
                    </a:gs>
                    <a:gs pos="100000">
                      <a:schemeClr val="tx1"/>
                    </a:gs>
                  </a:gsLst>
                  <a:lin ang="5400000" scaled="0"/>
                </a:gradFill>
                <a:sym typeface="Wingdings" pitchFamily="2" charset="2"/>
              </a:rPr>
              <a:t>Adjust project schedules to maximize </a:t>
            </a:r>
            <a:br>
              <a:rPr lang="en-US" sz="1800" dirty="0" smtClean="0">
                <a:gradFill>
                  <a:gsLst>
                    <a:gs pos="0">
                      <a:schemeClr val="tx1"/>
                    </a:gs>
                    <a:gs pos="100000">
                      <a:schemeClr val="tx1"/>
                    </a:gs>
                  </a:gsLst>
                  <a:lin ang="5400000" scaled="0"/>
                </a:gradFill>
                <a:sym typeface="Wingdings" pitchFamily="2" charset="2"/>
              </a:rPr>
            </a:br>
            <a:r>
              <a:rPr lang="en-US" sz="1800" dirty="0" smtClean="0">
                <a:gradFill>
                  <a:gsLst>
                    <a:gs pos="0">
                      <a:schemeClr val="tx1"/>
                    </a:gs>
                    <a:gs pos="100000">
                      <a:schemeClr val="tx1"/>
                    </a:gs>
                  </a:gsLst>
                  <a:lin ang="5400000" scaled="0"/>
                </a:gradFill>
                <a:sym typeface="Wingdings" pitchFamily="2" charset="2"/>
              </a:rPr>
              <a:t>resource utilization</a:t>
            </a:r>
          </a:p>
          <a:p>
            <a:pPr marL="228600" lvl="2" indent="-228600" defTabSz="914363">
              <a:buClr>
                <a:srgbClr val="FFFFFF"/>
              </a:buClr>
              <a:buSzPct val="100000"/>
              <a:defRPr/>
            </a:pPr>
            <a:r>
              <a:rPr lang="en-US" sz="1800" dirty="0" smtClean="0">
                <a:gradFill>
                  <a:gsLst>
                    <a:gs pos="0">
                      <a:schemeClr val="tx1"/>
                    </a:gs>
                    <a:gs pos="100000">
                      <a:schemeClr val="tx1"/>
                    </a:gs>
                  </a:gsLst>
                  <a:lin ang="5400000" scaled="0"/>
                </a:gradFill>
                <a:sym typeface="Wingdings" pitchFamily="2" charset="2"/>
              </a:rPr>
              <a:t>Model headcount decisions</a:t>
            </a:r>
          </a:p>
          <a:p>
            <a:pPr marL="228600" lvl="2" indent="-228600" defTabSz="914363">
              <a:buClr>
                <a:srgbClr val="FFFFFF"/>
              </a:buClr>
              <a:buSzPct val="100000"/>
              <a:defRPr/>
            </a:pPr>
            <a:r>
              <a:rPr lang="en-US" sz="1800" dirty="0" smtClean="0">
                <a:gradFill>
                  <a:gsLst>
                    <a:gs pos="0">
                      <a:schemeClr val="tx1"/>
                    </a:gs>
                    <a:gs pos="100000">
                      <a:schemeClr val="tx1"/>
                    </a:gs>
                  </a:gsLst>
                  <a:lin ang="5400000" scaled="0"/>
                </a:gradFill>
                <a:sym typeface="Wingdings" pitchFamily="2" charset="2"/>
              </a:rPr>
              <a:t>Finalize and communicate delivery roadmap</a:t>
            </a:r>
          </a:p>
        </p:txBody>
      </p:sp>
      <p:sp>
        <p:nvSpPr>
          <p:cNvPr id="29" name="Rectangle 28"/>
          <p:cNvSpPr/>
          <p:nvPr/>
        </p:nvSpPr>
        <p:spPr bwMode="auto">
          <a:xfrm>
            <a:off x="4572000" y="1445348"/>
            <a:ext cx="3901440" cy="460374"/>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anchor="ctr"/>
          <a:lstStyle/>
          <a:p>
            <a:pPr defTabSz="914363">
              <a:lnSpc>
                <a:spcPct val="90000"/>
              </a:lnSpc>
              <a:defRPr/>
            </a:pPr>
            <a:r>
              <a:rPr lang="en-US" sz="1600" b="1" dirty="0">
                <a:gradFill>
                  <a:gsLst>
                    <a:gs pos="0">
                      <a:schemeClr val="tx1"/>
                    </a:gs>
                    <a:gs pos="100000">
                      <a:schemeClr val="tx1"/>
                    </a:gs>
                  </a:gsLst>
                </a:gradFill>
                <a:latin typeface="+mn-lt"/>
                <a:cs typeface="+mn-cs"/>
              </a:rPr>
              <a:t>New Capacity Planning Module</a:t>
            </a:r>
          </a:p>
        </p:txBody>
      </p:sp>
      <p:pic>
        <p:nvPicPr>
          <p:cNvPr id="30" name="Picture 2"/>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4495800" y="4191000"/>
            <a:ext cx="4383235" cy="1909435"/>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sp>
        <p:nvSpPr>
          <p:cNvPr id="33" name="Rounded Rectangular Callout 32"/>
          <p:cNvSpPr/>
          <p:nvPr/>
        </p:nvSpPr>
        <p:spPr bwMode="auto">
          <a:xfrm>
            <a:off x="917575" y="4779963"/>
            <a:ext cx="1454150" cy="685800"/>
          </a:xfrm>
          <a:prstGeom prst="wedgeRoundRectCallout">
            <a:avLst>
              <a:gd name="adj1" fmla="val 49869"/>
              <a:gd name="adj2" fmla="val -237662"/>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34" name="TextBox 33"/>
          <p:cNvSpPr txBox="1"/>
          <p:nvPr/>
        </p:nvSpPr>
        <p:spPr>
          <a:xfrm>
            <a:off x="969567" y="4854111"/>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auto">
              <a:spcAft>
                <a:spcPts val="0"/>
              </a:spcAft>
              <a:defRPr/>
            </a:pPr>
            <a:r>
              <a:rPr lang="en-US" dirty="0" smtClean="0">
                <a:gradFill>
                  <a:gsLst>
                    <a:gs pos="50000">
                      <a:schemeClr val="tx1"/>
                    </a:gs>
                    <a:gs pos="100000">
                      <a:schemeClr val="tx1"/>
                    </a:gs>
                  </a:gsLst>
                  <a:lin ang="5400000" scaled="0"/>
                </a:gradFill>
                <a:effectLst/>
                <a:cs typeface="+mn-cs"/>
              </a:rPr>
              <a:t>Adjust project schedules</a:t>
            </a:r>
          </a:p>
        </p:txBody>
      </p:sp>
      <p:sp>
        <p:nvSpPr>
          <p:cNvPr id="35" name="Rounded Rectangular Callout 34"/>
          <p:cNvSpPr/>
          <p:nvPr/>
        </p:nvSpPr>
        <p:spPr bwMode="auto">
          <a:xfrm>
            <a:off x="2517775" y="6194425"/>
            <a:ext cx="1454150" cy="685800"/>
          </a:xfrm>
          <a:prstGeom prst="wedgeRoundRectCallout">
            <a:avLst>
              <a:gd name="adj1" fmla="val 168742"/>
              <a:gd name="adj2" fmla="val -114926"/>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40" name="TextBox 39"/>
          <p:cNvSpPr txBox="1"/>
          <p:nvPr/>
        </p:nvSpPr>
        <p:spPr>
          <a:xfrm>
            <a:off x="2574557" y="6269537"/>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auto">
              <a:spcAft>
                <a:spcPts val="0"/>
              </a:spcAft>
              <a:defRPr/>
            </a:pPr>
            <a:r>
              <a:rPr lang="en-US" dirty="0" smtClean="0">
                <a:gradFill>
                  <a:gsLst>
                    <a:gs pos="50000">
                      <a:schemeClr val="tx1"/>
                    </a:gs>
                    <a:gs pos="100000">
                      <a:schemeClr val="tx1"/>
                    </a:gs>
                  </a:gsLst>
                  <a:lin ang="5400000" scaled="0"/>
                </a:gradFill>
                <a:effectLst/>
                <a:cs typeface="+mn-cs"/>
              </a:rPr>
              <a:t>Deficit Highlighted</a:t>
            </a:r>
          </a:p>
        </p:txBody>
      </p:sp>
      <p:sp>
        <p:nvSpPr>
          <p:cNvPr id="41" name="Rounded Rectangular Callout 40"/>
          <p:cNvSpPr/>
          <p:nvPr/>
        </p:nvSpPr>
        <p:spPr bwMode="auto">
          <a:xfrm>
            <a:off x="2671763" y="5367338"/>
            <a:ext cx="1589087" cy="685800"/>
          </a:xfrm>
          <a:prstGeom prst="wedgeRoundRectCallout">
            <a:avLst>
              <a:gd name="adj1" fmla="val 147584"/>
              <a:gd name="adj2" fmla="val -53484"/>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42" name="TextBox 41"/>
          <p:cNvSpPr txBox="1"/>
          <p:nvPr/>
        </p:nvSpPr>
        <p:spPr>
          <a:xfrm>
            <a:off x="2743915" y="5442403"/>
            <a:ext cx="1455678"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auto">
              <a:spcAft>
                <a:spcPts val="0"/>
              </a:spcAft>
              <a:defRPr/>
            </a:pPr>
            <a:r>
              <a:rPr lang="en-US" dirty="0" smtClean="0">
                <a:gradFill>
                  <a:gsLst>
                    <a:gs pos="50000">
                      <a:schemeClr val="tx1"/>
                    </a:gs>
                    <a:gs pos="100000">
                      <a:schemeClr val="tx1"/>
                    </a:gs>
                  </a:gsLst>
                  <a:lin ang="5400000" scaled="0"/>
                </a:gradFill>
                <a:effectLst/>
                <a:cs typeface="+mn-cs"/>
              </a:rPr>
              <a:t>Resource</a:t>
            </a:r>
            <a:br>
              <a:rPr lang="en-US" dirty="0" smtClean="0">
                <a:gradFill>
                  <a:gsLst>
                    <a:gs pos="50000">
                      <a:schemeClr val="tx1"/>
                    </a:gs>
                    <a:gs pos="100000">
                      <a:schemeClr val="tx1"/>
                    </a:gs>
                  </a:gsLst>
                  <a:lin ang="5400000" scaled="0"/>
                </a:gradFill>
                <a:effectLst/>
                <a:cs typeface="+mn-cs"/>
              </a:rPr>
            </a:br>
            <a:r>
              <a:rPr lang="en-US" dirty="0" smtClean="0">
                <a:gradFill>
                  <a:gsLst>
                    <a:gs pos="50000">
                      <a:schemeClr val="tx1"/>
                    </a:gs>
                    <a:gs pos="100000">
                      <a:schemeClr val="tx1"/>
                    </a:gs>
                  </a:gsLst>
                  <a:lin ang="5400000" scaled="0"/>
                </a:gradFill>
                <a:effectLst/>
                <a:cs typeface="+mn-cs"/>
              </a:rPr>
              <a:t>Requirements</a:t>
            </a:r>
          </a:p>
        </p:txBody>
      </p:sp>
      <p:sp>
        <p:nvSpPr>
          <p:cNvPr id="46" name="Rounded Rectangular Callout 45"/>
          <p:cNvSpPr/>
          <p:nvPr/>
        </p:nvSpPr>
        <p:spPr bwMode="auto">
          <a:xfrm>
            <a:off x="4572000" y="4518025"/>
            <a:ext cx="1454150" cy="685800"/>
          </a:xfrm>
          <a:prstGeom prst="wedgeRoundRectCallout">
            <a:avLst>
              <a:gd name="adj1" fmla="val 81190"/>
              <a:gd name="adj2" fmla="val -59945"/>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60" name="TextBox 59"/>
          <p:cNvSpPr txBox="1"/>
          <p:nvPr/>
        </p:nvSpPr>
        <p:spPr>
          <a:xfrm>
            <a:off x="4623366" y="4593137"/>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auto">
              <a:spcAft>
                <a:spcPts val="0"/>
              </a:spcAft>
              <a:defRPr/>
            </a:pPr>
            <a:r>
              <a:rPr lang="en-US" dirty="0" smtClean="0">
                <a:gradFill>
                  <a:gsLst>
                    <a:gs pos="50000">
                      <a:schemeClr val="tx1"/>
                    </a:gs>
                    <a:gs pos="100000">
                      <a:schemeClr val="tx1"/>
                    </a:gs>
                  </a:gsLst>
                  <a:lin ang="5400000" scaled="0"/>
                </a:gradFill>
                <a:effectLst/>
                <a:cs typeface="+mn-cs"/>
              </a:rPr>
              <a:t>Resource Capacity </a:t>
            </a:r>
            <a:br>
              <a:rPr lang="en-US" dirty="0" smtClean="0">
                <a:gradFill>
                  <a:gsLst>
                    <a:gs pos="50000">
                      <a:schemeClr val="tx1"/>
                    </a:gs>
                    <a:gs pos="100000">
                      <a:schemeClr val="tx1"/>
                    </a:gs>
                  </a:gsLst>
                  <a:lin ang="5400000" scaled="0"/>
                </a:gradFill>
                <a:effectLst/>
                <a:cs typeface="+mn-cs"/>
              </a:rPr>
            </a:br>
            <a:r>
              <a:rPr lang="en-US" dirty="0" smtClean="0">
                <a:gradFill>
                  <a:gsLst>
                    <a:gs pos="50000">
                      <a:schemeClr val="tx1"/>
                    </a:gs>
                    <a:gs pos="100000">
                      <a:schemeClr val="tx1"/>
                    </a:gs>
                  </a:gsLst>
                  <a:lin ang="5400000" scaled="0"/>
                </a:gradFill>
                <a:effectLst/>
                <a:cs typeface="+mn-cs"/>
              </a:rPr>
              <a:t>by Skill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childTnLst>
                          </p:cTn>
                        </p:par>
                        <p:par>
                          <p:cTn id="8" fill="hold" nodeType="afterGroup">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childTnLst>
                                </p:cTn>
                              </p:par>
                              <p:par>
                                <p:cTn id="12" presetID="10" presetClass="entr" presetSubtype="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1000"/>
                                        <p:tgtEl>
                                          <p:spTgt spid="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childTnLst>
                                </p:cTn>
                              </p:par>
                              <p:par>
                                <p:cTn id="18" presetID="10" presetClass="entr" presetSubtype="0"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10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10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10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1000"/>
                                        <p:tgtEl>
                                          <p:spTgt spid="46"/>
                                        </p:tgtEl>
                                      </p:cBhvr>
                                    </p:animEffect>
                                  </p:childTnLst>
                                </p:cTn>
                              </p:par>
                              <p:par>
                                <p:cTn id="30" presetID="10" presetClass="entr" presetSubtype="0" fill="hold" nodeType="with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41" grpId="0" animBg="1"/>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5"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9436" y="228601"/>
            <a:ext cx="8363938" cy="1163395"/>
          </a:xfrm>
        </p:spPr>
        <p:txBody>
          <a:bodyPr/>
          <a:lstStyle/>
          <a:p>
            <a:pPr defTabSz="914363" fontAlgn="auto">
              <a:spcAft>
                <a:spcPts val="0"/>
              </a:spcAft>
              <a:defRPr/>
            </a:pPr>
            <a:r>
              <a:t>Microsoft Project 2010</a:t>
            </a:r>
            <a:br/>
            <a:r>
              <a:rPr sz="3600" i="1">
                <a:gradFill>
                  <a:gsLst>
                    <a:gs pos="50000">
                      <a:srgbClr val="CDD804">
                        <a:lumMod val="40000"/>
                        <a:lumOff val="60000"/>
                      </a:srgbClr>
                    </a:gs>
                    <a:gs pos="100000">
                      <a:srgbClr val="CDD804"/>
                    </a:gs>
                  </a:gsLst>
                  <a:lin ang="5400000" scaled="0"/>
                </a:gradFill>
              </a:rPr>
              <a:t>Simple and Intuitive User Experience</a:t>
            </a:r>
            <a:endParaRPr sz="3600" i="1">
              <a:gradFill>
                <a:gsLst>
                  <a:gs pos="50000">
                    <a:schemeClr val="accent3">
                      <a:lumMod val="40000"/>
                      <a:lumOff val="60000"/>
                    </a:schemeClr>
                  </a:gs>
                  <a:gs pos="100000">
                    <a:schemeClr val="accent3"/>
                  </a:gs>
                </a:gsLst>
                <a:lin ang="5400000" scaled="0"/>
              </a:gradFill>
            </a:endParaRPr>
          </a:p>
        </p:txBody>
      </p:sp>
      <p:sp>
        <p:nvSpPr>
          <p:cNvPr id="25" name="Rectangle 14"/>
          <p:cNvSpPr>
            <a:spLocks noChangeArrowheads="1"/>
          </p:cNvSpPr>
          <p:nvPr/>
        </p:nvSpPr>
        <p:spPr bwMode="auto">
          <a:xfrm>
            <a:off x="4114799" y="2370015"/>
            <a:ext cx="4632033" cy="1384995"/>
          </a:xfrm>
          <a:prstGeom prst="rect">
            <a:avLst/>
          </a:prstGeom>
          <a:noFill/>
          <a:ln w="9525">
            <a:noFill/>
            <a:miter lim="800000"/>
            <a:headEnd/>
            <a:tailEnd/>
          </a:ln>
          <a:effectLst/>
        </p:spPr>
        <p:txBody>
          <a:bodyPr>
            <a:spAutoFit/>
          </a:bodyPr>
          <a:lstStyle/>
          <a:p>
            <a:pPr marL="225425" indent="-225425" defTabSz="914363">
              <a:lnSpc>
                <a:spcPct val="90000"/>
              </a:lnSpc>
              <a:spcBef>
                <a:spcPct val="20000"/>
              </a:spcBef>
              <a:buClr>
                <a:srgbClr val="FFFFFF"/>
              </a:buClr>
              <a:buSzPct val="100000"/>
              <a:buFontTx/>
              <a:buBlip>
                <a:blip r:embed="rId4"/>
              </a:buBlip>
              <a:defRPr/>
            </a:pPr>
            <a:r>
              <a:rPr lang="en-US" sz="2000" dirty="0">
                <a:gradFill>
                  <a:gsLst>
                    <a:gs pos="0">
                      <a:schemeClr val="tx1"/>
                    </a:gs>
                    <a:gs pos="86000">
                      <a:schemeClr val="tx1"/>
                    </a:gs>
                  </a:gsLst>
                  <a:lin ang="5400000" scaled="0"/>
                </a:gradFill>
                <a:latin typeface="+mn-lt"/>
                <a:cs typeface="+mn-cs"/>
              </a:rPr>
              <a:t>Ribbon UI and Backstage view</a:t>
            </a:r>
          </a:p>
          <a:p>
            <a:pPr marL="225425" indent="-225425" defTabSz="914363">
              <a:lnSpc>
                <a:spcPct val="90000"/>
              </a:lnSpc>
              <a:spcBef>
                <a:spcPct val="20000"/>
              </a:spcBef>
              <a:buClr>
                <a:srgbClr val="FFFFFF"/>
              </a:buClr>
              <a:buSzPct val="100000"/>
              <a:buFontTx/>
              <a:buBlip>
                <a:blip r:embed="rId4"/>
              </a:buBlip>
              <a:defRPr/>
            </a:pPr>
            <a:r>
              <a:rPr lang="en-US" sz="2000" dirty="0">
                <a:gradFill>
                  <a:gsLst>
                    <a:gs pos="0">
                      <a:schemeClr val="tx1"/>
                    </a:gs>
                    <a:gs pos="86000">
                      <a:schemeClr val="tx1"/>
                    </a:gs>
                  </a:gsLst>
                  <a:lin ang="5400000" scaled="0"/>
                </a:gradFill>
                <a:latin typeface="+mn-lt"/>
                <a:cs typeface="+mn-cs"/>
              </a:rPr>
              <a:t>Intuitive Excel-like behavior</a:t>
            </a:r>
          </a:p>
          <a:p>
            <a:pPr marL="225425" indent="-225425" defTabSz="914363">
              <a:lnSpc>
                <a:spcPct val="90000"/>
              </a:lnSpc>
              <a:spcBef>
                <a:spcPct val="20000"/>
              </a:spcBef>
              <a:buClr>
                <a:srgbClr val="FFFFFF"/>
              </a:buClr>
              <a:buSzPct val="100000"/>
              <a:buFontTx/>
              <a:buBlip>
                <a:blip r:embed="rId4"/>
              </a:buBlip>
              <a:defRPr/>
            </a:pPr>
            <a:r>
              <a:rPr lang="en-US" sz="2000" dirty="0">
                <a:gradFill>
                  <a:gsLst>
                    <a:gs pos="0">
                      <a:schemeClr val="tx1"/>
                    </a:gs>
                    <a:gs pos="86000">
                      <a:schemeClr val="tx1"/>
                    </a:gs>
                  </a:gsLst>
                  <a:lin ang="5400000" scaled="0"/>
                </a:gradFill>
                <a:latin typeface="+mn-lt"/>
                <a:cs typeface="+mn-cs"/>
              </a:rPr>
              <a:t>Timeline and Team Planner views</a:t>
            </a:r>
          </a:p>
          <a:p>
            <a:pPr marL="225425" indent="-225425" defTabSz="914363">
              <a:lnSpc>
                <a:spcPct val="90000"/>
              </a:lnSpc>
              <a:spcBef>
                <a:spcPct val="20000"/>
              </a:spcBef>
              <a:buClr>
                <a:srgbClr val="FFFFFF"/>
              </a:buClr>
              <a:buSzPct val="100000"/>
              <a:buFontTx/>
              <a:buBlip>
                <a:blip r:embed="rId4"/>
              </a:buBlip>
              <a:defRPr/>
            </a:pPr>
            <a:r>
              <a:rPr lang="en-US" sz="2000" dirty="0">
                <a:gradFill>
                  <a:gsLst>
                    <a:gs pos="0">
                      <a:schemeClr val="tx1"/>
                    </a:gs>
                    <a:gs pos="86000">
                      <a:schemeClr val="tx1"/>
                    </a:gs>
                  </a:gsLst>
                  <a:lin ang="5400000" scaled="0"/>
                </a:gradFill>
                <a:latin typeface="+mn-lt"/>
                <a:cs typeface="+mn-cs"/>
              </a:rPr>
              <a:t>Web-based project editing</a:t>
            </a:r>
          </a:p>
        </p:txBody>
      </p:sp>
      <p:grpSp>
        <p:nvGrpSpPr>
          <p:cNvPr id="25605" name="Group 51"/>
          <p:cNvGrpSpPr>
            <a:grpSpLocks noChangeAspect="1"/>
          </p:cNvGrpSpPr>
          <p:nvPr/>
        </p:nvGrpSpPr>
        <p:grpSpPr bwMode="auto">
          <a:xfrm>
            <a:off x="6151563" y="3854450"/>
            <a:ext cx="6015037" cy="6007100"/>
            <a:chOff x="8812212" y="3454400"/>
            <a:chExt cx="6818313" cy="6809739"/>
          </a:xfrm>
        </p:grpSpPr>
        <p:sp>
          <p:nvSpPr>
            <p:cNvPr id="37" name="Oval 13"/>
            <p:cNvSpPr>
              <a:spLocks noChangeArrowheads="1"/>
            </p:cNvSpPr>
            <p:nvPr/>
          </p:nvSpPr>
          <p:spPr bwMode="auto">
            <a:xfrm>
              <a:off x="8812212" y="3454400"/>
              <a:ext cx="6818313" cy="6809739"/>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a:lstStyle/>
            <a:p>
              <a:pPr defTabSz="914400">
                <a:defRPr/>
              </a:pPr>
              <a:endParaRPr lang="en-US" sz="2400" kern="0" dirty="0">
                <a:solidFill>
                  <a:sysClr val="windowText" lastClr="000000"/>
                </a:solidFill>
                <a:cs typeface="Segoe UI" pitchFamily="34" charset="0"/>
              </a:endParaRPr>
            </a:p>
          </p:txBody>
        </p:sp>
        <p:grpSp>
          <p:nvGrpSpPr>
            <p:cNvPr id="25610" name="Group 34"/>
            <p:cNvGrpSpPr>
              <a:grpSpLocks/>
            </p:cNvGrpSpPr>
            <p:nvPr/>
          </p:nvGrpSpPr>
          <p:grpSpPr bwMode="auto">
            <a:xfrm rot="-5400000">
              <a:off x="8983847" y="3634730"/>
              <a:ext cx="6484217" cy="6467271"/>
              <a:chOff x="8983847" y="3634730"/>
              <a:chExt cx="6484217" cy="6467271"/>
            </a:xfrm>
          </p:grpSpPr>
          <p:grpSp>
            <p:nvGrpSpPr>
              <p:cNvPr id="25614" name="Group 29"/>
              <p:cNvGrpSpPr>
                <a:grpSpLocks/>
              </p:cNvGrpSpPr>
              <p:nvPr/>
            </p:nvGrpSpPr>
            <p:grpSpPr bwMode="auto">
              <a:xfrm>
                <a:off x="8984970" y="3636234"/>
                <a:ext cx="6473630" cy="6462748"/>
                <a:chOff x="3589570" y="1545357"/>
                <a:chExt cx="4924647" cy="4922560"/>
              </a:xfrm>
            </p:grpSpPr>
            <p:sp>
              <p:nvSpPr>
                <p:cNvPr id="49" name="Block Arc 48"/>
                <p:cNvSpPr/>
                <p:nvPr/>
              </p:nvSpPr>
              <p:spPr>
                <a:xfrm>
                  <a:off x="3589570" y="1545357"/>
                  <a:ext cx="4924647" cy="4922560"/>
                </a:xfrm>
                <a:prstGeom prst="blockArc">
                  <a:avLst>
                    <a:gd name="adj1" fmla="val 10800000"/>
                    <a:gd name="adj2" fmla="val 16171340"/>
                    <a:gd name="adj3" fmla="val 24575"/>
                  </a:avLst>
                </a:prstGeom>
                <a:gradFill flip="none" rotWithShape="1">
                  <a:gsLst>
                    <a:gs pos="0">
                      <a:srgbClr val="3497AE"/>
                    </a:gs>
                    <a:gs pos="5000">
                      <a:srgbClr val="3497AE">
                        <a:lumMod val="60000"/>
                        <a:lumOff val="40000"/>
                      </a:srgbClr>
                    </a:gs>
                    <a:gs pos="15000">
                      <a:srgbClr val="3497AE"/>
                    </a:gs>
                    <a:gs pos="40000">
                      <a:srgbClr val="3497AE">
                        <a:lumMod val="75000"/>
                      </a:srgbClr>
                    </a:gs>
                    <a:gs pos="70000">
                      <a:srgbClr val="3497AE"/>
                    </a:gs>
                    <a:gs pos="80000">
                      <a:srgbClr val="3497AE"/>
                    </a:gs>
                    <a:gs pos="90000">
                      <a:srgbClr val="3497AE">
                        <a:lumMod val="75000"/>
                      </a:srgbClr>
                    </a:gs>
                    <a:gs pos="100000">
                      <a:srgbClr val="3497AE">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50" name="TextBox 49"/>
                <p:cNvSpPr txBox="1"/>
                <p:nvPr/>
              </p:nvSpPr>
              <p:spPr>
                <a:xfrm rot="18832854">
                  <a:off x="3906792" y="2468133"/>
                  <a:ext cx="2475776" cy="1157975"/>
                </a:xfrm>
                <a:prstGeom prst="rect">
                  <a:avLst/>
                </a:prstGeom>
                <a:noFill/>
              </p:spPr>
              <p:txBody>
                <a:bodyPr spcFirstLastPara="1" anchor="ctr">
                  <a:prstTxWarp prst="textArchUp">
                    <a:avLst>
                      <a:gd name="adj" fmla="val 11290371"/>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Unified Project and </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Portfolio Management</a:t>
                  </a:r>
                </a:p>
              </p:txBody>
            </p:sp>
          </p:grpSp>
          <p:grpSp>
            <p:nvGrpSpPr>
              <p:cNvPr id="25615" name="Group 31"/>
              <p:cNvGrpSpPr>
                <a:grpSpLocks/>
              </p:cNvGrpSpPr>
              <p:nvPr/>
            </p:nvGrpSpPr>
            <p:grpSpPr bwMode="auto">
              <a:xfrm>
                <a:off x="8984070" y="3635015"/>
                <a:ext cx="6483994" cy="6465482"/>
                <a:chOff x="3589572" y="1544321"/>
                <a:chExt cx="4922563" cy="4924641"/>
              </a:xfrm>
            </p:grpSpPr>
            <p:sp>
              <p:nvSpPr>
                <p:cNvPr id="47" name="Block Arc 46"/>
                <p:cNvSpPr/>
                <p:nvPr/>
              </p:nvSpPr>
              <p:spPr>
                <a:xfrm rot="5400000">
                  <a:off x="3588533" y="1545360"/>
                  <a:ext cx="4924641" cy="4922563"/>
                </a:xfrm>
                <a:prstGeom prst="blockArc">
                  <a:avLst>
                    <a:gd name="adj1" fmla="val 10800000"/>
                    <a:gd name="adj2" fmla="val 16171340"/>
                    <a:gd name="adj3" fmla="val 24575"/>
                  </a:avLst>
                </a:prstGeom>
                <a:gradFill flip="none" rotWithShape="1">
                  <a:gsLst>
                    <a:gs pos="0">
                      <a:srgbClr val="DF8045"/>
                    </a:gs>
                    <a:gs pos="5000">
                      <a:srgbClr val="DF8045">
                        <a:lumMod val="60000"/>
                        <a:lumOff val="40000"/>
                      </a:srgbClr>
                    </a:gs>
                    <a:gs pos="15000">
                      <a:srgbClr val="DF8045"/>
                    </a:gs>
                    <a:gs pos="40000">
                      <a:srgbClr val="DF8045">
                        <a:lumMod val="75000"/>
                      </a:srgbClr>
                    </a:gs>
                    <a:gs pos="70000">
                      <a:srgbClr val="DF8045"/>
                    </a:gs>
                    <a:gs pos="80000">
                      <a:srgbClr val="DF8045"/>
                    </a:gs>
                    <a:gs pos="90000">
                      <a:srgbClr val="DF8045">
                        <a:lumMod val="75000"/>
                      </a:srgbClr>
                    </a:gs>
                    <a:gs pos="100000">
                      <a:srgbClr val="DF8045">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48" name="TextBox 47"/>
                <p:cNvSpPr txBox="1"/>
                <p:nvPr/>
              </p:nvSpPr>
              <p:spPr>
                <a:xfrm rot="2664417">
                  <a:off x="5597597" y="2466941"/>
                  <a:ext cx="2619746" cy="1342824"/>
                </a:xfrm>
                <a:prstGeom prst="rect">
                  <a:avLst/>
                </a:prstGeom>
                <a:noFill/>
              </p:spPr>
              <p:txBody>
                <a:bodyPr spcFirstLastPara="1">
                  <a:prstTxWarp prst="textArchUp">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Simple and Intuitive</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 User Experience</a:t>
                  </a:r>
                </a:p>
              </p:txBody>
            </p:sp>
          </p:grpSp>
          <p:grpSp>
            <p:nvGrpSpPr>
              <p:cNvPr id="25616" name="Group 32"/>
              <p:cNvGrpSpPr>
                <a:grpSpLocks/>
              </p:cNvGrpSpPr>
              <p:nvPr/>
            </p:nvGrpSpPr>
            <p:grpSpPr bwMode="auto">
              <a:xfrm>
                <a:off x="8983847" y="3634730"/>
                <a:ext cx="6473626" cy="6462749"/>
                <a:chOff x="3588531" y="1544318"/>
                <a:chExt cx="4924647" cy="4922560"/>
              </a:xfrm>
            </p:grpSpPr>
            <p:sp>
              <p:nvSpPr>
                <p:cNvPr id="45" name="Block Arc 44"/>
                <p:cNvSpPr/>
                <p:nvPr/>
              </p:nvSpPr>
              <p:spPr>
                <a:xfrm rot="10800000">
                  <a:off x="3588531" y="1544318"/>
                  <a:ext cx="4924647" cy="4922560"/>
                </a:xfrm>
                <a:prstGeom prst="blockArc">
                  <a:avLst>
                    <a:gd name="adj1" fmla="val 10800000"/>
                    <a:gd name="adj2" fmla="val 16171340"/>
                    <a:gd name="adj3" fmla="val 24575"/>
                  </a:avLst>
                </a:prstGeom>
                <a:gradFill flip="none" rotWithShape="1">
                  <a:gsLst>
                    <a:gs pos="0">
                      <a:srgbClr val="FFC000"/>
                    </a:gs>
                    <a:gs pos="5000">
                      <a:srgbClr val="FFC000">
                        <a:lumMod val="60000"/>
                        <a:lumOff val="40000"/>
                      </a:srgbClr>
                    </a:gs>
                    <a:gs pos="15000">
                      <a:srgbClr val="FFC000"/>
                    </a:gs>
                    <a:gs pos="40000">
                      <a:srgbClr val="FFC000">
                        <a:lumMod val="75000"/>
                      </a:srgbClr>
                    </a:gs>
                    <a:gs pos="70000">
                      <a:srgbClr val="FFC000"/>
                    </a:gs>
                    <a:gs pos="80000">
                      <a:srgbClr val="FFC000"/>
                    </a:gs>
                    <a:gs pos="90000">
                      <a:srgbClr val="FFC000">
                        <a:lumMod val="75000"/>
                      </a:srgbClr>
                    </a:gs>
                    <a:gs pos="100000">
                      <a:srgbClr val="FFC000">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46" name="TextBox 45"/>
                <p:cNvSpPr txBox="1"/>
                <p:nvPr/>
              </p:nvSpPr>
              <p:spPr>
                <a:xfrm rot="8100000">
                  <a:off x="5494245" y="4150901"/>
                  <a:ext cx="2823395" cy="1471000"/>
                </a:xfrm>
                <a:prstGeom prst="rect">
                  <a:avLst/>
                </a:prstGeom>
                <a:noFill/>
              </p:spPr>
              <p:txBody>
                <a:bodyPr spcFirstLastPara="1">
                  <a:prstTxWarp prst="textArchUp">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Enhanced Collaboration</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and Reporting</a:t>
                  </a:r>
                </a:p>
              </p:txBody>
            </p:sp>
          </p:grpSp>
          <p:grpSp>
            <p:nvGrpSpPr>
              <p:cNvPr id="25617" name="Group 33"/>
              <p:cNvGrpSpPr>
                <a:grpSpLocks/>
              </p:cNvGrpSpPr>
              <p:nvPr/>
            </p:nvGrpSpPr>
            <p:grpSpPr bwMode="auto">
              <a:xfrm>
                <a:off x="8986339" y="3636519"/>
                <a:ext cx="6470889" cy="6465482"/>
                <a:chOff x="3590611" y="1545360"/>
                <a:chExt cx="4922563" cy="4924642"/>
              </a:xfrm>
            </p:grpSpPr>
            <p:sp>
              <p:nvSpPr>
                <p:cNvPr id="43" name="Block Arc 42"/>
                <p:cNvSpPr/>
                <p:nvPr/>
              </p:nvSpPr>
              <p:spPr>
                <a:xfrm rot="16200000">
                  <a:off x="3589572" y="1546399"/>
                  <a:ext cx="4924642" cy="4922563"/>
                </a:xfrm>
                <a:prstGeom prst="blockArc">
                  <a:avLst>
                    <a:gd name="adj1" fmla="val 10800000"/>
                    <a:gd name="adj2" fmla="val 16171340"/>
                    <a:gd name="adj3" fmla="val 24575"/>
                  </a:avLst>
                </a:prstGeom>
                <a:gradFill flip="none" rotWithShape="1">
                  <a:gsLst>
                    <a:gs pos="0">
                      <a:srgbClr val="7DCC2E"/>
                    </a:gs>
                    <a:gs pos="5000">
                      <a:srgbClr val="7DCC2E">
                        <a:lumMod val="60000"/>
                        <a:lumOff val="40000"/>
                      </a:srgbClr>
                    </a:gs>
                    <a:gs pos="15000">
                      <a:srgbClr val="7DCC2E"/>
                    </a:gs>
                    <a:gs pos="40000">
                      <a:srgbClr val="7DCC2E">
                        <a:lumMod val="75000"/>
                      </a:srgbClr>
                    </a:gs>
                    <a:gs pos="70000">
                      <a:srgbClr val="7DCC2E"/>
                    </a:gs>
                    <a:gs pos="80000">
                      <a:srgbClr val="7DCC2E"/>
                    </a:gs>
                    <a:gs pos="90000">
                      <a:srgbClr val="7DCC2E">
                        <a:lumMod val="75000"/>
                      </a:srgbClr>
                    </a:gs>
                    <a:gs pos="100000">
                      <a:srgbClr val="7DCC2E">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7DCC2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44" name="TextBox 43"/>
                <p:cNvSpPr txBox="1"/>
                <p:nvPr/>
              </p:nvSpPr>
              <p:spPr>
                <a:xfrm rot="13500000">
                  <a:off x="3879637" y="3813313"/>
                  <a:ext cx="2939883" cy="1900136"/>
                </a:xfrm>
                <a:prstGeom prst="rect">
                  <a:avLst/>
                </a:prstGeom>
                <a:noFill/>
              </p:spPr>
              <p:txBody>
                <a:bodyPr spcFirstLastPara="1">
                  <a:prstTxWarp prst="textArchUp">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Scalable and </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Connected Platform</a:t>
                  </a:r>
                </a:p>
              </p:txBody>
            </p:sp>
          </p:grpSp>
        </p:grpSp>
        <p:sp>
          <p:nvSpPr>
            <p:cNvPr id="51" name="Oval 13"/>
            <p:cNvSpPr>
              <a:spLocks noChangeArrowheads="1"/>
            </p:cNvSpPr>
            <p:nvPr/>
          </p:nvSpPr>
          <p:spPr bwMode="auto">
            <a:xfrm rot="10800000">
              <a:off x="10643308" y="5283194"/>
              <a:ext cx="3156123" cy="3152152"/>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a:lstStyle/>
            <a:p>
              <a:pPr defTabSz="914400">
                <a:defRPr/>
              </a:pPr>
              <a:endParaRPr lang="en-US" sz="2400" kern="0" dirty="0">
                <a:solidFill>
                  <a:sysClr val="windowText" lastClr="000000"/>
                </a:solidFill>
                <a:cs typeface="Segoe UI" pitchFamily="34" charset="0"/>
              </a:endParaRPr>
            </a:p>
          </p:txBody>
        </p:sp>
      </p:grpSp>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00" y="2216534"/>
            <a:ext cx="4985851" cy="3484682"/>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5"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9436" y="228601"/>
            <a:ext cx="8363938" cy="1163395"/>
          </a:xfrm>
        </p:spPr>
        <p:txBody>
          <a:bodyPr/>
          <a:lstStyle/>
          <a:p>
            <a:pPr defTabSz="914363" fontAlgn="auto">
              <a:spcAft>
                <a:spcPts val="0"/>
              </a:spcAft>
              <a:defRPr/>
            </a:pPr>
            <a:r>
              <a:rPr>
                <a:gradFill flip="none" rotWithShape="1">
                  <a:gsLst>
                    <a:gs pos="0">
                      <a:srgbClr val="FFFFFF"/>
                    </a:gs>
                    <a:gs pos="86000">
                      <a:srgbClr val="FFFFFF"/>
                    </a:gs>
                  </a:gsLst>
                  <a:lin ang="5400000" scaled="0"/>
                  <a:tileRect/>
                </a:gradFill>
              </a:rPr>
              <a:t>Microsoft Project 2010</a:t>
            </a:r>
            <a:br>
              <a:rPr>
                <a:gradFill flip="none" rotWithShape="1">
                  <a:gsLst>
                    <a:gs pos="0">
                      <a:srgbClr val="FFFFFF"/>
                    </a:gs>
                    <a:gs pos="86000">
                      <a:srgbClr val="FFFFFF"/>
                    </a:gs>
                  </a:gsLst>
                  <a:lin ang="5400000" scaled="0"/>
                  <a:tileRect/>
                </a:gradFill>
              </a:rPr>
            </a:br>
            <a:r>
              <a:rPr sz="3600" i="1">
                <a:gradFill>
                  <a:gsLst>
                    <a:gs pos="50000">
                      <a:srgbClr val="CDD804">
                        <a:lumMod val="40000"/>
                        <a:lumOff val="60000"/>
                      </a:srgbClr>
                    </a:gs>
                    <a:gs pos="100000">
                      <a:srgbClr val="CDD804"/>
                    </a:gs>
                  </a:gsLst>
                  <a:lin ang="5400000" scaled="0"/>
                </a:gradFill>
              </a:rPr>
              <a:t>Enhanced Collaboration and Reporting</a:t>
            </a:r>
          </a:p>
        </p:txBody>
      </p:sp>
      <p:sp>
        <p:nvSpPr>
          <p:cNvPr id="27" name="Rectangle 14"/>
          <p:cNvSpPr>
            <a:spLocks noChangeArrowheads="1"/>
          </p:cNvSpPr>
          <p:nvPr/>
        </p:nvSpPr>
        <p:spPr bwMode="auto">
          <a:xfrm>
            <a:off x="4114799" y="2371168"/>
            <a:ext cx="5168771" cy="1384995"/>
          </a:xfrm>
          <a:prstGeom prst="rect">
            <a:avLst/>
          </a:prstGeom>
          <a:noFill/>
          <a:ln w="9525">
            <a:noFill/>
            <a:miter lim="800000"/>
            <a:headEnd/>
            <a:tailEnd/>
          </a:ln>
          <a:effectLst/>
        </p:spPr>
        <p:txBody>
          <a:bodyPr>
            <a:spAutoFit/>
          </a:bodyPr>
          <a:lstStyle/>
          <a:p>
            <a:pPr marL="225425" indent="-225425" defTabSz="914363">
              <a:lnSpc>
                <a:spcPct val="90000"/>
              </a:lnSpc>
              <a:spcBef>
                <a:spcPct val="20000"/>
              </a:spcBef>
              <a:buClr>
                <a:srgbClr val="FFFFFF"/>
              </a:buClr>
              <a:buSzPct val="100000"/>
              <a:buFontTx/>
              <a:buBlip>
                <a:blip r:embed="rId4"/>
              </a:buBlip>
              <a:defRPr/>
            </a:pPr>
            <a:r>
              <a:rPr lang="en-US" sz="2000" dirty="0">
                <a:gradFill>
                  <a:gsLst>
                    <a:gs pos="0">
                      <a:schemeClr val="tx1"/>
                    </a:gs>
                    <a:gs pos="86000">
                      <a:schemeClr val="tx1"/>
                    </a:gs>
                  </a:gsLst>
                  <a:lin ang="5400000" scaled="0"/>
                </a:gradFill>
                <a:latin typeface="+mn-lt"/>
                <a:cs typeface="+mn-cs"/>
              </a:rPr>
              <a:t>Built on SharePoint Server 2010</a:t>
            </a:r>
          </a:p>
          <a:p>
            <a:pPr marL="225425" indent="-225425" defTabSz="914363">
              <a:lnSpc>
                <a:spcPct val="90000"/>
              </a:lnSpc>
              <a:spcBef>
                <a:spcPct val="20000"/>
              </a:spcBef>
              <a:buClr>
                <a:srgbClr val="FFFFFF"/>
              </a:buClr>
              <a:buSzPct val="100000"/>
              <a:buFontTx/>
              <a:buBlip>
                <a:blip r:embed="rId4"/>
              </a:buBlip>
              <a:defRPr/>
            </a:pPr>
            <a:r>
              <a:rPr lang="en-US" sz="2000" dirty="0">
                <a:gradFill>
                  <a:gsLst>
                    <a:gs pos="0">
                      <a:schemeClr val="tx1"/>
                    </a:gs>
                    <a:gs pos="86000">
                      <a:schemeClr val="tx1"/>
                    </a:gs>
                  </a:gsLst>
                  <a:lin ang="5400000" scaled="0"/>
                </a:gradFill>
                <a:latin typeface="+mn-lt"/>
                <a:cs typeface="+mn-cs"/>
              </a:rPr>
              <a:t>Connect teams with SharePoint Sync</a:t>
            </a:r>
          </a:p>
          <a:p>
            <a:pPr marL="225425" indent="-225425" defTabSz="914363">
              <a:lnSpc>
                <a:spcPct val="90000"/>
              </a:lnSpc>
              <a:spcBef>
                <a:spcPct val="20000"/>
              </a:spcBef>
              <a:buClr>
                <a:srgbClr val="FFFFFF"/>
              </a:buClr>
              <a:buSzPct val="100000"/>
              <a:buFontTx/>
              <a:buBlip>
                <a:blip r:embed="rId4"/>
              </a:buBlip>
              <a:defRPr/>
            </a:pPr>
            <a:r>
              <a:rPr lang="en-US" sz="2000" dirty="0">
                <a:gradFill>
                  <a:gsLst>
                    <a:gs pos="0">
                      <a:schemeClr val="tx1"/>
                    </a:gs>
                    <a:gs pos="86000">
                      <a:schemeClr val="tx1"/>
                    </a:gs>
                  </a:gsLst>
                  <a:lin ang="5400000" scaled="0"/>
                </a:gradFill>
                <a:latin typeface="+mn-lt"/>
                <a:cs typeface="+mn-cs"/>
              </a:rPr>
              <a:t>Better time and status reporting</a:t>
            </a:r>
          </a:p>
          <a:p>
            <a:pPr marL="225425" indent="-225425" defTabSz="914363">
              <a:lnSpc>
                <a:spcPct val="90000"/>
              </a:lnSpc>
              <a:spcBef>
                <a:spcPct val="20000"/>
              </a:spcBef>
              <a:buClr>
                <a:srgbClr val="FFFFFF"/>
              </a:buClr>
              <a:buSzPct val="100000"/>
              <a:buFontTx/>
              <a:buBlip>
                <a:blip r:embed="rId4"/>
              </a:buBlip>
              <a:defRPr/>
            </a:pPr>
            <a:r>
              <a:rPr lang="en-US" sz="2000" dirty="0">
                <a:gradFill>
                  <a:gsLst>
                    <a:gs pos="0">
                      <a:schemeClr val="tx1"/>
                    </a:gs>
                    <a:gs pos="86000">
                      <a:schemeClr val="tx1"/>
                    </a:gs>
                  </a:gsLst>
                  <a:lin ang="5400000" scaled="0"/>
                </a:gradFill>
                <a:latin typeface="+mn-lt"/>
                <a:cs typeface="+mn-cs"/>
              </a:rPr>
              <a:t>Easily create reports and dashboards </a:t>
            </a:r>
          </a:p>
        </p:txBody>
      </p:sp>
      <p:grpSp>
        <p:nvGrpSpPr>
          <p:cNvPr id="27653" name="Group 38"/>
          <p:cNvGrpSpPr>
            <a:grpSpLocks noChangeAspect="1"/>
          </p:cNvGrpSpPr>
          <p:nvPr/>
        </p:nvGrpSpPr>
        <p:grpSpPr bwMode="auto">
          <a:xfrm>
            <a:off x="6165850" y="3854450"/>
            <a:ext cx="6015038" cy="6007100"/>
            <a:chOff x="8812212" y="3454400"/>
            <a:chExt cx="6818313" cy="6809739"/>
          </a:xfrm>
        </p:grpSpPr>
        <p:sp>
          <p:nvSpPr>
            <p:cNvPr id="21" name="Oval 13"/>
            <p:cNvSpPr>
              <a:spLocks noChangeArrowheads="1"/>
            </p:cNvSpPr>
            <p:nvPr/>
          </p:nvSpPr>
          <p:spPr bwMode="auto">
            <a:xfrm>
              <a:off x="8812212" y="3454400"/>
              <a:ext cx="6818313" cy="6809739"/>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a:lstStyle/>
            <a:p>
              <a:pPr defTabSz="914400">
                <a:defRPr/>
              </a:pPr>
              <a:endParaRPr lang="en-US" sz="2400" kern="0" dirty="0">
                <a:solidFill>
                  <a:sysClr val="windowText" lastClr="000000"/>
                </a:solidFill>
                <a:cs typeface="Segoe UI" pitchFamily="34" charset="0"/>
              </a:endParaRPr>
            </a:p>
          </p:txBody>
        </p:sp>
        <p:grpSp>
          <p:nvGrpSpPr>
            <p:cNvPr id="27676" name="Group 21"/>
            <p:cNvGrpSpPr>
              <a:grpSpLocks/>
            </p:cNvGrpSpPr>
            <p:nvPr/>
          </p:nvGrpSpPr>
          <p:grpSpPr bwMode="auto">
            <a:xfrm rot="10800000">
              <a:off x="8983848" y="3634730"/>
              <a:ext cx="6484216" cy="6467272"/>
              <a:chOff x="8983848" y="3634729"/>
              <a:chExt cx="6484216" cy="6467272"/>
            </a:xfrm>
          </p:grpSpPr>
          <p:grpSp>
            <p:nvGrpSpPr>
              <p:cNvPr id="27680" name="Group 29"/>
              <p:cNvGrpSpPr>
                <a:grpSpLocks/>
              </p:cNvGrpSpPr>
              <p:nvPr/>
            </p:nvGrpSpPr>
            <p:grpSpPr bwMode="auto">
              <a:xfrm>
                <a:off x="8984970" y="3636234"/>
                <a:ext cx="6473630" cy="6462748"/>
                <a:chOff x="3589570" y="1545357"/>
                <a:chExt cx="4924647" cy="4922560"/>
              </a:xfrm>
            </p:grpSpPr>
            <p:sp>
              <p:nvSpPr>
                <p:cNvPr id="36" name="Block Arc 35"/>
                <p:cNvSpPr/>
                <p:nvPr/>
              </p:nvSpPr>
              <p:spPr>
                <a:xfrm>
                  <a:off x="3589570" y="1545357"/>
                  <a:ext cx="4924647" cy="4922560"/>
                </a:xfrm>
                <a:prstGeom prst="blockArc">
                  <a:avLst>
                    <a:gd name="adj1" fmla="val 10800000"/>
                    <a:gd name="adj2" fmla="val 16171340"/>
                    <a:gd name="adj3" fmla="val 24575"/>
                  </a:avLst>
                </a:prstGeom>
                <a:gradFill flip="none" rotWithShape="1">
                  <a:gsLst>
                    <a:gs pos="0">
                      <a:srgbClr val="3497AE"/>
                    </a:gs>
                    <a:gs pos="5000">
                      <a:srgbClr val="3497AE">
                        <a:lumMod val="60000"/>
                        <a:lumOff val="40000"/>
                      </a:srgbClr>
                    </a:gs>
                    <a:gs pos="15000">
                      <a:srgbClr val="3497AE"/>
                    </a:gs>
                    <a:gs pos="40000">
                      <a:srgbClr val="3497AE">
                        <a:lumMod val="75000"/>
                      </a:srgbClr>
                    </a:gs>
                    <a:gs pos="70000">
                      <a:srgbClr val="3497AE"/>
                    </a:gs>
                    <a:gs pos="80000">
                      <a:srgbClr val="3497AE"/>
                    </a:gs>
                    <a:gs pos="90000">
                      <a:srgbClr val="3497AE">
                        <a:lumMod val="75000"/>
                      </a:srgbClr>
                    </a:gs>
                    <a:gs pos="100000">
                      <a:srgbClr val="3497AE">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37" name="TextBox 36"/>
                <p:cNvSpPr txBox="1"/>
                <p:nvPr/>
              </p:nvSpPr>
              <p:spPr>
                <a:xfrm rot="18832854">
                  <a:off x="3906792" y="2468133"/>
                  <a:ext cx="2475776" cy="1157975"/>
                </a:xfrm>
                <a:prstGeom prst="rect">
                  <a:avLst/>
                </a:prstGeom>
                <a:noFill/>
              </p:spPr>
              <p:txBody>
                <a:bodyPr spcFirstLastPara="1" anchor="ctr">
                  <a:prstTxWarp prst="textArchUp">
                    <a:avLst>
                      <a:gd name="adj" fmla="val 11290371"/>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Unified Project and</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 Portfolio Management</a:t>
                  </a:r>
                </a:p>
              </p:txBody>
            </p:sp>
          </p:grpSp>
          <p:grpSp>
            <p:nvGrpSpPr>
              <p:cNvPr id="27681" name="Group 31"/>
              <p:cNvGrpSpPr>
                <a:grpSpLocks/>
              </p:cNvGrpSpPr>
              <p:nvPr/>
            </p:nvGrpSpPr>
            <p:grpSpPr bwMode="auto">
              <a:xfrm>
                <a:off x="8984070" y="3635013"/>
                <a:ext cx="6483994" cy="6465482"/>
                <a:chOff x="3589572" y="1544320"/>
                <a:chExt cx="4922563" cy="4924641"/>
              </a:xfrm>
            </p:grpSpPr>
            <p:sp>
              <p:nvSpPr>
                <p:cNvPr id="34" name="Block Arc 33"/>
                <p:cNvSpPr/>
                <p:nvPr/>
              </p:nvSpPr>
              <p:spPr>
                <a:xfrm rot="5400000">
                  <a:off x="3588533" y="1545359"/>
                  <a:ext cx="4924641" cy="4922563"/>
                </a:xfrm>
                <a:prstGeom prst="blockArc">
                  <a:avLst>
                    <a:gd name="adj1" fmla="val 10800000"/>
                    <a:gd name="adj2" fmla="val 16171340"/>
                    <a:gd name="adj3" fmla="val 24575"/>
                  </a:avLst>
                </a:prstGeom>
                <a:gradFill flip="none" rotWithShape="1">
                  <a:gsLst>
                    <a:gs pos="0">
                      <a:srgbClr val="DF8045"/>
                    </a:gs>
                    <a:gs pos="5000">
                      <a:srgbClr val="DF8045">
                        <a:lumMod val="60000"/>
                        <a:lumOff val="40000"/>
                      </a:srgbClr>
                    </a:gs>
                    <a:gs pos="15000">
                      <a:srgbClr val="DF8045"/>
                    </a:gs>
                    <a:gs pos="40000">
                      <a:srgbClr val="DF8045">
                        <a:lumMod val="75000"/>
                      </a:srgbClr>
                    </a:gs>
                    <a:gs pos="70000">
                      <a:srgbClr val="DF8045"/>
                    </a:gs>
                    <a:gs pos="80000">
                      <a:srgbClr val="DF8045"/>
                    </a:gs>
                    <a:gs pos="90000">
                      <a:srgbClr val="DF8045">
                        <a:lumMod val="75000"/>
                      </a:srgbClr>
                    </a:gs>
                    <a:gs pos="100000">
                      <a:srgbClr val="DF8045">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35" name="TextBox 34"/>
                <p:cNvSpPr txBox="1"/>
                <p:nvPr/>
              </p:nvSpPr>
              <p:spPr>
                <a:xfrm rot="2664417">
                  <a:off x="5619291" y="2488706"/>
                  <a:ext cx="2619746" cy="1342824"/>
                </a:xfrm>
                <a:prstGeom prst="rect">
                  <a:avLst/>
                </a:prstGeom>
                <a:noFill/>
              </p:spPr>
              <p:txBody>
                <a:bodyPr spcFirstLastPara="1">
                  <a:prstTxWarp prst="textArchUp">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Simple and Intuitive </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User Experience</a:t>
                  </a:r>
                </a:p>
              </p:txBody>
            </p:sp>
          </p:grpSp>
          <p:grpSp>
            <p:nvGrpSpPr>
              <p:cNvPr id="27682" name="Group 32"/>
              <p:cNvGrpSpPr>
                <a:grpSpLocks/>
              </p:cNvGrpSpPr>
              <p:nvPr/>
            </p:nvGrpSpPr>
            <p:grpSpPr bwMode="auto">
              <a:xfrm>
                <a:off x="8983848" y="3634729"/>
                <a:ext cx="6473626" cy="6462749"/>
                <a:chOff x="3588532" y="1544317"/>
                <a:chExt cx="4924647" cy="4922560"/>
              </a:xfrm>
            </p:grpSpPr>
            <p:sp>
              <p:nvSpPr>
                <p:cNvPr id="32" name="Block Arc 31"/>
                <p:cNvSpPr/>
                <p:nvPr/>
              </p:nvSpPr>
              <p:spPr>
                <a:xfrm rot="10800000">
                  <a:off x="3588532" y="1544317"/>
                  <a:ext cx="4924647" cy="4922560"/>
                </a:xfrm>
                <a:prstGeom prst="blockArc">
                  <a:avLst>
                    <a:gd name="adj1" fmla="val 10800000"/>
                    <a:gd name="adj2" fmla="val 16171340"/>
                    <a:gd name="adj3" fmla="val 24575"/>
                  </a:avLst>
                </a:prstGeom>
                <a:gradFill flip="none" rotWithShape="1">
                  <a:gsLst>
                    <a:gs pos="0">
                      <a:srgbClr val="FFC000"/>
                    </a:gs>
                    <a:gs pos="5000">
                      <a:srgbClr val="FFC000">
                        <a:lumMod val="60000"/>
                        <a:lumOff val="40000"/>
                      </a:srgbClr>
                    </a:gs>
                    <a:gs pos="15000">
                      <a:srgbClr val="FFC000"/>
                    </a:gs>
                    <a:gs pos="40000">
                      <a:srgbClr val="FFC000">
                        <a:lumMod val="75000"/>
                      </a:srgbClr>
                    </a:gs>
                    <a:gs pos="70000">
                      <a:srgbClr val="FFC000"/>
                    </a:gs>
                    <a:gs pos="80000">
                      <a:srgbClr val="FFC000"/>
                    </a:gs>
                    <a:gs pos="90000">
                      <a:srgbClr val="FFC000">
                        <a:lumMod val="75000"/>
                      </a:srgbClr>
                    </a:gs>
                    <a:gs pos="100000">
                      <a:srgbClr val="FFC000">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33" name="TextBox 32"/>
                <p:cNvSpPr txBox="1"/>
                <p:nvPr/>
              </p:nvSpPr>
              <p:spPr>
                <a:xfrm rot="8100000">
                  <a:off x="5494245" y="4150901"/>
                  <a:ext cx="2823395" cy="1471000"/>
                </a:xfrm>
                <a:prstGeom prst="rect">
                  <a:avLst/>
                </a:prstGeom>
                <a:noFill/>
              </p:spPr>
              <p:txBody>
                <a:bodyPr spcFirstLastPara="1">
                  <a:prstTxWarp prst="textArchUp">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Enhanced Collaboration</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and Reporting</a:t>
                  </a:r>
                </a:p>
              </p:txBody>
            </p:sp>
          </p:grpSp>
          <p:grpSp>
            <p:nvGrpSpPr>
              <p:cNvPr id="27683" name="Group 33"/>
              <p:cNvGrpSpPr>
                <a:grpSpLocks/>
              </p:cNvGrpSpPr>
              <p:nvPr/>
            </p:nvGrpSpPr>
            <p:grpSpPr bwMode="auto">
              <a:xfrm>
                <a:off x="8986339" y="3636519"/>
                <a:ext cx="6470889" cy="6465482"/>
                <a:chOff x="3590611" y="1545360"/>
                <a:chExt cx="4922563" cy="4924642"/>
              </a:xfrm>
            </p:grpSpPr>
            <p:sp>
              <p:nvSpPr>
                <p:cNvPr id="29" name="Block Arc 28"/>
                <p:cNvSpPr/>
                <p:nvPr/>
              </p:nvSpPr>
              <p:spPr>
                <a:xfrm rot="16200000">
                  <a:off x="3589572" y="1546399"/>
                  <a:ext cx="4924642" cy="4922563"/>
                </a:xfrm>
                <a:prstGeom prst="blockArc">
                  <a:avLst>
                    <a:gd name="adj1" fmla="val 10800000"/>
                    <a:gd name="adj2" fmla="val 16171340"/>
                    <a:gd name="adj3" fmla="val 24575"/>
                  </a:avLst>
                </a:prstGeom>
                <a:gradFill flip="none" rotWithShape="1">
                  <a:gsLst>
                    <a:gs pos="0">
                      <a:srgbClr val="7DCC2E"/>
                    </a:gs>
                    <a:gs pos="5000">
                      <a:srgbClr val="7DCC2E">
                        <a:lumMod val="60000"/>
                        <a:lumOff val="40000"/>
                      </a:srgbClr>
                    </a:gs>
                    <a:gs pos="15000">
                      <a:srgbClr val="7DCC2E"/>
                    </a:gs>
                    <a:gs pos="40000">
                      <a:srgbClr val="7DCC2E">
                        <a:lumMod val="75000"/>
                      </a:srgbClr>
                    </a:gs>
                    <a:gs pos="70000">
                      <a:srgbClr val="7DCC2E"/>
                    </a:gs>
                    <a:gs pos="80000">
                      <a:srgbClr val="7DCC2E"/>
                    </a:gs>
                    <a:gs pos="90000">
                      <a:srgbClr val="7DCC2E">
                        <a:lumMod val="75000"/>
                      </a:srgbClr>
                    </a:gs>
                    <a:gs pos="100000">
                      <a:srgbClr val="7DCC2E">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7DCC2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30" name="TextBox 29"/>
                <p:cNvSpPr txBox="1"/>
                <p:nvPr/>
              </p:nvSpPr>
              <p:spPr>
                <a:xfrm rot="13500000">
                  <a:off x="3879637" y="3813313"/>
                  <a:ext cx="2939883" cy="1900136"/>
                </a:xfrm>
                <a:prstGeom prst="rect">
                  <a:avLst/>
                </a:prstGeom>
                <a:noFill/>
              </p:spPr>
              <p:txBody>
                <a:bodyPr spcFirstLastPara="1">
                  <a:prstTxWarp prst="textArchUp">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Scalable and </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Connected Platform</a:t>
                  </a:r>
                </a:p>
              </p:txBody>
            </p:sp>
          </p:grpSp>
        </p:grpSp>
        <p:sp>
          <p:nvSpPr>
            <p:cNvPr id="38" name="Oval 13"/>
            <p:cNvSpPr>
              <a:spLocks noChangeArrowheads="1"/>
            </p:cNvSpPr>
            <p:nvPr/>
          </p:nvSpPr>
          <p:spPr bwMode="auto">
            <a:xfrm rot="10800000">
              <a:off x="10643308" y="5283194"/>
              <a:ext cx="3156123" cy="3152152"/>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a:lstStyle/>
            <a:p>
              <a:pPr defTabSz="914400">
                <a:defRPr/>
              </a:pPr>
              <a:endParaRPr lang="en-US" sz="2400" kern="0" dirty="0">
                <a:solidFill>
                  <a:sysClr val="windowText" lastClr="000000"/>
                </a:solidFill>
                <a:cs typeface="Segoe UI" pitchFamily="34" charset="0"/>
              </a:endParaRPr>
            </a:p>
          </p:txBody>
        </p:sp>
      </p:grpSp>
      <p:grpSp>
        <p:nvGrpSpPr>
          <p:cNvPr id="27654" name="Group 39"/>
          <p:cNvGrpSpPr>
            <a:grpSpLocks/>
          </p:cNvGrpSpPr>
          <p:nvPr/>
        </p:nvGrpSpPr>
        <p:grpSpPr bwMode="auto">
          <a:xfrm>
            <a:off x="76200" y="1976438"/>
            <a:ext cx="3943350" cy="3357562"/>
            <a:chOff x="-304796" y="1828798"/>
            <a:chExt cx="4572002" cy="3962400"/>
          </a:xfrm>
        </p:grpSpPr>
        <p:grpSp>
          <p:nvGrpSpPr>
            <p:cNvPr id="27655" name="Group 83"/>
            <p:cNvGrpSpPr>
              <a:grpSpLocks/>
            </p:cNvGrpSpPr>
            <p:nvPr/>
          </p:nvGrpSpPr>
          <p:grpSpPr bwMode="auto">
            <a:xfrm>
              <a:off x="-304796" y="1828798"/>
              <a:ext cx="4572002" cy="3962400"/>
              <a:chOff x="-4181" y="2085972"/>
              <a:chExt cx="4122020" cy="3605979"/>
            </a:xfrm>
          </p:grpSpPr>
          <p:grpSp>
            <p:nvGrpSpPr>
              <p:cNvPr id="27662" name="Group 50"/>
              <p:cNvGrpSpPr>
                <a:grpSpLocks/>
              </p:cNvGrpSpPr>
              <p:nvPr/>
            </p:nvGrpSpPr>
            <p:grpSpPr bwMode="auto">
              <a:xfrm>
                <a:off x="-4181" y="2085972"/>
                <a:ext cx="4122020" cy="3605979"/>
                <a:chOff x="-4182" y="2145977"/>
                <a:chExt cx="4001961" cy="3500950"/>
              </a:xfrm>
            </p:grpSpPr>
            <p:sp>
              <p:nvSpPr>
                <p:cNvPr id="53" name="Oval 52"/>
                <p:cNvSpPr/>
                <p:nvPr/>
              </p:nvSpPr>
              <p:spPr>
                <a:xfrm>
                  <a:off x="339667" y="2235584"/>
                  <a:ext cx="3314251" cy="3314251"/>
                </a:xfrm>
                <a:prstGeom prst="ellipse">
                  <a:avLst/>
                </a:prstGeom>
                <a:gradFill flip="none" rotWithShape="1">
                  <a:gsLst>
                    <a:gs pos="0">
                      <a:srgbClr val="071B3B"/>
                    </a:gs>
                    <a:gs pos="60000">
                      <a:srgbClr val="0F3B83"/>
                    </a:gs>
                    <a:gs pos="100000">
                      <a:srgbClr val="2268E6"/>
                    </a:gs>
                  </a:gsLst>
                  <a:path path="circle">
                    <a:fillToRect l="50000" t="50000" r="50000" b="50000"/>
                  </a:path>
                  <a:tileRect/>
                </a:gradFill>
                <a:ln/>
                <a:scene3d>
                  <a:camera prst="orthographicFront">
                    <a:rot lat="0" lon="0" rev="0"/>
                  </a:camera>
                  <a:lightRig rig="threePt" dir="t">
                    <a:rot lat="0" lon="0" rev="1200000"/>
                  </a:lightRig>
                </a:scene3d>
                <a:sp3d>
                  <a:bevelT w="228600" h="25400"/>
                </a:sp3d>
              </p:spPr>
              <p:style>
                <a:lnRef idx="0">
                  <a:schemeClr val="accent6"/>
                </a:lnRef>
                <a:fillRef idx="3">
                  <a:schemeClr val="accent6"/>
                </a:fillRef>
                <a:effectRef idx="3">
                  <a:schemeClr val="accent6"/>
                </a:effectRef>
                <a:fontRef idx="minor">
                  <a:schemeClr val="lt1"/>
                </a:fontRef>
              </p:style>
              <p:txBody>
                <a:bodyPr anchor="ctr"/>
                <a:lstStyle/>
                <a:p>
                  <a:pPr algn="ctr" defTabSz="914363" fontAlgn="auto">
                    <a:spcBef>
                      <a:spcPts val="0"/>
                    </a:spcBef>
                    <a:spcAft>
                      <a:spcPts val="0"/>
                    </a:spcAft>
                    <a:defRPr/>
                  </a:pPr>
                  <a:endParaRPr lang="en-US" sz="2000"/>
                </a:p>
              </p:txBody>
            </p:sp>
            <p:pic>
              <p:nvPicPr>
                <p:cNvPr id="27672" name="Picture 2" descr="\\SERVER3\Restrict\FTP_Root\Clients\White_Whale\2-20070_TAP_Airlift\Art\6-star pie cuts.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5400000">
                  <a:off x="246324" y="1895471"/>
                  <a:ext cx="3500950" cy="4001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63" name="Group 82"/>
              <p:cNvGrpSpPr>
                <a:grpSpLocks/>
              </p:cNvGrpSpPr>
              <p:nvPr/>
            </p:nvGrpSpPr>
            <p:grpSpPr bwMode="auto">
              <a:xfrm>
                <a:off x="1197089" y="3056816"/>
                <a:ext cx="1774433" cy="1838194"/>
                <a:chOff x="1197089" y="3056816"/>
                <a:chExt cx="1774433" cy="1838194"/>
              </a:xfrm>
            </p:grpSpPr>
            <p:sp>
              <p:nvSpPr>
                <p:cNvPr id="50" name="Oval 49"/>
                <p:cNvSpPr/>
                <p:nvPr/>
              </p:nvSpPr>
              <p:spPr bwMode="auto">
                <a:xfrm>
                  <a:off x="1197089" y="3056816"/>
                  <a:ext cx="1774433" cy="1838194"/>
                </a:xfrm>
                <a:prstGeom prst="ellipse">
                  <a:avLst/>
                </a:prstGeom>
                <a:solidFill>
                  <a:srgbClr val="FFFFFF"/>
                </a:solidFill>
                <a:ln>
                  <a:noFill/>
                  <a:headEnd type="none" w="med" len="med"/>
                  <a:tailEnd type="none" w="med" len="med"/>
                </a:ln>
                <a:effectLst>
                  <a:softEdge rad="317500"/>
                </a:effectLst>
              </p:spPr>
              <p:style>
                <a:lnRef idx="1">
                  <a:schemeClr val="dk1"/>
                </a:lnRef>
                <a:fillRef idx="2">
                  <a:schemeClr val="dk1"/>
                </a:fillRef>
                <a:effectRef idx="1">
                  <a:schemeClr val="dk1"/>
                </a:effectRef>
                <a:fontRef idx="minor">
                  <a:schemeClr val="dk1"/>
                </a:fontRef>
              </p:style>
              <p:txBody>
                <a:bodyPr lIns="91436" tIns="45718" rIns="91436" bIns="45718" anchor="ctr"/>
                <a:lstStyle/>
                <a:p>
                  <a:pPr algn="ctr" defTabSz="914099" fontAlgn="auto">
                    <a:spcBef>
                      <a:spcPts val="0"/>
                    </a:spcBef>
                    <a:spcAft>
                      <a:spcPts val="0"/>
                    </a:spcAft>
                    <a:defRPr/>
                  </a:pPr>
                  <a:endParaRPr lang="en-US" sz="2800" dirty="0" err="1">
                    <a:solidFill>
                      <a:schemeClr val="bg1"/>
                    </a:solidFill>
                    <a:latin typeface="Segoe" pitchFamily="34" charset="0"/>
                  </a:endParaRPr>
                </a:p>
              </p:txBody>
            </p:sp>
            <p:pic>
              <p:nvPicPr>
                <p:cNvPr id="27667" name="Content Placeholder 4" descr="ShrPt_h_rgb.png"/>
                <p:cNvPicPr>
                  <a:picLocks noChangeAspect="1"/>
                </p:cNvPicPr>
                <p:nvPr/>
              </p:nvPicPr>
              <p:blipFill>
                <a:blip r:embed="rId6" cstate="screen">
                  <a:extLst>
                    <a:ext uri="{28A0092B-C50C-407E-A947-70E740481C1C}">
                      <a14:useLocalDpi xmlns:a14="http://schemas.microsoft.com/office/drawing/2010/main"/>
                    </a:ext>
                  </a:extLst>
                </a:blip>
                <a:srcRect b="-8078"/>
                <a:stretch>
                  <a:fillRect/>
                </a:stretch>
              </p:blipFill>
              <p:spPr bwMode="auto">
                <a:xfrm>
                  <a:off x="1882721" y="3482810"/>
                  <a:ext cx="453526" cy="539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Content Placeholder 4" descr="ShrPt_h_rgb.png"/>
                <p:cNvPicPr>
                  <a:picLocks noChangeAspect="1"/>
                </p:cNvPicPr>
                <p:nvPr/>
              </p:nvPicPr>
              <p:blipFill>
                <a:blip r:embed="rId7" cstate="screen">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a:xfrm>
                  <a:off x="1600928" y="3978738"/>
                  <a:ext cx="915809" cy="318071"/>
                </a:xfrm>
                <a:prstGeom prst="rect">
                  <a:avLst/>
                </a:prstGeom>
              </p:spPr>
            </p:pic>
          </p:grpSp>
        </p:grpSp>
        <p:sp>
          <p:nvSpPr>
            <p:cNvPr id="42" name="Rectangle 41"/>
            <p:cNvSpPr/>
            <p:nvPr/>
          </p:nvSpPr>
          <p:spPr>
            <a:xfrm>
              <a:off x="2393495" y="3123369"/>
              <a:ext cx="1417247" cy="228564"/>
            </a:xfrm>
            <a:prstGeom prst="rect">
              <a:avLst/>
            </a:prstGeom>
          </p:spPr>
          <p:txBody>
            <a:bodyPr lIns="0" tIns="0" rIns="0" bIns="0">
              <a:spAutoFit/>
            </a:bodyPr>
            <a:lstStyle/>
            <a:p>
              <a:pPr algn="ctr" defTabSz="914363" fontAlgn="auto">
                <a:lnSpc>
                  <a:spcPct val="80000"/>
                </a:lnSpc>
                <a:spcBef>
                  <a:spcPts val="0"/>
                </a:spcBef>
                <a:spcAft>
                  <a:spcPts val="0"/>
                </a:spcAft>
                <a:defRPr/>
              </a:pPr>
              <a:r>
                <a:rPr lang="en-US" sz="1400" b="1" spc="-80" dirty="0">
                  <a:ln w="3175">
                    <a:noFill/>
                  </a:ln>
                  <a:cs typeface="Segoe UI" pitchFamily="34" charset="0"/>
                </a:rPr>
                <a:t>Communities</a:t>
              </a:r>
            </a:p>
          </p:txBody>
        </p:sp>
        <p:sp>
          <p:nvSpPr>
            <p:cNvPr id="43" name="Rectangle 42"/>
            <p:cNvSpPr/>
            <p:nvPr/>
          </p:nvSpPr>
          <p:spPr>
            <a:xfrm>
              <a:off x="1294669" y="5054923"/>
              <a:ext cx="1417247" cy="228564"/>
            </a:xfrm>
            <a:prstGeom prst="rect">
              <a:avLst/>
            </a:prstGeom>
          </p:spPr>
          <p:txBody>
            <a:bodyPr lIns="0" tIns="0" rIns="0" bIns="0">
              <a:spAutoFit/>
            </a:bodyPr>
            <a:lstStyle/>
            <a:p>
              <a:pPr algn="ctr" defTabSz="914363" fontAlgn="auto">
                <a:lnSpc>
                  <a:spcPct val="80000"/>
                </a:lnSpc>
                <a:spcBef>
                  <a:spcPts val="0"/>
                </a:spcBef>
                <a:spcAft>
                  <a:spcPts val="0"/>
                </a:spcAft>
                <a:defRPr/>
              </a:pPr>
              <a:r>
                <a:rPr lang="en-US" sz="1400" b="1" spc="-80" dirty="0">
                  <a:ln w="3175">
                    <a:noFill/>
                  </a:ln>
                  <a:cs typeface="Segoe UI" pitchFamily="34" charset="0"/>
                </a:rPr>
                <a:t>Search</a:t>
              </a:r>
            </a:p>
          </p:txBody>
        </p:sp>
        <p:sp>
          <p:nvSpPr>
            <p:cNvPr id="44" name="Rectangle 43"/>
            <p:cNvSpPr/>
            <p:nvPr/>
          </p:nvSpPr>
          <p:spPr>
            <a:xfrm>
              <a:off x="1294669" y="2514490"/>
              <a:ext cx="1417247" cy="228564"/>
            </a:xfrm>
            <a:prstGeom prst="rect">
              <a:avLst/>
            </a:prstGeom>
          </p:spPr>
          <p:txBody>
            <a:bodyPr lIns="0" tIns="0" rIns="0" bIns="0">
              <a:spAutoFit/>
            </a:bodyPr>
            <a:lstStyle/>
            <a:p>
              <a:pPr algn="ctr" defTabSz="914363" fontAlgn="auto">
                <a:lnSpc>
                  <a:spcPct val="80000"/>
                </a:lnSpc>
                <a:spcBef>
                  <a:spcPts val="0"/>
                </a:spcBef>
                <a:spcAft>
                  <a:spcPts val="0"/>
                </a:spcAft>
                <a:defRPr/>
              </a:pPr>
              <a:r>
                <a:rPr lang="en-US" sz="1400" b="1" spc="-80" dirty="0">
                  <a:ln w="3175">
                    <a:noFill/>
                  </a:ln>
                  <a:cs typeface="Segoe UI" pitchFamily="34" charset="0"/>
                </a:rPr>
                <a:t>Sites</a:t>
              </a:r>
            </a:p>
          </p:txBody>
        </p:sp>
        <p:sp>
          <p:nvSpPr>
            <p:cNvPr id="45" name="Rectangle 44"/>
            <p:cNvSpPr/>
            <p:nvPr/>
          </p:nvSpPr>
          <p:spPr>
            <a:xfrm>
              <a:off x="50437" y="3123369"/>
              <a:ext cx="1549769" cy="228564"/>
            </a:xfrm>
            <a:prstGeom prst="rect">
              <a:avLst/>
            </a:prstGeom>
          </p:spPr>
          <p:txBody>
            <a:bodyPr lIns="0" tIns="0" rIns="0" bIns="0">
              <a:spAutoFit/>
            </a:bodyPr>
            <a:lstStyle/>
            <a:p>
              <a:pPr algn="ctr" defTabSz="914363" fontAlgn="auto">
                <a:lnSpc>
                  <a:spcPct val="80000"/>
                </a:lnSpc>
                <a:spcBef>
                  <a:spcPts val="0"/>
                </a:spcBef>
                <a:spcAft>
                  <a:spcPts val="0"/>
                </a:spcAft>
                <a:defRPr/>
              </a:pPr>
              <a:r>
                <a:rPr lang="en-US" sz="1400" b="1" spc="-80" dirty="0">
                  <a:ln w="3175">
                    <a:noFill/>
                  </a:ln>
                  <a:cs typeface="Segoe UI" pitchFamily="34" charset="0"/>
                </a:rPr>
                <a:t>Composites</a:t>
              </a:r>
              <a:endParaRPr lang="en-US" sz="1600" b="1" spc="-80" dirty="0">
                <a:ln w="3175">
                  <a:noFill/>
                </a:ln>
                <a:cs typeface="Segoe UI" pitchFamily="34" charset="0"/>
              </a:endParaRPr>
            </a:p>
          </p:txBody>
        </p:sp>
        <p:sp>
          <p:nvSpPr>
            <p:cNvPr id="46" name="Rectangle 45"/>
            <p:cNvSpPr/>
            <p:nvPr/>
          </p:nvSpPr>
          <p:spPr>
            <a:xfrm>
              <a:off x="2667742" y="4292418"/>
              <a:ext cx="1023363" cy="228564"/>
            </a:xfrm>
            <a:prstGeom prst="rect">
              <a:avLst/>
            </a:prstGeom>
          </p:spPr>
          <p:txBody>
            <a:bodyPr lIns="0" tIns="0" rIns="0" bIns="0">
              <a:spAutoFit/>
            </a:bodyPr>
            <a:lstStyle/>
            <a:p>
              <a:pPr algn="ctr" defTabSz="914363" fontAlgn="auto">
                <a:lnSpc>
                  <a:spcPct val="80000"/>
                </a:lnSpc>
                <a:spcBef>
                  <a:spcPts val="0"/>
                </a:spcBef>
                <a:spcAft>
                  <a:spcPts val="0"/>
                </a:spcAft>
                <a:defRPr/>
              </a:pPr>
              <a:r>
                <a:rPr lang="en-US" sz="1400" b="1" spc="-80" dirty="0">
                  <a:ln w="3175">
                    <a:noFill/>
                  </a:ln>
                  <a:cs typeface="Segoe UI" pitchFamily="34" charset="0"/>
                </a:rPr>
                <a:t>Content</a:t>
              </a:r>
            </a:p>
          </p:txBody>
        </p:sp>
        <p:sp>
          <p:nvSpPr>
            <p:cNvPr id="47" name="Rectangle 46"/>
            <p:cNvSpPr/>
            <p:nvPr/>
          </p:nvSpPr>
          <p:spPr>
            <a:xfrm>
              <a:off x="304437" y="4292418"/>
              <a:ext cx="1001276" cy="228564"/>
            </a:xfrm>
            <a:prstGeom prst="rect">
              <a:avLst/>
            </a:prstGeom>
          </p:spPr>
          <p:txBody>
            <a:bodyPr lIns="0" tIns="0" rIns="0" bIns="0">
              <a:spAutoFit/>
            </a:bodyPr>
            <a:lstStyle/>
            <a:p>
              <a:pPr algn="ctr" defTabSz="914363" fontAlgn="auto">
                <a:lnSpc>
                  <a:spcPct val="80000"/>
                </a:lnSpc>
                <a:spcBef>
                  <a:spcPts val="0"/>
                </a:spcBef>
                <a:spcAft>
                  <a:spcPts val="0"/>
                </a:spcAft>
                <a:defRPr/>
              </a:pPr>
              <a:r>
                <a:rPr lang="en-US" sz="1400" b="1" spc="-80" dirty="0">
                  <a:ln w="3175">
                    <a:noFill/>
                  </a:ln>
                  <a:cs typeface="Segoe UI" pitchFamily="34" charset="0"/>
                </a:rPr>
                <a:t>Insights</a:t>
              </a:r>
            </a:p>
          </p:txBody>
        </p:sp>
      </p:gr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5"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6"/>
          <p:cNvSpPr>
            <a:spLocks noGrp="1"/>
          </p:cNvSpPr>
          <p:nvPr>
            <p:ph type="title"/>
          </p:nvPr>
        </p:nvSpPr>
        <p:spPr>
          <a:xfrm>
            <a:off x="389435" y="228600"/>
            <a:ext cx="8570631" cy="941796"/>
          </a:xfrm>
        </p:spPr>
        <p:txBody>
          <a:bodyPr/>
          <a:lstStyle/>
          <a:p>
            <a:pPr defTabSz="914363" fontAlgn="auto">
              <a:spcAft>
                <a:spcPts val="0"/>
              </a:spcAft>
              <a:defRPr/>
            </a:pPr>
            <a:r>
              <a:rPr sz="4000">
                <a:sym typeface="Wingdings" pitchFamily="2" charset="2"/>
              </a:rPr>
              <a:t>Enhanced Collaboration and Reporting</a:t>
            </a:r>
            <a:r>
              <a:rPr sz="4400">
                <a:sym typeface="Wingdings" pitchFamily="2" charset="2"/>
              </a:rPr>
              <a:t/>
            </a:r>
            <a:br>
              <a:rPr sz="4400">
                <a:sym typeface="Wingdings" pitchFamily="2" charset="2"/>
              </a:rPr>
            </a:br>
            <a:r>
              <a:rPr sz="2800" i="1">
                <a:gradFill>
                  <a:gsLst>
                    <a:gs pos="50000">
                      <a:srgbClr val="CDD804">
                        <a:lumMod val="40000"/>
                        <a:lumOff val="60000"/>
                      </a:srgbClr>
                    </a:gs>
                    <a:gs pos="100000">
                      <a:srgbClr val="CDD804"/>
                    </a:gs>
                  </a:gsLst>
                  <a:lin ang="5400000" scaled="0"/>
                </a:gradFill>
                <a:sym typeface="Wingdings" pitchFamily="2" charset="2"/>
              </a:rPr>
              <a:t>SharePoint Sync to Project Server 2010</a:t>
            </a:r>
            <a:endParaRPr sz="3600" i="1">
              <a:gradFill>
                <a:gsLst>
                  <a:gs pos="50000">
                    <a:srgbClr val="CDD804">
                      <a:lumMod val="40000"/>
                      <a:lumOff val="60000"/>
                    </a:srgbClr>
                  </a:gs>
                  <a:gs pos="100000">
                    <a:srgbClr val="CDD804"/>
                  </a:gs>
                </a:gsLst>
                <a:lin ang="5400000" scaled="0"/>
              </a:gradFill>
            </a:endParaRPr>
          </a:p>
        </p:txBody>
      </p:sp>
      <p:sp>
        <p:nvSpPr>
          <p:cNvPr id="18" name="Text Placeholder 17"/>
          <p:cNvSpPr>
            <a:spLocks noGrp="1"/>
          </p:cNvSpPr>
          <p:nvPr>
            <p:ph type="body" sz="quarter" idx="10"/>
          </p:nvPr>
        </p:nvSpPr>
        <p:spPr>
          <a:xfrm>
            <a:off x="4572000" y="1752600"/>
            <a:ext cx="4419600" cy="2105192"/>
          </a:xfrm>
        </p:spPr>
        <p:txBody>
          <a:bodyPr/>
          <a:lstStyle/>
          <a:p>
            <a:pPr marL="225425" lvl="2" indent="-225425" defTabSz="914363" fontAlgn="auto">
              <a:spcAft>
                <a:spcPts val="0"/>
              </a:spcAft>
              <a:defRPr/>
            </a:pPr>
            <a:r>
              <a:rPr lang="en-US" sz="1800" dirty="0"/>
              <a:t>Lightweight collaboration through SharePoint Tasks list</a:t>
            </a:r>
          </a:p>
          <a:p>
            <a:pPr marL="225425" lvl="2" indent="-225425" defTabSz="914363" fontAlgn="auto">
              <a:spcAft>
                <a:spcPts val="0"/>
              </a:spcAft>
              <a:defRPr/>
            </a:pPr>
            <a:r>
              <a:rPr lang="en-US" sz="1800" dirty="0"/>
              <a:t>Sync SharePoint Tasks into Project Server to drive enterprise Resource Management and Reporting</a:t>
            </a:r>
          </a:p>
          <a:p>
            <a:pPr marL="225425" lvl="2" indent="-225425" defTabSz="914363" fontAlgn="auto">
              <a:spcAft>
                <a:spcPts val="0"/>
              </a:spcAft>
              <a:defRPr/>
            </a:pPr>
            <a:r>
              <a:rPr lang="en-US" sz="1800" dirty="0"/>
              <a:t>Take advantage of richer Project Management capabilities using Project Server </a:t>
            </a:r>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4800" y="1981200"/>
            <a:ext cx="3963597" cy="2271712"/>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sp>
        <p:nvSpPr>
          <p:cNvPr id="15" name="Rounded Rectangular Callout 14"/>
          <p:cNvSpPr/>
          <p:nvPr/>
        </p:nvSpPr>
        <p:spPr bwMode="auto">
          <a:xfrm>
            <a:off x="762000" y="1219200"/>
            <a:ext cx="1454150" cy="685800"/>
          </a:xfrm>
          <a:prstGeom prst="wedgeRoundRectCallout">
            <a:avLst>
              <a:gd name="adj1" fmla="val 55418"/>
              <a:gd name="adj2" fmla="val 143652"/>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19" name="TextBox 18"/>
          <p:cNvSpPr txBox="1"/>
          <p:nvPr/>
        </p:nvSpPr>
        <p:spPr>
          <a:xfrm>
            <a:off x="838200" y="1295400"/>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auto">
              <a:spcAft>
                <a:spcPts val="0"/>
              </a:spcAft>
              <a:defRPr/>
            </a:pPr>
            <a:r>
              <a:rPr lang="en-US" sz="1200" dirty="0" smtClean="0">
                <a:gradFill>
                  <a:gsLst>
                    <a:gs pos="50000">
                      <a:schemeClr val="tx1"/>
                    </a:gs>
                    <a:gs pos="100000">
                      <a:schemeClr val="tx1"/>
                    </a:gs>
                  </a:gsLst>
                  <a:lin ang="5400000" scaled="0"/>
                </a:gradFill>
                <a:effectLst/>
                <a:cs typeface="+mn-cs"/>
              </a:rPr>
              <a:t>SharePoint</a:t>
            </a:r>
          </a:p>
          <a:p>
            <a:pPr fontAlgn="auto">
              <a:spcAft>
                <a:spcPts val="0"/>
              </a:spcAft>
              <a:defRPr/>
            </a:pPr>
            <a:r>
              <a:rPr lang="en-US" sz="1200" dirty="0" smtClean="0">
                <a:gradFill>
                  <a:gsLst>
                    <a:gs pos="50000">
                      <a:schemeClr val="tx1"/>
                    </a:gs>
                    <a:gs pos="100000">
                      <a:schemeClr val="tx1"/>
                    </a:gs>
                  </a:gsLst>
                  <a:lin ang="5400000" scaled="0"/>
                </a:gradFill>
                <a:effectLst/>
                <a:cs typeface="+mn-cs"/>
              </a:rPr>
              <a:t>Task List</a:t>
            </a:r>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43200" y="4495800"/>
            <a:ext cx="1506249" cy="1600200"/>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4267200"/>
            <a:ext cx="4014106" cy="2391382"/>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sp>
        <p:nvSpPr>
          <p:cNvPr id="23" name="Rounded Rectangular Callout 22"/>
          <p:cNvSpPr/>
          <p:nvPr/>
        </p:nvSpPr>
        <p:spPr bwMode="auto">
          <a:xfrm>
            <a:off x="7270750" y="3695700"/>
            <a:ext cx="1454150" cy="685800"/>
          </a:xfrm>
          <a:prstGeom prst="wedgeRoundRectCallout">
            <a:avLst>
              <a:gd name="adj1" fmla="val -84954"/>
              <a:gd name="adj2" fmla="val 239589"/>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24" name="TextBox 23"/>
          <p:cNvSpPr txBox="1"/>
          <p:nvPr/>
        </p:nvSpPr>
        <p:spPr>
          <a:xfrm>
            <a:off x="7327384" y="3771900"/>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auto">
              <a:spcAft>
                <a:spcPts val="0"/>
              </a:spcAft>
              <a:defRPr/>
            </a:pPr>
            <a:r>
              <a:rPr lang="en-US" sz="1200" dirty="0" smtClean="0">
                <a:gradFill>
                  <a:gsLst>
                    <a:gs pos="50000">
                      <a:schemeClr val="tx1"/>
                    </a:gs>
                    <a:gs pos="100000">
                      <a:schemeClr val="tx1"/>
                    </a:gs>
                  </a:gsLst>
                  <a:lin ang="5400000" scaled="0"/>
                </a:gradFill>
                <a:effectLst/>
                <a:cs typeface="+mn-cs"/>
              </a:rPr>
              <a:t>Project Server 2010</a:t>
            </a:r>
          </a:p>
          <a:p>
            <a:pPr fontAlgn="auto">
              <a:spcAft>
                <a:spcPts val="0"/>
              </a:spcAft>
              <a:defRPr/>
            </a:pPr>
            <a:r>
              <a:rPr lang="en-US" sz="1200" dirty="0" smtClean="0">
                <a:gradFill>
                  <a:gsLst>
                    <a:gs pos="50000">
                      <a:schemeClr val="tx1"/>
                    </a:gs>
                    <a:gs pos="100000">
                      <a:schemeClr val="tx1"/>
                    </a:gs>
                  </a:gsLst>
                  <a:lin ang="5400000" scaled="0"/>
                </a:gradFill>
                <a:effectLst/>
                <a:cs typeface="+mn-cs"/>
              </a:rPr>
              <a:t>Project Plan</a:t>
            </a:r>
          </a:p>
        </p:txBody>
      </p:sp>
      <p:sp>
        <p:nvSpPr>
          <p:cNvPr id="25" name="Freeform 5"/>
          <p:cNvSpPr>
            <a:spLocks/>
          </p:cNvSpPr>
          <p:nvPr/>
        </p:nvSpPr>
        <p:spPr bwMode="auto">
          <a:xfrm>
            <a:off x="1447800" y="4953000"/>
            <a:ext cx="2568575" cy="1905000"/>
          </a:xfrm>
          <a:custGeom>
            <a:avLst/>
            <a:gdLst/>
            <a:ahLst/>
            <a:cxnLst>
              <a:cxn ang="0">
                <a:pos x="0" y="0"/>
              </a:cxn>
              <a:cxn ang="0">
                <a:pos x="0" y="961"/>
              </a:cxn>
              <a:cxn ang="0">
                <a:pos x="1941" y="961"/>
              </a:cxn>
              <a:cxn ang="0">
                <a:pos x="1827" y="1089"/>
              </a:cxn>
              <a:cxn ang="0">
                <a:pos x="1941" y="1089"/>
              </a:cxn>
              <a:cxn ang="0">
                <a:pos x="2114" y="913"/>
              </a:cxn>
              <a:cxn ang="0">
                <a:pos x="1934" y="740"/>
              </a:cxn>
              <a:cxn ang="0">
                <a:pos x="1827" y="740"/>
              </a:cxn>
              <a:cxn ang="0">
                <a:pos x="1941" y="861"/>
              </a:cxn>
              <a:cxn ang="0">
                <a:pos x="104" y="861"/>
              </a:cxn>
              <a:cxn ang="0">
                <a:pos x="104" y="0"/>
              </a:cxn>
            </a:cxnLst>
            <a:rect l="0" t="0" r="r" b="b"/>
            <a:pathLst>
              <a:path w="2114" h="1089">
                <a:moveTo>
                  <a:pt x="0" y="0"/>
                </a:moveTo>
                <a:lnTo>
                  <a:pt x="0" y="961"/>
                </a:lnTo>
                <a:lnTo>
                  <a:pt x="1941" y="961"/>
                </a:lnTo>
                <a:lnTo>
                  <a:pt x="1827" y="1089"/>
                </a:lnTo>
                <a:lnTo>
                  <a:pt x="1941" y="1089"/>
                </a:lnTo>
                <a:lnTo>
                  <a:pt x="2114" y="913"/>
                </a:lnTo>
                <a:lnTo>
                  <a:pt x="1934" y="740"/>
                </a:lnTo>
                <a:lnTo>
                  <a:pt x="1827" y="740"/>
                </a:lnTo>
                <a:lnTo>
                  <a:pt x="1941" y="861"/>
                </a:lnTo>
                <a:lnTo>
                  <a:pt x="104" y="861"/>
                </a:lnTo>
                <a:lnTo>
                  <a:pt x="104" y="0"/>
                </a:lnTo>
              </a:path>
            </a:pathLst>
          </a:custGeom>
          <a:gradFill flip="none" rotWithShape="1">
            <a:gsLst>
              <a:gs pos="0">
                <a:schemeClr val="tx1">
                  <a:alpha val="50000"/>
                </a:schemeClr>
              </a:gs>
              <a:gs pos="50000">
                <a:schemeClr val="tx1">
                  <a:alpha val="50000"/>
                </a:schemeClr>
              </a:gs>
              <a:gs pos="100000">
                <a:schemeClr val="tx1">
                  <a:alpha val="0"/>
                </a:schemeClr>
              </a:gs>
            </a:gsLst>
            <a:lin ang="162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a:defRPr/>
            </a:pPr>
            <a:endParaRPr lang="en-US" sz="2900" i="1" dirty="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5"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reeform 31"/>
          <p:cNvSpPr>
            <a:spLocks/>
          </p:cNvSpPr>
          <p:nvPr/>
        </p:nvSpPr>
        <p:spPr bwMode="auto">
          <a:xfrm rot="10800000">
            <a:off x="3267075" y="1930400"/>
            <a:ext cx="233363" cy="1681163"/>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gs>
              <a:gs pos="50000">
                <a:schemeClr val="tx1">
                  <a:alpha val="21000"/>
                </a:schemeClr>
              </a:gs>
              <a:gs pos="96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a:defRPr/>
            </a:pPr>
            <a:endParaRPr lang="en-US" sz="2900" i="1" dirty="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sp>
        <p:nvSpPr>
          <p:cNvPr id="15" name="Title 14"/>
          <p:cNvSpPr>
            <a:spLocks noGrp="1"/>
          </p:cNvSpPr>
          <p:nvPr>
            <p:ph type="title"/>
          </p:nvPr>
        </p:nvSpPr>
        <p:spPr/>
        <p:txBody>
          <a:bodyPr>
            <a:noAutofit/>
          </a:bodyPr>
          <a:lstStyle/>
          <a:p>
            <a:pPr defTabSz="914363" fontAlgn="auto">
              <a:spcAft>
                <a:spcPts val="0"/>
              </a:spcAft>
              <a:defRPr/>
            </a:pPr>
            <a:r>
              <a:rPr sz="4000"/>
              <a:t>Enhanced Collaboration and Reporting</a:t>
            </a:r>
            <a:r>
              <a:rPr sz="3200"/>
              <a:t/>
            </a:r>
            <a:br>
              <a:rPr sz="3200"/>
            </a:br>
            <a:r>
              <a:rPr sz="2800" i="1">
                <a:gradFill>
                  <a:gsLst>
                    <a:gs pos="50000">
                      <a:srgbClr val="CDD804">
                        <a:lumMod val="40000"/>
                        <a:lumOff val="60000"/>
                      </a:srgbClr>
                    </a:gs>
                    <a:gs pos="100000">
                      <a:srgbClr val="CDD804"/>
                    </a:gs>
                  </a:gsLst>
                  <a:lin ang="5400000" scaled="0"/>
                </a:gradFill>
                <a:sym typeface="Wingdings" pitchFamily="2" charset="2"/>
              </a:rPr>
              <a:t>Simplified single entry mode for time reporting and statusing</a:t>
            </a:r>
          </a:p>
        </p:txBody>
      </p:sp>
      <p:sp>
        <p:nvSpPr>
          <p:cNvPr id="17" name="Text Placeholder 16"/>
          <p:cNvSpPr>
            <a:spLocks noGrp="1"/>
          </p:cNvSpPr>
          <p:nvPr>
            <p:ph type="body" sz="quarter" idx="10"/>
          </p:nvPr>
        </p:nvSpPr>
        <p:spPr>
          <a:xfrm>
            <a:off x="4572001" y="1752600"/>
            <a:ext cx="4388066" cy="1412694"/>
          </a:xfrm>
        </p:spPr>
        <p:txBody>
          <a:bodyPr/>
          <a:lstStyle/>
          <a:p>
            <a:pPr marL="225425" indent="-225425" defTabSz="914363" fontAlgn="auto">
              <a:spcAft>
                <a:spcPts val="0"/>
              </a:spcAft>
              <a:defRPr/>
            </a:pPr>
            <a:r>
              <a:rPr lang="en-US" sz="1800" dirty="0" smtClean="0"/>
              <a:t>Improved user experience</a:t>
            </a:r>
          </a:p>
          <a:p>
            <a:pPr marL="225425" indent="-225425" defTabSz="914363" fontAlgn="auto">
              <a:spcAft>
                <a:spcPts val="0"/>
              </a:spcAft>
              <a:defRPr/>
            </a:pPr>
            <a:r>
              <a:rPr lang="en-US" sz="1800" dirty="0" smtClean="0"/>
              <a:t>Single entry mode to unify timesheet entry and task statusing</a:t>
            </a:r>
          </a:p>
          <a:p>
            <a:pPr marL="225425" indent="-225425" defTabSz="914363" fontAlgn="auto">
              <a:spcAft>
                <a:spcPts val="0"/>
              </a:spcAft>
              <a:defRPr/>
            </a:pPr>
            <a:r>
              <a:rPr lang="en-US" sz="1800" dirty="0" smtClean="0"/>
              <a:t>Consolidated Approval Center</a:t>
            </a:r>
          </a:p>
          <a:p>
            <a:pPr marL="225425" indent="-225425" defTabSz="914363" fontAlgn="auto">
              <a:spcAft>
                <a:spcPts val="0"/>
              </a:spcAft>
              <a:defRPr/>
            </a:pPr>
            <a:r>
              <a:rPr lang="en-US" sz="1800" dirty="0" smtClean="0"/>
              <a:t>New User Delegation</a:t>
            </a:r>
          </a:p>
        </p:txBody>
      </p:sp>
      <p:pic>
        <p:nvPicPr>
          <p:cNvPr id="32" name="Picture 2"/>
          <p:cNvPicPr>
            <a:picLocks noChangeAspect="1" noChangeArrowheads="1"/>
          </p:cNvPicPr>
          <p:nvPr/>
        </p:nvPicPr>
        <p:blipFill>
          <a:blip r:embed="rId4" cstate="print"/>
          <a:stretch>
            <a:fillRect/>
          </a:stretch>
        </p:blipFill>
        <p:spPr bwMode="auto">
          <a:xfrm>
            <a:off x="389436" y="2133600"/>
            <a:ext cx="3904342" cy="769257"/>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sp>
        <p:nvSpPr>
          <p:cNvPr id="33" name="Rounded Rectangular Callout 32"/>
          <p:cNvSpPr/>
          <p:nvPr/>
        </p:nvSpPr>
        <p:spPr bwMode="auto">
          <a:xfrm>
            <a:off x="142875" y="3432175"/>
            <a:ext cx="1454150" cy="685800"/>
          </a:xfrm>
          <a:prstGeom prst="wedgeRoundRectCallout">
            <a:avLst>
              <a:gd name="adj1" fmla="val 117064"/>
              <a:gd name="adj2" fmla="val -180201"/>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34" name="TextBox 33"/>
          <p:cNvSpPr txBox="1"/>
          <p:nvPr/>
        </p:nvSpPr>
        <p:spPr>
          <a:xfrm>
            <a:off x="194837" y="3506934"/>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auto">
              <a:spcAft>
                <a:spcPts val="0"/>
              </a:spcAft>
              <a:defRPr/>
            </a:pPr>
            <a:r>
              <a:rPr lang="en-US" sz="1200" dirty="0" smtClean="0">
                <a:gradFill>
                  <a:gsLst>
                    <a:gs pos="50000">
                      <a:schemeClr val="tx1"/>
                    </a:gs>
                    <a:gs pos="100000">
                      <a:schemeClr val="tx1"/>
                    </a:gs>
                  </a:gsLst>
                  <a:lin ang="5400000" scaled="0"/>
                </a:gradFill>
                <a:effectLst/>
                <a:cs typeface="+mn-cs"/>
              </a:rPr>
              <a:t>Single Entry Mode  Option</a:t>
            </a:r>
          </a:p>
        </p:txBody>
      </p:sp>
      <p:sp>
        <p:nvSpPr>
          <p:cNvPr id="35" name="Rounded Rectangular Callout 34"/>
          <p:cNvSpPr/>
          <p:nvPr/>
        </p:nvSpPr>
        <p:spPr bwMode="auto">
          <a:xfrm>
            <a:off x="7162800" y="3429000"/>
            <a:ext cx="1454150" cy="685800"/>
          </a:xfrm>
          <a:prstGeom prst="wedgeRoundRectCallout">
            <a:avLst>
              <a:gd name="adj1" fmla="val -64716"/>
              <a:gd name="adj2" fmla="val 153704"/>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36" name="TextBox 35"/>
          <p:cNvSpPr txBox="1"/>
          <p:nvPr/>
        </p:nvSpPr>
        <p:spPr>
          <a:xfrm>
            <a:off x="7239000" y="3505200"/>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auto">
              <a:spcAft>
                <a:spcPts val="0"/>
              </a:spcAft>
              <a:defRPr/>
            </a:pPr>
            <a:r>
              <a:rPr lang="en-US" sz="1200" dirty="0" smtClean="0">
                <a:gradFill>
                  <a:gsLst>
                    <a:gs pos="50000">
                      <a:schemeClr val="tx1"/>
                    </a:gs>
                    <a:gs pos="100000">
                      <a:schemeClr val="tx1"/>
                    </a:gs>
                  </a:gsLst>
                  <a:lin ang="5400000" scaled="0"/>
                </a:gradFill>
                <a:effectLst/>
                <a:cs typeface="+mn-cs"/>
              </a:rPr>
              <a:t>Improved Timesheet Experience</a:t>
            </a:r>
          </a:p>
        </p:txBody>
      </p:sp>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67000" y="3733800"/>
            <a:ext cx="4261527" cy="2971800"/>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par>
                          <p:cTn id="12" fill="hold" nodeType="afterGroup">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00"/>
                                        <p:tgtEl>
                                          <p:spTgt spid="33"/>
                                        </p:tgtEl>
                                      </p:cBhvr>
                                    </p:animEffect>
                                  </p:childTnLst>
                                </p:cTn>
                              </p:par>
                              <p:par>
                                <p:cTn id="16" presetID="10" presetClass="entr" presetSubtype="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10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5"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9436" y="228600"/>
            <a:ext cx="8363938" cy="941796"/>
          </a:xfrm>
        </p:spPr>
        <p:txBody>
          <a:bodyPr/>
          <a:lstStyle/>
          <a:p>
            <a:pPr defTabSz="914363" fontAlgn="auto">
              <a:spcAft>
                <a:spcPts val="0"/>
              </a:spcAft>
              <a:defRPr/>
            </a:pPr>
            <a:r>
              <a:rPr sz="4000"/>
              <a:t>Enhanced Collaboration and Reporting</a:t>
            </a:r>
            <a:r>
              <a:rPr sz="4000">
                <a:sym typeface="Wingdings" pitchFamily="2" charset="2"/>
              </a:rPr>
              <a:t/>
            </a:r>
            <a:br>
              <a:rPr sz="4000">
                <a:sym typeface="Wingdings" pitchFamily="2" charset="2"/>
              </a:rPr>
            </a:br>
            <a:r>
              <a:rPr sz="2800" i="1">
                <a:gradFill>
                  <a:gsLst>
                    <a:gs pos="50000">
                      <a:srgbClr val="CDD804">
                        <a:lumMod val="40000"/>
                        <a:lumOff val="60000"/>
                      </a:srgbClr>
                    </a:gs>
                    <a:gs pos="100000">
                      <a:srgbClr val="CDD804"/>
                    </a:gs>
                  </a:gsLst>
                  <a:lin ang="5400000" scaled="0"/>
                </a:gradFill>
                <a:sym typeface="Wingdings" pitchFamily="2" charset="2"/>
              </a:rPr>
              <a:t>Stay connected through Outlook</a:t>
            </a:r>
            <a:endParaRPr sz="4400"/>
          </a:p>
        </p:txBody>
      </p:sp>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1498" y="3970847"/>
            <a:ext cx="5887600" cy="1896553"/>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grpSp>
        <p:nvGrpSpPr>
          <p:cNvPr id="30725" name="Group 17"/>
          <p:cNvGrpSpPr>
            <a:grpSpLocks/>
          </p:cNvGrpSpPr>
          <p:nvPr/>
        </p:nvGrpSpPr>
        <p:grpSpPr bwMode="auto">
          <a:xfrm>
            <a:off x="4598988" y="4343400"/>
            <a:ext cx="4057650" cy="2667000"/>
            <a:chOff x="3579812" y="2895600"/>
            <a:chExt cx="5410201" cy="2667000"/>
          </a:xfrm>
        </p:grpSpPr>
        <p:grpSp>
          <p:nvGrpSpPr>
            <p:cNvPr id="30733" name="Group 12"/>
            <p:cNvGrpSpPr>
              <a:grpSpLocks/>
            </p:cNvGrpSpPr>
            <p:nvPr/>
          </p:nvGrpSpPr>
          <p:grpSpPr bwMode="auto">
            <a:xfrm>
              <a:off x="3579812" y="3541083"/>
              <a:ext cx="5410201" cy="1604633"/>
              <a:chOff x="684212" y="2133600"/>
              <a:chExt cx="11047413" cy="3276597"/>
            </a:xfrm>
          </p:grpSpPr>
          <p:pic>
            <p:nvPicPr>
              <p:cNvPr id="30738" name="Picture 2" descr="C:\Users\maryfj\Desktop\DVD_ART35\Artwork_Imagery\Shapes\Glows\white oval shaped glow.png"/>
              <p:cNvPicPr>
                <a:picLocks noChangeAspect="1" noChangeArrowheads="1"/>
              </p:cNvPicPr>
              <p:nvPr/>
            </p:nvPicPr>
            <p:blipFill>
              <a:blip r:embed="rId5">
                <a:lum bright="-100000"/>
                <a:extLst>
                  <a:ext uri="{28A0092B-C50C-407E-A947-70E740481C1C}">
                    <a14:useLocalDpi xmlns:a14="http://schemas.microsoft.com/office/drawing/2010/main"/>
                  </a:ext>
                </a:extLst>
              </a:blip>
              <a:srcRect/>
              <a:stretch>
                <a:fillRect/>
              </a:stretch>
            </p:blipFill>
            <p:spPr bwMode="auto">
              <a:xfrm>
                <a:off x="1153274" y="2133600"/>
                <a:ext cx="10000908" cy="2585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Base"/>
              <p:cNvSpPr>
                <a:spLocks noEditPoints="1"/>
              </p:cNvSpPr>
              <p:nvPr/>
            </p:nvSpPr>
            <p:spPr bwMode="auto">
              <a:xfrm>
                <a:off x="684212" y="2454249"/>
                <a:ext cx="11047413" cy="2955948"/>
              </a:xfrm>
              <a:custGeom>
                <a:avLst/>
                <a:gdLst/>
                <a:ahLst/>
                <a:cxnLst>
                  <a:cxn ang="0">
                    <a:pos x="1395" y="0"/>
                  </a:cxn>
                  <a:cxn ang="0">
                    <a:pos x="0" y="334"/>
                  </a:cxn>
                  <a:cxn ang="0">
                    <a:pos x="1395" y="669"/>
                  </a:cxn>
                  <a:cxn ang="0">
                    <a:pos x="2790" y="334"/>
                  </a:cxn>
                  <a:cxn ang="0">
                    <a:pos x="1395" y="0"/>
                  </a:cxn>
                  <a:cxn ang="0">
                    <a:pos x="1382" y="428"/>
                  </a:cxn>
                  <a:cxn ang="0">
                    <a:pos x="630" y="247"/>
                  </a:cxn>
                  <a:cxn ang="0">
                    <a:pos x="1382" y="67"/>
                  </a:cxn>
                  <a:cxn ang="0">
                    <a:pos x="2133" y="247"/>
                  </a:cxn>
                  <a:cxn ang="0">
                    <a:pos x="1382" y="428"/>
                  </a:cxn>
                </a:cxnLst>
                <a:rect l="0" t="0" r="r" b="b"/>
                <a:pathLst>
                  <a:path w="2790" h="669">
                    <a:moveTo>
                      <a:pt x="1395" y="0"/>
                    </a:moveTo>
                    <a:cubicBezTo>
                      <a:pt x="625" y="0"/>
                      <a:pt x="0" y="150"/>
                      <a:pt x="0" y="334"/>
                    </a:cubicBezTo>
                    <a:cubicBezTo>
                      <a:pt x="0" y="519"/>
                      <a:pt x="625" y="669"/>
                      <a:pt x="1395" y="669"/>
                    </a:cubicBezTo>
                    <a:cubicBezTo>
                      <a:pt x="2165" y="669"/>
                      <a:pt x="2790" y="519"/>
                      <a:pt x="2790" y="334"/>
                    </a:cubicBezTo>
                    <a:cubicBezTo>
                      <a:pt x="2790" y="150"/>
                      <a:pt x="2165" y="0"/>
                      <a:pt x="1395" y="0"/>
                    </a:cubicBezTo>
                    <a:close/>
                    <a:moveTo>
                      <a:pt x="1382" y="428"/>
                    </a:moveTo>
                    <a:cubicBezTo>
                      <a:pt x="967" y="428"/>
                      <a:pt x="630" y="347"/>
                      <a:pt x="630" y="247"/>
                    </a:cubicBezTo>
                    <a:cubicBezTo>
                      <a:pt x="630" y="148"/>
                      <a:pt x="967" y="67"/>
                      <a:pt x="1382" y="67"/>
                    </a:cubicBezTo>
                    <a:cubicBezTo>
                      <a:pt x="1797" y="67"/>
                      <a:pt x="2133" y="148"/>
                      <a:pt x="2133" y="247"/>
                    </a:cubicBezTo>
                    <a:cubicBezTo>
                      <a:pt x="2133" y="347"/>
                      <a:pt x="1797" y="428"/>
                      <a:pt x="1382" y="428"/>
                    </a:cubicBezTo>
                    <a:close/>
                  </a:path>
                </a:pathLst>
              </a:custGeom>
              <a:gradFill>
                <a:gsLst>
                  <a:gs pos="18000">
                    <a:srgbClr val="538022"/>
                  </a:gs>
                  <a:gs pos="54000">
                    <a:srgbClr val="92D050"/>
                  </a:gs>
                  <a:gs pos="87000">
                    <a:srgbClr val="4EA6C0">
                      <a:lumMod val="50000"/>
                      <a:alpha val="2000"/>
                    </a:srgbClr>
                  </a:gs>
                </a:gsLst>
                <a:lin ang="16200000" scaled="1"/>
              </a:gra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B2B2B2">
                    <a:satMod val="300000"/>
                  </a:srgbClr>
                </a:contourClr>
              </a:sp3d>
            </p:spPr>
            <p:txBody>
              <a:bodyPr lIns="109728" tIns="54864" rIns="109728" bIns="54864" anchor="ctr"/>
              <a:lstStyle/>
              <a:p>
                <a:pPr algn="ctr" defTabSz="1096963">
                  <a:lnSpc>
                    <a:spcPct val="70000"/>
                  </a:lnSpc>
                  <a:defRPr/>
                </a:pPr>
                <a:endParaRPr lang="en-US" sz="2000" kern="0" dirty="0">
                  <a:solidFill>
                    <a:prstClr val="white"/>
                  </a:solidFill>
                  <a:effectLst>
                    <a:outerShdw blurRad="38100" dist="38100" dir="2700000" algn="tl">
                      <a:srgbClr val="000000">
                        <a:alpha val="43137"/>
                      </a:srgbClr>
                    </a:outerShdw>
                  </a:effectLst>
                  <a:latin typeface="Kozuka Gothic Pro H" pitchFamily="34" charset="-128"/>
                  <a:cs typeface="+mn-cs"/>
                </a:endParaRPr>
              </a:p>
            </p:txBody>
          </p:sp>
        </p:grpSp>
        <p:pic>
          <p:nvPicPr>
            <p:cNvPr id="30734" name="Picture 2" descr="\\SERVER3\InternalBin\Resource DVD\DVD_ART36\Artwork_Imagery\Icons - Illustrations\_ MSN ICONS\web page internet screen.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770812" y="3651980"/>
              <a:ext cx="1014349" cy="88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5" name="Picture 3" descr="\\SERVER3\InternalBin\Resource DVD\DVD_ART36\Artwork_Imagery\Icons - Illustrations\_ xMAC STYLE\computer desktop pc.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713412" y="4419600"/>
              <a:ext cx="152360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4" descr="\\SERVER3\InternalBin\Resource DVD\DVD_ART36\Artwork_Imagery\Hardware Photos\OEM HW\Windows Mobile devices (cell phone, pda)\Smartphone cell phones\Sprint HTC Touch closed.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3960813" y="3613242"/>
              <a:ext cx="614631" cy="969264"/>
            </a:xfrm>
            <a:prstGeom prst="rect">
              <a:avLst/>
            </a:prstGeom>
            <a:noFill/>
            <a:effectLst>
              <a:reflection blurRad="6350" stA="52000" endA="300" endPos="35000" dir="5400000" sy="-100000" algn="bl" rotWithShape="0"/>
            </a:effectLst>
          </p:spPr>
        </p:pic>
        <p:pic>
          <p:nvPicPr>
            <p:cNvPr id="30737" name="Picture 5" descr="C:\Users\mitchelld\Desktop\Assets\Iconshock\Real_Vista_Style\Accounting\salesman 256.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204630" y="2895600"/>
              <a:ext cx="2059911" cy="1545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Rectangle 19"/>
          <p:cNvSpPr/>
          <p:nvPr/>
        </p:nvSpPr>
        <p:spPr>
          <a:xfrm>
            <a:off x="4572000" y="2447926"/>
            <a:ext cx="4572000" cy="1940018"/>
          </a:xfrm>
          <a:prstGeom prst="rect">
            <a:avLst/>
          </a:prstGeom>
        </p:spPr>
        <p:txBody>
          <a:bodyPr>
            <a:spAutoFit/>
          </a:bodyPr>
          <a:lstStyle/>
          <a:p>
            <a:pPr marL="282575" indent="-282575" defTabSz="914363">
              <a:lnSpc>
                <a:spcPct val="90000"/>
              </a:lnSpc>
              <a:spcBef>
                <a:spcPts val="384"/>
              </a:spcBef>
              <a:buClr>
                <a:srgbClr val="FFC533"/>
              </a:buClr>
              <a:buSzPct val="85000"/>
              <a:buFontTx/>
              <a:buBlip>
                <a:blip r:embed="rId10"/>
              </a:buBlip>
              <a:defRPr/>
            </a:pPr>
            <a:r>
              <a:rPr lang="en-US" dirty="0">
                <a:gradFill>
                  <a:gsLst>
                    <a:gs pos="0">
                      <a:schemeClr val="tx1"/>
                    </a:gs>
                    <a:gs pos="86000">
                      <a:schemeClr val="tx1"/>
                    </a:gs>
                  </a:gsLst>
                  <a:lin ang="5400000" scaled="0"/>
                </a:gradFill>
                <a:latin typeface="+mn-lt"/>
                <a:cs typeface="+mn-cs"/>
              </a:rPr>
              <a:t>Project tasks shown as Outlook tasks </a:t>
            </a:r>
            <a:br>
              <a:rPr lang="en-US" dirty="0">
                <a:gradFill>
                  <a:gsLst>
                    <a:gs pos="0">
                      <a:schemeClr val="tx1"/>
                    </a:gs>
                    <a:gs pos="86000">
                      <a:schemeClr val="tx1"/>
                    </a:gs>
                  </a:gsLst>
                  <a:lin ang="5400000" scaled="0"/>
                </a:gradFill>
                <a:latin typeface="+mn-lt"/>
                <a:cs typeface="+mn-cs"/>
              </a:rPr>
            </a:br>
            <a:r>
              <a:rPr lang="en-US" dirty="0">
                <a:gradFill>
                  <a:gsLst>
                    <a:gs pos="0">
                      <a:schemeClr val="tx1"/>
                    </a:gs>
                    <a:gs pos="86000">
                      <a:schemeClr val="tx1"/>
                    </a:gs>
                  </a:gsLst>
                  <a:lin ang="5400000" scaled="0"/>
                </a:gradFill>
                <a:latin typeface="+mn-lt"/>
                <a:cs typeface="+mn-cs"/>
              </a:rPr>
              <a:t>grouped by project name</a:t>
            </a:r>
          </a:p>
          <a:p>
            <a:pPr marL="282575" indent="-282575" defTabSz="914363">
              <a:lnSpc>
                <a:spcPct val="90000"/>
              </a:lnSpc>
              <a:spcBef>
                <a:spcPts val="384"/>
              </a:spcBef>
              <a:buClr>
                <a:srgbClr val="FFC533"/>
              </a:buClr>
              <a:buSzPct val="85000"/>
              <a:buFontTx/>
              <a:buBlip>
                <a:blip r:embed="rId10"/>
              </a:buBlip>
              <a:defRPr/>
            </a:pPr>
            <a:r>
              <a:rPr lang="en-US" dirty="0">
                <a:gradFill>
                  <a:gsLst>
                    <a:gs pos="0">
                      <a:schemeClr val="tx1"/>
                    </a:gs>
                    <a:gs pos="86000">
                      <a:schemeClr val="tx1"/>
                    </a:gs>
                  </a:gsLst>
                  <a:lin ang="5400000" scaled="0"/>
                </a:gradFill>
                <a:latin typeface="+mn-lt"/>
                <a:cs typeface="+mn-cs"/>
              </a:rPr>
              <a:t>Receive notifications and provide updates through Outlook (% complete, total work, actual work)</a:t>
            </a:r>
          </a:p>
          <a:p>
            <a:pPr marL="282575" indent="-282575" defTabSz="914363">
              <a:lnSpc>
                <a:spcPct val="90000"/>
              </a:lnSpc>
              <a:spcBef>
                <a:spcPts val="384"/>
              </a:spcBef>
              <a:buClr>
                <a:srgbClr val="FFC533"/>
              </a:buClr>
              <a:buSzPct val="85000"/>
              <a:buFontTx/>
              <a:buBlip>
                <a:blip r:embed="rId10"/>
              </a:buBlip>
              <a:defRPr/>
            </a:pPr>
            <a:r>
              <a:rPr lang="en-US" dirty="0">
                <a:gradFill>
                  <a:gsLst>
                    <a:gs pos="0">
                      <a:schemeClr val="tx1"/>
                    </a:gs>
                    <a:gs pos="86000">
                      <a:schemeClr val="tx1"/>
                    </a:gs>
                  </a:gsLst>
                  <a:lin ang="5400000" scaled="0"/>
                </a:gradFill>
                <a:latin typeface="+mn-lt"/>
                <a:cs typeface="+mn-cs"/>
              </a:rPr>
              <a:t>Empower the mobile workforce – receive </a:t>
            </a:r>
            <a:br>
              <a:rPr lang="en-US" dirty="0">
                <a:gradFill>
                  <a:gsLst>
                    <a:gs pos="0">
                      <a:schemeClr val="tx1"/>
                    </a:gs>
                    <a:gs pos="86000">
                      <a:schemeClr val="tx1"/>
                    </a:gs>
                  </a:gsLst>
                  <a:lin ang="5400000" scaled="0"/>
                </a:gradFill>
                <a:latin typeface="+mn-lt"/>
                <a:cs typeface="+mn-cs"/>
              </a:rPr>
            </a:br>
            <a:r>
              <a:rPr lang="en-US" dirty="0">
                <a:gradFill>
                  <a:gsLst>
                    <a:gs pos="0">
                      <a:schemeClr val="tx1"/>
                    </a:gs>
                    <a:gs pos="86000">
                      <a:schemeClr val="tx1"/>
                    </a:gs>
                  </a:gsLst>
                  <a:lin ang="5400000" scaled="0"/>
                </a:gradFill>
                <a:latin typeface="+mn-lt"/>
                <a:cs typeface="+mn-cs"/>
              </a:rPr>
              <a:t>and update tasks on the go</a:t>
            </a:r>
          </a:p>
        </p:txBody>
      </p:sp>
      <p:pic>
        <p:nvPicPr>
          <p:cNvPr id="22" name="Picture 2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373639" y="1906588"/>
            <a:ext cx="3469736" cy="1805519"/>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sp>
        <p:nvSpPr>
          <p:cNvPr id="36" name="Rectangle 35"/>
          <p:cNvSpPr/>
          <p:nvPr/>
        </p:nvSpPr>
        <p:spPr bwMode="auto">
          <a:xfrm>
            <a:off x="4572001" y="1906588"/>
            <a:ext cx="3901440" cy="460374"/>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anchor="ctr"/>
          <a:lstStyle/>
          <a:p>
            <a:pPr defTabSz="914363">
              <a:lnSpc>
                <a:spcPct val="90000"/>
              </a:lnSpc>
              <a:defRPr/>
            </a:pPr>
            <a:r>
              <a:rPr lang="en-US" b="1" dirty="0">
                <a:gradFill>
                  <a:gsLst>
                    <a:gs pos="0">
                      <a:schemeClr val="tx1"/>
                    </a:gs>
                    <a:gs pos="100000">
                      <a:schemeClr val="tx1"/>
                    </a:gs>
                  </a:gsLst>
                </a:gradFill>
                <a:latin typeface="+mn-lt"/>
                <a:cs typeface="+mn-cs"/>
              </a:rPr>
              <a:t>Exchange Server Integration</a:t>
            </a:r>
          </a:p>
        </p:txBody>
      </p:sp>
      <p:sp>
        <p:nvSpPr>
          <p:cNvPr id="37" name="Rounded Rectangular Callout 36"/>
          <p:cNvSpPr/>
          <p:nvPr/>
        </p:nvSpPr>
        <p:spPr bwMode="auto">
          <a:xfrm>
            <a:off x="2070100" y="5943600"/>
            <a:ext cx="1454150" cy="685800"/>
          </a:xfrm>
          <a:prstGeom prst="wedgeRoundRectCallout">
            <a:avLst>
              <a:gd name="adj1" fmla="val -41335"/>
              <a:gd name="adj2" fmla="val -177396"/>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38" name="TextBox 37"/>
          <p:cNvSpPr txBox="1"/>
          <p:nvPr/>
        </p:nvSpPr>
        <p:spPr>
          <a:xfrm>
            <a:off x="2121916" y="6019800"/>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a:defRPr/>
            </a:pPr>
            <a:r>
              <a:rPr lang="en-US" sz="1600" dirty="0" smtClean="0">
                <a:gradFill>
                  <a:gsLst>
                    <a:gs pos="50000">
                      <a:schemeClr val="tx1"/>
                    </a:gs>
                    <a:gs pos="100000">
                      <a:schemeClr val="tx1"/>
                    </a:gs>
                  </a:gsLst>
                  <a:lin ang="5400000" scaled="0"/>
                </a:gradFill>
                <a:effectLst/>
                <a:cs typeface="+mn-cs"/>
              </a:rPr>
              <a:t>Project Tasks in Outlooks</a:t>
            </a:r>
          </a:p>
        </p:txBody>
      </p:sp>
      <p:sp>
        <p:nvSpPr>
          <p:cNvPr id="39" name="Rounded Rectangular Callout 38"/>
          <p:cNvSpPr/>
          <p:nvPr/>
        </p:nvSpPr>
        <p:spPr bwMode="auto">
          <a:xfrm>
            <a:off x="169863" y="1863725"/>
            <a:ext cx="1452562" cy="685800"/>
          </a:xfrm>
          <a:prstGeom prst="wedgeRoundRectCallout">
            <a:avLst>
              <a:gd name="adj1" fmla="val 123618"/>
              <a:gd name="adj2" fmla="val 84191"/>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40" name="TextBox 39"/>
          <p:cNvSpPr txBox="1"/>
          <p:nvPr/>
        </p:nvSpPr>
        <p:spPr>
          <a:xfrm>
            <a:off x="214241" y="1947021"/>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a:defRPr/>
            </a:pPr>
            <a:r>
              <a:rPr lang="en-US" sz="1600" dirty="0" smtClean="0">
                <a:gradFill>
                  <a:gsLst>
                    <a:gs pos="50000">
                      <a:schemeClr val="tx1"/>
                    </a:gs>
                    <a:gs pos="100000">
                      <a:schemeClr val="tx1"/>
                    </a:gs>
                  </a:gsLst>
                  <a:lin ang="5400000" scaled="0"/>
                </a:gradFill>
                <a:effectLst/>
                <a:cs typeface="+mn-cs"/>
              </a:rPr>
              <a:t>Task Details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childTnLst>
                                </p:cTn>
                              </p:par>
                            </p:childTnLst>
                          </p:cTn>
                        </p:par>
                        <p:par>
                          <p:cTn id="11" fill="hold" nodeType="afterGroup">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childTnLst>
                                </p:cTn>
                              </p:par>
                              <p:par>
                                <p:cTn id="15" presetID="10"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1000"/>
                                        <p:tgtEl>
                                          <p:spTgt spid="39"/>
                                        </p:tgtEl>
                                      </p:cBhvr>
                                    </p:animEffect>
                                  </p:childTnLst>
                                </p:cTn>
                              </p:par>
                              <p:par>
                                <p:cTn id="21" presetID="10"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8"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p:cNvSpPr>
            <a:spLocks noGrp="1"/>
          </p:cNvSpPr>
          <p:nvPr>
            <p:ph type="title"/>
          </p:nvPr>
        </p:nvSpPr>
        <p:spPr>
          <a:xfrm>
            <a:off x="389436" y="228600"/>
            <a:ext cx="8363938" cy="1384995"/>
          </a:xfrm>
        </p:spPr>
        <p:txBody>
          <a:bodyPr/>
          <a:lstStyle/>
          <a:p>
            <a:pPr defTabSz="-13873163" eaLnBrk="0" hangingPunct="0">
              <a:defRPr/>
            </a:pPr>
            <a:r>
              <a:rPr sz="4000">
                <a:sym typeface="Wingdings" pitchFamily="2" charset="2"/>
              </a:rPr>
              <a:t>Enhanced Collaboration &amp; Reporting</a:t>
            </a:r>
            <a:br>
              <a:rPr sz="4000">
                <a:sym typeface="Wingdings" pitchFamily="2" charset="2"/>
              </a:rPr>
            </a:br>
            <a:r>
              <a:rPr sz="2800" i="1">
                <a:gradFill>
                  <a:gsLst>
                    <a:gs pos="50000">
                      <a:srgbClr val="CDD804">
                        <a:lumMod val="40000"/>
                        <a:lumOff val="60000"/>
                      </a:srgbClr>
                    </a:gs>
                    <a:gs pos="100000">
                      <a:srgbClr val="CDD804"/>
                    </a:gs>
                  </a:gsLst>
                  <a:lin ang="5400000" scaled="0"/>
                </a:gradFill>
                <a:sym typeface="Wingdings" pitchFamily="2" charset="2"/>
              </a:rPr>
              <a:t>Take advantage of the Microsoft Business Intelligence Platform</a:t>
            </a:r>
            <a:r>
              <a:rPr sz="2800" i="1">
                <a:gradFill>
                  <a:gsLst>
                    <a:gs pos="50000">
                      <a:schemeClr val="accent3">
                        <a:lumMod val="40000"/>
                        <a:lumOff val="60000"/>
                      </a:schemeClr>
                    </a:gs>
                    <a:gs pos="100000">
                      <a:schemeClr val="accent3"/>
                    </a:gs>
                  </a:gsLst>
                  <a:lin ang="5400000" scaled="0"/>
                </a:gradFill>
                <a:sym typeface="Wingdings" pitchFamily="2" charset="2"/>
              </a:rPr>
              <a:t/>
            </a:r>
            <a:br>
              <a:rPr sz="2800" i="1">
                <a:gradFill>
                  <a:gsLst>
                    <a:gs pos="50000">
                      <a:schemeClr val="accent3">
                        <a:lumMod val="40000"/>
                        <a:lumOff val="60000"/>
                      </a:schemeClr>
                    </a:gs>
                    <a:gs pos="100000">
                      <a:schemeClr val="accent3"/>
                    </a:gs>
                  </a:gsLst>
                  <a:lin ang="5400000" scaled="0"/>
                </a:gradFill>
                <a:sym typeface="Wingdings" pitchFamily="2" charset="2"/>
              </a:rPr>
            </a:br>
            <a:endParaRPr sz="3200" i="1">
              <a:gradFill>
                <a:gsLst>
                  <a:gs pos="50000">
                    <a:schemeClr val="accent3">
                      <a:lumMod val="40000"/>
                      <a:lumOff val="60000"/>
                    </a:schemeClr>
                  </a:gs>
                  <a:gs pos="100000">
                    <a:schemeClr val="accent3"/>
                  </a:gs>
                </a:gsLst>
                <a:lin ang="5400000" scaled="0"/>
              </a:gradFill>
            </a:endParaRPr>
          </a:p>
        </p:txBody>
      </p:sp>
      <p:sp>
        <p:nvSpPr>
          <p:cNvPr id="8" name="Text Placeholder 7"/>
          <p:cNvSpPr>
            <a:spLocks noGrp="1"/>
          </p:cNvSpPr>
          <p:nvPr>
            <p:ph type="body" sz="quarter" idx="10"/>
          </p:nvPr>
        </p:nvSpPr>
        <p:spPr>
          <a:xfrm>
            <a:off x="4572000" y="2456041"/>
            <a:ext cx="4181373" cy="1598386"/>
          </a:xfrm>
        </p:spPr>
        <p:txBody>
          <a:bodyPr/>
          <a:lstStyle/>
          <a:p>
            <a:pPr marL="282575" indent="-282575" defTabSz="914363" fontAlgn="auto">
              <a:spcBef>
                <a:spcPts val="384"/>
              </a:spcBef>
              <a:spcAft>
                <a:spcPts val="0"/>
              </a:spcAft>
              <a:defRPr/>
            </a:pPr>
            <a:r>
              <a:rPr lang="en-US" sz="1800" dirty="0" smtClean="0"/>
              <a:t>Personal BI for Team Members, PMs, </a:t>
            </a:r>
            <a:br>
              <a:rPr lang="en-US" sz="1800" dirty="0" smtClean="0"/>
            </a:br>
            <a:r>
              <a:rPr lang="en-US" sz="1800" dirty="0" smtClean="0"/>
              <a:t>and Power Users</a:t>
            </a:r>
          </a:p>
          <a:p>
            <a:pPr marL="282575" indent="-282575" defTabSz="914363" fontAlgn="auto">
              <a:spcBef>
                <a:spcPts val="384"/>
              </a:spcBef>
              <a:spcAft>
                <a:spcPts val="0"/>
              </a:spcAft>
              <a:defRPr/>
            </a:pPr>
            <a:r>
              <a:rPr lang="en-US" sz="1800" dirty="0" smtClean="0"/>
              <a:t>Departmental BI for effective team collaboration and communications</a:t>
            </a:r>
          </a:p>
          <a:p>
            <a:pPr marL="282575" indent="-282575" defTabSz="914363" fontAlgn="auto">
              <a:spcBef>
                <a:spcPts val="384"/>
              </a:spcBef>
              <a:spcAft>
                <a:spcPts val="0"/>
              </a:spcAft>
              <a:defRPr/>
            </a:pPr>
            <a:r>
              <a:rPr lang="en-US" sz="1800" dirty="0" smtClean="0"/>
              <a:t>Enterprise BI for standard reporting and metrics</a:t>
            </a:r>
          </a:p>
        </p:txBody>
      </p:sp>
      <p:sp>
        <p:nvSpPr>
          <p:cNvPr id="10" name="Rectangle 9"/>
          <p:cNvSpPr/>
          <p:nvPr/>
        </p:nvSpPr>
        <p:spPr bwMode="auto">
          <a:xfrm>
            <a:off x="4572001" y="1906588"/>
            <a:ext cx="3901440" cy="460374"/>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anchor="ctr"/>
          <a:lstStyle/>
          <a:p>
            <a:pPr defTabSz="914363">
              <a:lnSpc>
                <a:spcPct val="90000"/>
              </a:lnSpc>
              <a:defRPr/>
            </a:pPr>
            <a:r>
              <a:rPr lang="en-US" sz="2000" b="1" dirty="0">
                <a:gradFill>
                  <a:gsLst>
                    <a:gs pos="0">
                      <a:schemeClr val="tx1"/>
                    </a:gs>
                    <a:gs pos="100000">
                      <a:schemeClr val="tx1"/>
                    </a:gs>
                  </a:gsLst>
                </a:gradFill>
                <a:latin typeface="+mn-lt"/>
                <a:cs typeface="+mn-cs"/>
              </a:rPr>
              <a:t>Business Intelligence Center</a:t>
            </a:r>
          </a:p>
        </p:txBody>
      </p:sp>
      <p:pic>
        <p:nvPicPr>
          <p:cNvPr id="27" name="Picture 26" descr="area chart graph.png"/>
          <p:cNvPicPr>
            <a:picLocks noChangeAspect="1"/>
          </p:cNvPicPr>
          <p:nvPr/>
        </p:nvPicPr>
        <p:blipFill>
          <a:blip r:embed="rId4"/>
          <a:stretch>
            <a:fillRect/>
          </a:stretch>
        </p:blipFill>
        <p:spPr>
          <a:xfrm>
            <a:off x="6302245" y="3819017"/>
            <a:ext cx="2152234" cy="2152234"/>
          </a:xfrm>
          <a:prstGeom prst="rect">
            <a:avLst/>
          </a:prstGeom>
          <a:effectLst>
            <a:reflection blurRad="6350" stA="50000" endA="300" endPos="38500" dist="50800" dir="5400000" sy="-100000" algn="bl" rotWithShape="0"/>
          </a:effectLst>
          <a:scene3d>
            <a:camera prst="perspectiveHeroicExtremeLeftFacing"/>
            <a:lightRig rig="threePt" dir="t"/>
          </a:scene3d>
        </p:spPr>
      </p:pic>
      <p:pic>
        <p:nvPicPr>
          <p:cNvPr id="28" name="Picture 27" descr="column chart graph.png"/>
          <p:cNvPicPr>
            <a:picLocks noChangeAspect="1"/>
          </p:cNvPicPr>
          <p:nvPr/>
        </p:nvPicPr>
        <p:blipFill>
          <a:blip r:embed="rId5"/>
          <a:stretch>
            <a:fillRect/>
          </a:stretch>
        </p:blipFill>
        <p:spPr>
          <a:xfrm>
            <a:off x="7107047" y="4786013"/>
            <a:ext cx="1654438" cy="1654438"/>
          </a:xfrm>
          <a:prstGeom prst="rect">
            <a:avLst/>
          </a:prstGeom>
          <a:effectLst>
            <a:reflection blurRad="6350" stA="50000" endA="300" endPos="38500" dist="50800" dir="5400000" sy="-100000" algn="bl" rotWithShape="0"/>
          </a:effectLst>
          <a:scene3d>
            <a:camera prst="perspectiveHeroicExtremeLeftFacing"/>
            <a:lightRig rig="threePt" dir="t"/>
          </a:scene3d>
        </p:spPr>
      </p:pic>
      <p:pic>
        <p:nvPicPr>
          <p:cNvPr id="31752" name="Picture 28" descr="3d pie chart graph.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172075" y="5103813"/>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53" name="Group 29"/>
          <p:cNvGrpSpPr>
            <a:grpSpLocks/>
          </p:cNvGrpSpPr>
          <p:nvPr/>
        </p:nvGrpSpPr>
        <p:grpSpPr bwMode="auto">
          <a:xfrm>
            <a:off x="381000" y="1906588"/>
            <a:ext cx="3929063" cy="2825750"/>
            <a:chOff x="192419" y="2276475"/>
            <a:chExt cx="6122655" cy="4105275"/>
          </a:xfrm>
        </p:grpSpPr>
        <p:sp>
          <p:nvSpPr>
            <p:cNvPr id="31" name="Rectangle 30"/>
            <p:cNvSpPr/>
            <p:nvPr/>
          </p:nvSpPr>
          <p:spPr bwMode="auto">
            <a:xfrm rot="5400000" flipH="1">
              <a:off x="-831057" y="3312319"/>
              <a:ext cx="4105275" cy="2033587"/>
            </a:xfrm>
            <a:prstGeom prst="rect">
              <a:avLst/>
            </a:prstGeom>
            <a:gradFill flip="none" rotWithShape="1">
              <a:gsLst>
                <a:gs pos="0">
                  <a:srgbClr val="000000">
                    <a:alpha val="0"/>
                  </a:srgbClr>
                </a:gs>
                <a:gs pos="50000">
                  <a:srgbClr val="000000">
                    <a:alpha val="25000"/>
                  </a:srgbClr>
                </a:gs>
                <a:gs pos="70000">
                  <a:srgbClr val="000000">
                    <a:alpha val="25000"/>
                  </a:srgbClr>
                </a:gs>
                <a:gs pos="100000">
                  <a:srgbClr val="000000">
                    <a:alpha val="47000"/>
                  </a:srgbClr>
                </a:gs>
              </a:gsLst>
              <a:lin ang="0" scaled="1"/>
              <a:tileRect/>
            </a:gradFill>
            <a:ln w="12700">
              <a:gradFill flip="none" rotWithShape="1">
                <a:gsLst>
                  <a:gs pos="0">
                    <a:srgbClr val="FFFFFF">
                      <a:alpha val="0"/>
                    </a:srgbClr>
                  </a:gs>
                  <a:gs pos="50000">
                    <a:srgbClr val="FFFFFF">
                      <a:alpha val="50000"/>
                    </a:srgbClr>
                  </a:gs>
                  <a:gs pos="70000">
                    <a:srgbClr val="FFFFFF">
                      <a:alpha val="20000"/>
                    </a:srgbClr>
                  </a:gs>
                  <a:gs pos="100000">
                    <a:srgbClr val="FFC000">
                      <a:tint val="23500"/>
                      <a:satMod val="160000"/>
                      <a:alpha val="0"/>
                    </a:srgbClr>
                  </a:gs>
                </a:gsLst>
                <a:lin ang="0" scaled="1"/>
                <a:tileRect/>
              </a:gradFill>
              <a:round/>
              <a:headEnd/>
              <a:tailEnd/>
            </a:ln>
            <a:effectLst>
              <a:outerShdw blurRad="558800" sx="102000" sy="102000" algn="ctr" rotWithShape="0">
                <a:prstClr val="black">
                  <a:alpha val="82000"/>
                </a:prstClr>
              </a:outerShdw>
            </a:effectLst>
          </p:spPr>
          <p:txBody>
            <a:bodyPr/>
            <a:lstStyle/>
            <a:p>
              <a:pPr defTabSz="914400">
                <a:lnSpc>
                  <a:spcPct val="85000"/>
                </a:lnSpc>
                <a:buSzPct val="120000"/>
                <a:defRPr/>
              </a:pPr>
              <a:endParaRPr lang="en-US" sz="2400" kern="0" dirty="0">
                <a:solidFill>
                  <a:sysClr val="windowText" lastClr="000000"/>
                </a:solidFill>
                <a:cs typeface="Segoe UI" pitchFamily="34" charset="0"/>
              </a:endParaRPr>
            </a:p>
          </p:txBody>
        </p:sp>
        <p:sp>
          <p:nvSpPr>
            <p:cNvPr id="32" name="Rectangle 31"/>
            <p:cNvSpPr/>
            <p:nvPr/>
          </p:nvSpPr>
          <p:spPr bwMode="auto">
            <a:xfrm rot="5400000" flipH="1">
              <a:off x="3245643" y="3312319"/>
              <a:ext cx="4105275" cy="2033587"/>
            </a:xfrm>
            <a:prstGeom prst="rect">
              <a:avLst/>
            </a:prstGeom>
            <a:gradFill flip="none" rotWithShape="1">
              <a:gsLst>
                <a:gs pos="0">
                  <a:srgbClr val="000000">
                    <a:alpha val="0"/>
                  </a:srgbClr>
                </a:gs>
                <a:gs pos="50000">
                  <a:srgbClr val="000000">
                    <a:alpha val="25000"/>
                  </a:srgbClr>
                </a:gs>
                <a:gs pos="70000">
                  <a:srgbClr val="000000">
                    <a:alpha val="25000"/>
                  </a:srgbClr>
                </a:gs>
                <a:gs pos="100000">
                  <a:srgbClr val="000000">
                    <a:alpha val="47000"/>
                  </a:srgbClr>
                </a:gs>
              </a:gsLst>
              <a:lin ang="0" scaled="1"/>
              <a:tileRect/>
            </a:gradFill>
            <a:ln w="12700">
              <a:gradFill flip="none" rotWithShape="1">
                <a:gsLst>
                  <a:gs pos="0">
                    <a:srgbClr val="FFFFFF">
                      <a:alpha val="0"/>
                    </a:srgbClr>
                  </a:gs>
                  <a:gs pos="50000">
                    <a:srgbClr val="FFFFFF">
                      <a:alpha val="50000"/>
                    </a:srgbClr>
                  </a:gs>
                  <a:gs pos="70000">
                    <a:srgbClr val="FFFFFF">
                      <a:alpha val="20000"/>
                    </a:srgbClr>
                  </a:gs>
                  <a:gs pos="100000">
                    <a:srgbClr val="FFC000">
                      <a:tint val="23500"/>
                      <a:satMod val="160000"/>
                      <a:alpha val="0"/>
                    </a:srgbClr>
                  </a:gs>
                </a:gsLst>
                <a:lin ang="0" scaled="1"/>
                <a:tileRect/>
              </a:gradFill>
              <a:round/>
              <a:headEnd/>
              <a:tailEnd/>
            </a:ln>
            <a:effectLst>
              <a:outerShdw blurRad="558800" sx="102000" sy="102000" algn="ctr" rotWithShape="0">
                <a:prstClr val="black">
                  <a:alpha val="82000"/>
                </a:prstClr>
              </a:outerShdw>
            </a:effectLst>
          </p:spPr>
          <p:txBody>
            <a:bodyPr/>
            <a:lstStyle/>
            <a:p>
              <a:pPr defTabSz="914400">
                <a:lnSpc>
                  <a:spcPct val="85000"/>
                </a:lnSpc>
                <a:buSzPct val="120000"/>
                <a:defRPr/>
              </a:pPr>
              <a:endParaRPr lang="en-US" sz="2400" kern="0" dirty="0">
                <a:solidFill>
                  <a:sysClr val="windowText" lastClr="000000"/>
                </a:solidFill>
                <a:cs typeface="Segoe UI" pitchFamily="34" charset="0"/>
              </a:endParaRPr>
            </a:p>
          </p:txBody>
        </p:sp>
        <p:sp>
          <p:nvSpPr>
            <p:cNvPr id="33" name="Rectangle 32"/>
            <p:cNvSpPr/>
            <p:nvPr/>
          </p:nvSpPr>
          <p:spPr bwMode="auto">
            <a:xfrm rot="5400000" flipH="1">
              <a:off x="1207293" y="3312319"/>
              <a:ext cx="4105275" cy="2033587"/>
            </a:xfrm>
            <a:prstGeom prst="rect">
              <a:avLst/>
            </a:prstGeom>
            <a:gradFill flip="none" rotWithShape="1">
              <a:gsLst>
                <a:gs pos="0">
                  <a:srgbClr val="000000">
                    <a:alpha val="0"/>
                  </a:srgbClr>
                </a:gs>
                <a:gs pos="50000">
                  <a:srgbClr val="000000">
                    <a:alpha val="25000"/>
                  </a:srgbClr>
                </a:gs>
                <a:gs pos="70000">
                  <a:srgbClr val="000000">
                    <a:alpha val="25000"/>
                  </a:srgbClr>
                </a:gs>
                <a:gs pos="100000">
                  <a:srgbClr val="000000">
                    <a:alpha val="47000"/>
                  </a:srgbClr>
                </a:gs>
              </a:gsLst>
              <a:lin ang="0" scaled="1"/>
              <a:tileRect/>
            </a:gradFill>
            <a:ln w="12700">
              <a:gradFill flip="none" rotWithShape="1">
                <a:gsLst>
                  <a:gs pos="0">
                    <a:srgbClr val="FFFFFF">
                      <a:alpha val="0"/>
                    </a:srgbClr>
                  </a:gs>
                  <a:gs pos="50000">
                    <a:srgbClr val="FFFFFF">
                      <a:alpha val="50000"/>
                    </a:srgbClr>
                  </a:gs>
                  <a:gs pos="70000">
                    <a:srgbClr val="FFFFFF">
                      <a:alpha val="20000"/>
                    </a:srgbClr>
                  </a:gs>
                  <a:gs pos="100000">
                    <a:srgbClr val="FFC000">
                      <a:tint val="23500"/>
                      <a:satMod val="160000"/>
                      <a:alpha val="0"/>
                    </a:srgbClr>
                  </a:gs>
                </a:gsLst>
                <a:lin ang="0" scaled="1"/>
                <a:tileRect/>
              </a:gradFill>
              <a:round/>
              <a:headEnd/>
              <a:tailEnd/>
            </a:ln>
            <a:effectLst>
              <a:outerShdw blurRad="558800" sx="102000" sy="102000" algn="ctr" rotWithShape="0">
                <a:prstClr val="black">
                  <a:alpha val="82000"/>
                </a:prstClr>
              </a:outerShdw>
            </a:effectLst>
          </p:spPr>
          <p:txBody>
            <a:bodyPr/>
            <a:lstStyle/>
            <a:p>
              <a:pPr defTabSz="914400">
                <a:lnSpc>
                  <a:spcPct val="85000"/>
                </a:lnSpc>
                <a:buSzPct val="120000"/>
                <a:defRPr/>
              </a:pPr>
              <a:endParaRPr lang="en-US" sz="2400" kern="0" dirty="0">
                <a:solidFill>
                  <a:sysClr val="windowText" lastClr="000000"/>
                </a:solidFill>
                <a:cs typeface="Segoe UI" pitchFamily="34" charset="0"/>
              </a:endParaRPr>
            </a:p>
          </p:txBody>
        </p:sp>
        <p:sp>
          <p:nvSpPr>
            <p:cNvPr id="34" name="TextBox 33"/>
            <p:cNvSpPr txBox="1"/>
            <p:nvPr/>
          </p:nvSpPr>
          <p:spPr>
            <a:xfrm>
              <a:off x="326231" y="2352674"/>
              <a:ext cx="1619250" cy="223624"/>
            </a:xfrm>
            <a:prstGeom prst="rect">
              <a:avLst/>
            </a:prstGeom>
            <a:noFill/>
          </p:spPr>
          <p:txBody>
            <a:bodyPr lIns="0" tIns="0" rIns="0" bIns="0">
              <a:spAutoFit/>
            </a:bodyPr>
            <a:lstStyle/>
            <a:p>
              <a:pPr defTabSz="914363" fontAlgn="auto">
                <a:spcBef>
                  <a:spcPts val="0"/>
                </a:spcBef>
                <a:spcAft>
                  <a:spcPts val="0"/>
                </a:spcAft>
                <a:defRPr/>
              </a:pPr>
              <a:r>
                <a:rPr lang="en-US" sz="1000" b="1" dirty="0">
                  <a:gradFill>
                    <a:gsLst>
                      <a:gs pos="0">
                        <a:schemeClr val="tx1"/>
                      </a:gs>
                      <a:gs pos="86000">
                        <a:schemeClr val="tx1"/>
                      </a:gs>
                    </a:gsLst>
                    <a:lin ang="5400000" scaled="0"/>
                  </a:gradFill>
                  <a:latin typeface="+mn-lt"/>
                  <a:cs typeface="+mn-cs"/>
                </a:rPr>
                <a:t>Personal BI</a:t>
              </a:r>
            </a:p>
          </p:txBody>
        </p:sp>
        <p:sp>
          <p:nvSpPr>
            <p:cNvPr id="35" name="TextBox 34"/>
            <p:cNvSpPr txBox="1"/>
            <p:nvPr/>
          </p:nvSpPr>
          <p:spPr>
            <a:xfrm>
              <a:off x="2326480" y="2352674"/>
              <a:ext cx="1619250" cy="223624"/>
            </a:xfrm>
            <a:prstGeom prst="rect">
              <a:avLst/>
            </a:prstGeom>
            <a:noFill/>
          </p:spPr>
          <p:txBody>
            <a:bodyPr lIns="0" tIns="0" rIns="0" bIns="0">
              <a:spAutoFit/>
            </a:bodyPr>
            <a:lstStyle/>
            <a:p>
              <a:pPr defTabSz="914363" fontAlgn="auto">
                <a:spcBef>
                  <a:spcPts val="0"/>
                </a:spcBef>
                <a:spcAft>
                  <a:spcPts val="0"/>
                </a:spcAft>
                <a:defRPr/>
              </a:pPr>
              <a:r>
                <a:rPr lang="en-US" sz="1000" b="1" dirty="0">
                  <a:gradFill>
                    <a:gsLst>
                      <a:gs pos="0">
                        <a:schemeClr val="tx1"/>
                      </a:gs>
                      <a:gs pos="86000">
                        <a:schemeClr val="tx1"/>
                      </a:gs>
                    </a:gsLst>
                    <a:lin ang="5400000" scaled="0"/>
                  </a:gradFill>
                  <a:latin typeface="+mn-lt"/>
                  <a:cs typeface="+mn-cs"/>
                </a:rPr>
                <a:t>Department BI</a:t>
              </a:r>
            </a:p>
          </p:txBody>
        </p:sp>
        <p:sp>
          <p:nvSpPr>
            <p:cNvPr id="36" name="TextBox 35"/>
            <p:cNvSpPr txBox="1"/>
            <p:nvPr/>
          </p:nvSpPr>
          <p:spPr>
            <a:xfrm>
              <a:off x="4379911" y="2352674"/>
              <a:ext cx="1619250" cy="223624"/>
            </a:xfrm>
            <a:prstGeom prst="rect">
              <a:avLst/>
            </a:prstGeom>
            <a:noFill/>
          </p:spPr>
          <p:txBody>
            <a:bodyPr lIns="0" tIns="0" rIns="0" bIns="0">
              <a:spAutoFit/>
            </a:bodyPr>
            <a:lstStyle/>
            <a:p>
              <a:pPr defTabSz="914363" fontAlgn="auto">
                <a:spcBef>
                  <a:spcPts val="0"/>
                </a:spcBef>
                <a:spcAft>
                  <a:spcPts val="0"/>
                </a:spcAft>
                <a:defRPr/>
              </a:pPr>
              <a:r>
                <a:rPr lang="en-US" sz="1000" b="1" dirty="0">
                  <a:gradFill>
                    <a:gsLst>
                      <a:gs pos="0">
                        <a:schemeClr val="tx1"/>
                      </a:gs>
                      <a:gs pos="86000">
                        <a:schemeClr val="tx1"/>
                      </a:gs>
                    </a:gsLst>
                    <a:lin ang="5400000" scaled="0"/>
                  </a:gradFill>
                  <a:latin typeface="+mn-lt"/>
                  <a:cs typeface="+mn-cs"/>
                </a:rPr>
                <a:t>Enterprise BI</a:t>
              </a:r>
            </a:p>
          </p:txBody>
        </p:sp>
        <p:sp>
          <p:nvSpPr>
            <p:cNvPr id="37" name="Rectangle 36"/>
            <p:cNvSpPr/>
            <p:nvPr/>
          </p:nvSpPr>
          <p:spPr bwMode="auto">
            <a:xfrm>
              <a:off x="220662" y="3057525"/>
              <a:ext cx="4057650" cy="495300"/>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anchor="ctr"/>
            <a:lstStyle/>
            <a:p>
              <a:pPr defTabSz="914363">
                <a:lnSpc>
                  <a:spcPct val="90000"/>
                </a:lnSpc>
                <a:defRPr/>
              </a:pPr>
              <a:r>
                <a:rPr lang="en-US" sz="1000" b="1" dirty="0">
                  <a:latin typeface="+mn-lt"/>
                  <a:cs typeface="+mn-cs"/>
                </a:rPr>
                <a:t>Excel Services</a:t>
              </a:r>
            </a:p>
          </p:txBody>
        </p:sp>
        <p:sp>
          <p:nvSpPr>
            <p:cNvPr id="38" name="Rectangle 37"/>
            <p:cNvSpPr/>
            <p:nvPr/>
          </p:nvSpPr>
          <p:spPr bwMode="auto">
            <a:xfrm>
              <a:off x="2248147" y="3713321"/>
              <a:ext cx="4057031" cy="495863"/>
            </a:xfrm>
            <a:prstGeom prst="rect">
              <a:avLst/>
            </a:prstGeom>
            <a:gradFill flip="none" rotWithShape="1">
              <a:gsLst>
                <a:gs pos="0">
                  <a:schemeClr val="bg2">
                    <a:lumMod val="20000"/>
                    <a:lumOff val="80000"/>
                    <a:alpha val="0"/>
                  </a:schemeClr>
                </a:gs>
                <a:gs pos="35000">
                  <a:schemeClr val="bg2">
                    <a:lumMod val="20000"/>
                    <a:lumOff val="80000"/>
                    <a:alpha val="75000"/>
                  </a:schemeClr>
                </a:gs>
                <a:gs pos="100000">
                  <a:schemeClr val="bg2">
                    <a:lumMod val="60000"/>
                    <a:lumOff val="40000"/>
                    <a:alpha val="75000"/>
                  </a:schemeClr>
                </a:gs>
              </a:gsLst>
              <a:lin ang="10800000" scaled="1"/>
              <a:tileRect/>
            </a:gradFill>
            <a:ln w="6350" cap="rnd" cmpd="sng" algn="ctr">
              <a:noFill/>
              <a:prstDash val="solid"/>
              <a:headEnd/>
              <a:tailEnd/>
            </a:ln>
            <a:effectLst/>
          </p:spPr>
          <p:txBody>
            <a:bodyPr anchor="ctr"/>
            <a:lstStyle/>
            <a:p>
              <a:pPr defTabSz="914363">
                <a:lnSpc>
                  <a:spcPct val="90000"/>
                </a:lnSpc>
                <a:defRPr/>
              </a:pPr>
              <a:r>
                <a:rPr lang="en-US" sz="1000" b="1" dirty="0">
                  <a:latin typeface="+mn-lt"/>
                  <a:cs typeface="+mn-cs"/>
                </a:rPr>
                <a:t>PerformancePoint Services</a:t>
              </a:r>
            </a:p>
          </p:txBody>
        </p:sp>
        <p:sp>
          <p:nvSpPr>
            <p:cNvPr id="39" name="Rectangle 38"/>
            <p:cNvSpPr/>
            <p:nvPr/>
          </p:nvSpPr>
          <p:spPr bwMode="auto">
            <a:xfrm>
              <a:off x="2248147" y="4991030"/>
              <a:ext cx="4057031" cy="493556"/>
            </a:xfrm>
            <a:prstGeom prst="rect">
              <a:avLst/>
            </a:prstGeom>
            <a:gradFill flip="none" rotWithShape="1">
              <a:gsLst>
                <a:gs pos="0">
                  <a:schemeClr val="accent1">
                    <a:lumMod val="20000"/>
                    <a:lumOff val="80000"/>
                    <a:alpha val="0"/>
                  </a:schemeClr>
                </a:gs>
                <a:gs pos="35000">
                  <a:schemeClr val="accent1">
                    <a:lumMod val="20000"/>
                    <a:lumOff val="80000"/>
                    <a:alpha val="75000"/>
                  </a:schemeClr>
                </a:gs>
                <a:gs pos="100000">
                  <a:schemeClr val="accent1">
                    <a:alpha val="75000"/>
                  </a:schemeClr>
                </a:gs>
              </a:gsLst>
              <a:lin ang="10800000" scaled="1"/>
              <a:tileRect/>
            </a:gradFill>
            <a:ln w="6350" cap="rnd" cmpd="sng" algn="ctr">
              <a:noFill/>
              <a:prstDash val="solid"/>
              <a:headEnd/>
              <a:tailEnd/>
            </a:ln>
            <a:effectLst/>
          </p:spPr>
          <p:txBody>
            <a:bodyPr anchor="ctr"/>
            <a:lstStyle/>
            <a:p>
              <a:pPr defTabSz="914363">
                <a:lnSpc>
                  <a:spcPct val="90000"/>
                </a:lnSpc>
                <a:defRPr/>
              </a:pPr>
              <a:r>
                <a:rPr lang="en-US" sz="1000" b="1" dirty="0">
                  <a:latin typeface="+mn-lt"/>
                  <a:cs typeface="+mn-cs"/>
                </a:rPr>
                <a:t>SQL Server Reporting Services</a:t>
              </a:r>
            </a:p>
          </p:txBody>
        </p:sp>
        <p:sp>
          <p:nvSpPr>
            <p:cNvPr id="40" name="Rectangle 39"/>
            <p:cNvSpPr/>
            <p:nvPr/>
          </p:nvSpPr>
          <p:spPr bwMode="auto">
            <a:xfrm>
              <a:off x="192419" y="5595289"/>
              <a:ext cx="4057031" cy="495863"/>
            </a:xfrm>
            <a:prstGeom prst="rect">
              <a:avLst/>
            </a:prstGeom>
            <a:gradFill flip="none" rotWithShape="1">
              <a:gsLst>
                <a:gs pos="0">
                  <a:schemeClr val="accent2">
                    <a:lumMod val="10000"/>
                    <a:lumOff val="90000"/>
                    <a:alpha val="0"/>
                  </a:schemeClr>
                </a:gs>
                <a:gs pos="35000">
                  <a:schemeClr val="accent2">
                    <a:lumMod val="10000"/>
                    <a:lumOff val="90000"/>
                    <a:alpha val="75000"/>
                  </a:schemeClr>
                </a:gs>
                <a:gs pos="100000">
                  <a:schemeClr val="accent2">
                    <a:lumMod val="75000"/>
                    <a:lumOff val="25000"/>
                    <a:alpha val="75000"/>
                  </a:schemeClr>
                </a:gs>
              </a:gsLst>
              <a:lin ang="10800000" scaled="1"/>
              <a:tileRect/>
            </a:gradFill>
            <a:ln w="6350" cap="rnd" cmpd="sng" algn="ctr">
              <a:noFill/>
              <a:prstDash val="solid"/>
              <a:headEnd/>
              <a:tailEnd/>
            </a:ln>
            <a:effectLst/>
          </p:spPr>
          <p:txBody>
            <a:bodyPr anchor="ctr"/>
            <a:lstStyle/>
            <a:p>
              <a:pPr defTabSz="914363">
                <a:lnSpc>
                  <a:spcPct val="90000"/>
                </a:lnSpc>
                <a:defRPr/>
              </a:pPr>
              <a:r>
                <a:rPr lang="en-US" sz="1000" b="1" dirty="0">
                  <a:latin typeface="+mn-lt"/>
                  <a:cs typeface="+mn-cs"/>
                </a:rPr>
                <a:t>SQL 2008 R2: Self Services BI, </a:t>
              </a:r>
              <a:r>
                <a:rPr lang="en-US" sz="1000" b="1" dirty="0" err="1">
                  <a:latin typeface="+mn-lt"/>
                  <a:cs typeface="+mn-cs"/>
                </a:rPr>
                <a:t>PowerPivot</a:t>
              </a:r>
              <a:endParaRPr lang="en-US" sz="1000" b="1" dirty="0">
                <a:latin typeface="+mn-lt"/>
                <a:cs typeface="+mn-cs"/>
              </a:endParaRPr>
            </a:p>
          </p:txBody>
        </p:sp>
        <p:sp>
          <p:nvSpPr>
            <p:cNvPr id="41" name="Rectangle 40"/>
            <p:cNvSpPr/>
            <p:nvPr/>
          </p:nvSpPr>
          <p:spPr bwMode="auto">
            <a:xfrm>
              <a:off x="192419" y="4377545"/>
              <a:ext cx="4057031" cy="495863"/>
            </a:xfrm>
            <a:prstGeom prst="rect">
              <a:avLst/>
            </a:prstGeom>
            <a:gradFill flip="none" rotWithShape="1">
              <a:gsLst>
                <a:gs pos="0">
                  <a:schemeClr val="accent6">
                    <a:lumMod val="20000"/>
                    <a:lumOff val="80000"/>
                    <a:alpha val="0"/>
                  </a:schemeClr>
                </a:gs>
                <a:gs pos="35000">
                  <a:schemeClr val="accent6">
                    <a:lumMod val="20000"/>
                    <a:lumOff val="80000"/>
                    <a:alpha val="75000"/>
                  </a:schemeClr>
                </a:gs>
                <a:gs pos="100000">
                  <a:schemeClr val="accent6">
                    <a:lumMod val="75000"/>
                    <a:alpha val="75000"/>
                  </a:schemeClr>
                </a:gs>
              </a:gsLst>
              <a:lin ang="10800000" scaled="1"/>
              <a:tileRect/>
            </a:gradFill>
            <a:ln w="6350" cap="rnd" cmpd="sng" algn="ctr">
              <a:noFill/>
              <a:prstDash val="solid"/>
              <a:headEnd/>
              <a:tailEnd/>
            </a:ln>
            <a:effectLst/>
          </p:spPr>
          <p:txBody>
            <a:bodyPr anchor="ctr"/>
            <a:lstStyle/>
            <a:p>
              <a:pPr defTabSz="914363">
                <a:lnSpc>
                  <a:spcPct val="90000"/>
                </a:lnSpc>
                <a:defRPr/>
              </a:pPr>
              <a:r>
                <a:rPr lang="en-US" sz="1000" b="1" dirty="0">
                  <a:latin typeface="+mn-lt"/>
                  <a:cs typeface="+mn-cs"/>
                </a:rPr>
                <a:t>Visio Services</a:t>
              </a:r>
            </a:p>
          </p:txBody>
        </p:sp>
        <p:pic>
          <p:nvPicPr>
            <p:cNvPr id="31773" name="Picture 2" descr="I:\DVD_ART36\Artwork_Imagery\Icons - Illustrations\_ WINDOWS LIVE ICONS\blue person icon buddy messenger.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636277" y="2402866"/>
              <a:ext cx="295276" cy="438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4" name="Picture 3" descr="I:\DVD_ART36\Artwork_Imagery\Icons - Illustrations\_ WINDOWS LIVE ICONS\silver person icon buddy messenger.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992777" y="2428875"/>
              <a:ext cx="248612" cy="36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5" name="Picture 2" descr="I:\DVD_ART36\Artwork_Imagery\Icons - Illustrations\_ WINDOWS LIVE ICONS\blue person icon buddy messenger.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770380" y="2401083"/>
              <a:ext cx="296479" cy="44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6" name="Picture 4" descr="I:\DVD_ART36\Artwork_Imagery\Icons - Illustrations\_ WINDOWS LIVE ICONS\windows live people icon group.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686721" y="2381251"/>
              <a:ext cx="539399" cy="377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5"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noAutofit/>
          </a:bodyPr>
          <a:lstStyle/>
          <a:p>
            <a:pPr defTabSz="914363" fontAlgn="auto">
              <a:spcAft>
                <a:spcPts val="0"/>
              </a:spcAft>
              <a:defRPr/>
            </a:pPr>
            <a:r>
              <a:rPr sz="4000"/>
              <a:t>Enhanced Collaboration &amp; Reporting</a:t>
            </a:r>
            <a:br>
              <a:rPr sz="4000"/>
            </a:br>
            <a:r>
              <a:rPr sz="2800" i="1">
                <a:gradFill>
                  <a:gsLst>
                    <a:gs pos="50000">
                      <a:srgbClr val="CDD804">
                        <a:lumMod val="40000"/>
                        <a:lumOff val="60000"/>
                      </a:srgbClr>
                    </a:gs>
                    <a:gs pos="100000">
                      <a:srgbClr val="CDD804"/>
                    </a:gs>
                  </a:gsLst>
                  <a:lin ang="5400000" scaled="0"/>
                </a:gradFill>
                <a:sym typeface="Wingdings" pitchFamily="2" charset="2"/>
              </a:rPr>
              <a:t>Simply create powerful reports and dashboards</a:t>
            </a:r>
          </a:p>
        </p:txBody>
      </p:sp>
      <p:sp>
        <p:nvSpPr>
          <p:cNvPr id="17" name="Text Placeholder 16"/>
          <p:cNvSpPr>
            <a:spLocks noGrp="1"/>
          </p:cNvSpPr>
          <p:nvPr>
            <p:ph type="body" sz="quarter" idx="10"/>
          </p:nvPr>
        </p:nvSpPr>
        <p:spPr>
          <a:xfrm>
            <a:off x="4572000" y="1986140"/>
            <a:ext cx="4495800" cy="1649682"/>
          </a:xfrm>
        </p:spPr>
        <p:txBody>
          <a:bodyPr/>
          <a:lstStyle/>
          <a:p>
            <a:pPr marL="225425" indent="-225425" defTabSz="914363" fontAlgn="auto">
              <a:spcAft>
                <a:spcPts val="0"/>
              </a:spcAft>
              <a:defRPr/>
            </a:pPr>
            <a:r>
              <a:rPr lang="en-US" sz="1600" dirty="0" smtClean="0"/>
              <a:t>Quickly create reports from predefined </a:t>
            </a:r>
            <a:br>
              <a:rPr lang="en-US" sz="1600" dirty="0" smtClean="0"/>
            </a:br>
            <a:r>
              <a:rPr lang="en-US" sz="1600" dirty="0" smtClean="0"/>
              <a:t>and localized best practice templates</a:t>
            </a:r>
          </a:p>
          <a:p>
            <a:pPr marL="225425" indent="-225425" defTabSz="914363" fontAlgn="auto">
              <a:spcAft>
                <a:spcPts val="0"/>
              </a:spcAft>
              <a:defRPr/>
            </a:pPr>
            <a:r>
              <a:rPr lang="en-US" sz="1600" dirty="0" smtClean="0"/>
              <a:t>Customize in Excel and render through </a:t>
            </a:r>
            <a:br>
              <a:rPr lang="en-US" sz="1600" dirty="0" smtClean="0"/>
            </a:br>
            <a:r>
              <a:rPr lang="en-US" sz="1600" dirty="0" smtClean="0"/>
              <a:t>Excel Services</a:t>
            </a:r>
          </a:p>
          <a:p>
            <a:pPr marL="225425" indent="-225425" defTabSz="914363" fontAlgn="auto">
              <a:spcAft>
                <a:spcPts val="0"/>
              </a:spcAft>
              <a:defRPr/>
            </a:pPr>
            <a:r>
              <a:rPr lang="en-US" sz="1600" dirty="0" smtClean="0"/>
              <a:t>Create powerful audience based  dashboards </a:t>
            </a:r>
            <a:br>
              <a:rPr lang="en-US" sz="1600" dirty="0" smtClean="0"/>
            </a:br>
            <a:r>
              <a:rPr lang="en-US" sz="1600" dirty="0" smtClean="0"/>
              <a:t>to monitor portfolio performance</a:t>
            </a:r>
          </a:p>
        </p:txBody>
      </p:sp>
      <p:sp>
        <p:nvSpPr>
          <p:cNvPr id="20" name="Rectangle 19"/>
          <p:cNvSpPr/>
          <p:nvPr/>
        </p:nvSpPr>
        <p:spPr bwMode="auto">
          <a:xfrm>
            <a:off x="4572001" y="1417638"/>
            <a:ext cx="3901440" cy="460374"/>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anchor="ctr"/>
          <a:lstStyle/>
          <a:p>
            <a:pPr defTabSz="914363">
              <a:lnSpc>
                <a:spcPct val="90000"/>
              </a:lnSpc>
              <a:defRPr/>
            </a:pPr>
            <a:r>
              <a:rPr lang="en-US" sz="1600" b="1" dirty="0">
                <a:gradFill>
                  <a:gsLst>
                    <a:gs pos="0">
                      <a:schemeClr val="tx1"/>
                    </a:gs>
                    <a:gs pos="100000">
                      <a:schemeClr val="tx1"/>
                    </a:gs>
                  </a:gsLst>
                </a:gradFill>
                <a:latin typeface="+mn-lt"/>
                <a:cs typeface="+mn-cs"/>
              </a:rPr>
              <a:t>Business Intelligence Center</a:t>
            </a:r>
          </a:p>
        </p:txBody>
      </p:sp>
      <p:pic>
        <p:nvPicPr>
          <p:cNvPr id="21" name="Picture 20" descr="Corp dashboard.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9436" y="2276475"/>
            <a:ext cx="3992026" cy="3895344"/>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sp>
        <p:nvSpPr>
          <p:cNvPr id="26" name="Freeform 25"/>
          <p:cNvSpPr>
            <a:spLocks/>
          </p:cNvSpPr>
          <p:nvPr/>
        </p:nvSpPr>
        <p:spPr bwMode="auto">
          <a:xfrm rot="17934989">
            <a:off x="3924300" y="4579938"/>
            <a:ext cx="395287" cy="1595438"/>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gs>
              <a:gs pos="50000">
                <a:schemeClr val="tx1">
                  <a:alpha val="21000"/>
                </a:schemeClr>
              </a:gs>
              <a:gs pos="96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a:defRPr/>
            </a:pPr>
            <a:endParaRPr lang="en-US" sz="2900" i="1" dirty="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sp>
        <p:nvSpPr>
          <p:cNvPr id="27" name="Freeform 31"/>
          <p:cNvSpPr>
            <a:spLocks/>
          </p:cNvSpPr>
          <p:nvPr/>
        </p:nvSpPr>
        <p:spPr bwMode="auto">
          <a:xfrm rot="16200000">
            <a:off x="6830219" y="4199731"/>
            <a:ext cx="393700" cy="1595438"/>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gs>
              <a:gs pos="50000">
                <a:schemeClr val="tx1">
                  <a:alpha val="21000"/>
                </a:schemeClr>
              </a:gs>
              <a:gs pos="96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a:defRPr/>
            </a:pPr>
            <a:endParaRPr lang="en-US" sz="2900" i="1" dirty="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grpSp>
        <p:nvGrpSpPr>
          <p:cNvPr id="29" name="Group 28"/>
          <p:cNvGrpSpPr>
            <a:grpSpLocks/>
          </p:cNvGrpSpPr>
          <p:nvPr/>
        </p:nvGrpSpPr>
        <p:grpSpPr bwMode="auto">
          <a:xfrm>
            <a:off x="3233738" y="4786313"/>
            <a:ext cx="2892425" cy="1838325"/>
            <a:chOff x="5105397" y="4489560"/>
            <a:chExt cx="3855455" cy="1837944"/>
          </a:xfrm>
        </p:grpSpPr>
        <p:pic>
          <p:nvPicPr>
            <p:cNvPr id="30" name="Picture 4"/>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5105397" y="4489560"/>
              <a:ext cx="3855455" cy="1837944"/>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pic>
          <p:nvPicPr>
            <p:cNvPr id="32788" name="Picture 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332413" y="4876800"/>
              <a:ext cx="2344726" cy="1216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Rounded Rectangular Callout 17"/>
          <p:cNvSpPr/>
          <p:nvPr/>
        </p:nvSpPr>
        <p:spPr bwMode="auto">
          <a:xfrm>
            <a:off x="4421188" y="3703638"/>
            <a:ext cx="1452562" cy="685800"/>
          </a:xfrm>
          <a:prstGeom prst="wedgeRoundRectCallout">
            <a:avLst>
              <a:gd name="adj1" fmla="val 52145"/>
              <a:gd name="adj2" fmla="val 221005"/>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19" name="TextBox 18"/>
          <p:cNvSpPr txBox="1"/>
          <p:nvPr/>
        </p:nvSpPr>
        <p:spPr>
          <a:xfrm>
            <a:off x="4472106" y="3779168"/>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auto">
              <a:spcAft>
                <a:spcPts val="0"/>
              </a:spcAft>
              <a:defRPr/>
            </a:pPr>
            <a:r>
              <a:rPr lang="en-US" dirty="0" smtClean="0">
                <a:gradFill>
                  <a:gsLst>
                    <a:gs pos="50000">
                      <a:schemeClr val="tx1"/>
                    </a:gs>
                    <a:gs pos="100000">
                      <a:schemeClr val="tx1"/>
                    </a:gs>
                  </a:gsLst>
                  <a:lin ang="5400000" scaled="0"/>
                </a:gradFill>
                <a:effectLst/>
                <a:cs typeface="+mn-cs"/>
              </a:rPr>
              <a:t>Customize in Excel</a:t>
            </a:r>
          </a:p>
        </p:txBody>
      </p:sp>
      <p:sp>
        <p:nvSpPr>
          <p:cNvPr id="22" name="Rounded Rectangular Callout 21"/>
          <p:cNvSpPr/>
          <p:nvPr/>
        </p:nvSpPr>
        <p:spPr bwMode="auto">
          <a:xfrm>
            <a:off x="317500" y="6029325"/>
            <a:ext cx="1454150" cy="685800"/>
          </a:xfrm>
          <a:prstGeom prst="wedgeRoundRectCallout">
            <a:avLst>
              <a:gd name="adj1" fmla="val 118650"/>
              <a:gd name="adj2" fmla="val -103613"/>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31" name="TextBox 30"/>
          <p:cNvSpPr txBox="1"/>
          <p:nvPr/>
        </p:nvSpPr>
        <p:spPr>
          <a:xfrm>
            <a:off x="369301" y="6113593"/>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auto">
              <a:spcAft>
                <a:spcPts val="0"/>
              </a:spcAft>
              <a:defRPr/>
            </a:pPr>
            <a:r>
              <a:rPr lang="en-US" dirty="0" smtClean="0">
                <a:gradFill>
                  <a:gsLst>
                    <a:gs pos="50000">
                      <a:schemeClr val="tx1"/>
                    </a:gs>
                    <a:gs pos="100000">
                      <a:schemeClr val="tx1"/>
                    </a:gs>
                  </a:gsLst>
                  <a:lin ang="5400000" scaled="0"/>
                </a:gradFill>
                <a:effectLst/>
                <a:cs typeface="+mn-cs"/>
              </a:rPr>
              <a:t>Excel Services Webparts</a:t>
            </a:r>
          </a:p>
        </p:txBody>
      </p:sp>
      <p:sp>
        <p:nvSpPr>
          <p:cNvPr id="32" name="Rounded Rectangular Callout 31"/>
          <p:cNvSpPr/>
          <p:nvPr/>
        </p:nvSpPr>
        <p:spPr bwMode="auto">
          <a:xfrm>
            <a:off x="879475" y="1422400"/>
            <a:ext cx="1454150" cy="685800"/>
          </a:xfrm>
          <a:prstGeom prst="wedgeRoundRectCallout">
            <a:avLst>
              <a:gd name="adj1" fmla="val 93046"/>
              <a:gd name="adj2" fmla="val 215926"/>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pic>
        <p:nvPicPr>
          <p:cNvPr id="2" name="Picture 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05600" y="4191000"/>
            <a:ext cx="2199898" cy="2517000"/>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sp>
        <p:nvSpPr>
          <p:cNvPr id="33" name="TextBox 32"/>
          <p:cNvSpPr txBox="1"/>
          <p:nvPr/>
        </p:nvSpPr>
        <p:spPr>
          <a:xfrm>
            <a:off x="931150" y="1497522"/>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auto">
              <a:spcAft>
                <a:spcPts val="0"/>
              </a:spcAft>
              <a:defRPr/>
            </a:pPr>
            <a:r>
              <a:rPr lang="en-US" dirty="0" smtClean="0">
                <a:gradFill>
                  <a:gsLst>
                    <a:gs pos="50000">
                      <a:schemeClr val="tx1"/>
                    </a:gs>
                    <a:gs pos="100000">
                      <a:schemeClr val="tx1"/>
                    </a:gs>
                  </a:gsLst>
                  <a:lin ang="5400000" scaled="0"/>
                </a:gradFill>
                <a:effectLst/>
                <a:cs typeface="+mn-cs"/>
              </a:rPr>
              <a:t>Build Powerful Dashboards</a:t>
            </a:r>
          </a:p>
        </p:txBody>
      </p:sp>
      <p:sp>
        <p:nvSpPr>
          <p:cNvPr id="42" name="Rounded Rectangular Callout 41"/>
          <p:cNvSpPr/>
          <p:nvPr/>
        </p:nvSpPr>
        <p:spPr bwMode="auto">
          <a:xfrm>
            <a:off x="7153275" y="3403600"/>
            <a:ext cx="1454150" cy="685800"/>
          </a:xfrm>
          <a:prstGeom prst="wedgeRoundRectCallout">
            <a:avLst>
              <a:gd name="adj1" fmla="val 19129"/>
              <a:gd name="adj2" fmla="val 258562"/>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43" name="TextBox 42"/>
          <p:cNvSpPr txBox="1"/>
          <p:nvPr/>
        </p:nvSpPr>
        <p:spPr>
          <a:xfrm>
            <a:off x="7239000" y="3429000"/>
            <a:ext cx="1341492" cy="6096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auto">
              <a:spcAft>
                <a:spcPts val="0"/>
              </a:spcAft>
              <a:defRPr/>
            </a:pPr>
            <a:r>
              <a:rPr lang="en-US" dirty="0" smtClean="0">
                <a:gradFill>
                  <a:gsLst>
                    <a:gs pos="50000">
                      <a:schemeClr val="tx1"/>
                    </a:gs>
                    <a:gs pos="100000">
                      <a:schemeClr val="tx1"/>
                    </a:gs>
                  </a:gsLst>
                  <a:lin ang="5400000" scaled="0"/>
                </a:gradFill>
                <a:effectLst/>
                <a:cs typeface="+mn-cs"/>
              </a:rPr>
              <a:t>Best Practice </a:t>
            </a:r>
            <a:br>
              <a:rPr lang="en-US" dirty="0" smtClean="0">
                <a:gradFill>
                  <a:gsLst>
                    <a:gs pos="50000">
                      <a:schemeClr val="tx1"/>
                    </a:gs>
                    <a:gs pos="100000">
                      <a:schemeClr val="tx1"/>
                    </a:gs>
                  </a:gsLst>
                  <a:lin ang="5400000" scaled="0"/>
                </a:gradFill>
                <a:effectLst/>
                <a:cs typeface="+mn-cs"/>
              </a:rPr>
            </a:br>
            <a:r>
              <a:rPr lang="en-US" dirty="0" smtClean="0">
                <a:gradFill>
                  <a:gsLst>
                    <a:gs pos="50000">
                      <a:schemeClr val="tx1"/>
                    </a:gs>
                    <a:gs pos="100000">
                      <a:schemeClr val="tx1"/>
                    </a:gs>
                  </a:gsLst>
                  <a:lin ang="5400000" scaled="0"/>
                </a:gradFill>
                <a:effectLst/>
                <a:cs typeface="+mn-cs"/>
              </a:rPr>
              <a:t>Report Templates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1000"/>
                                        <p:tgtEl>
                                          <p:spTgt spid="43"/>
                                        </p:tgtEl>
                                      </p:cBhvr>
                                    </p:animEffect>
                                  </p:childTnLst>
                                </p:cTn>
                              </p:par>
                            </p:childTnLst>
                          </p:cTn>
                        </p:par>
                        <p:par>
                          <p:cTn id="11" fill="hold" nodeType="afterGroup">
                            <p:stCondLst>
                              <p:cond delay="100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childTnLst>
                                </p:cTn>
                              </p:par>
                            </p:childTnLst>
                          </p:cTn>
                        </p:par>
                        <p:par>
                          <p:cTn id="15" fill="hold" nodeType="afterGroup">
                            <p:stCondLst>
                              <p:cond delay="2000"/>
                            </p:stCondLst>
                            <p:childTnLst>
                              <p:par>
                                <p:cTn id="16" presetID="10" presetClass="entr" presetSubtype="0"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childTnLst>
                                </p:cTn>
                              </p:par>
                            </p:childTnLst>
                          </p:cTn>
                        </p:par>
                        <p:par>
                          <p:cTn id="19" fill="hold" nodeType="afterGroup">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par>
                          <p:cTn id="26" fill="hold" nodeType="afterGroup">
                            <p:stCondLst>
                              <p:cond delay="4000"/>
                            </p:stCondLst>
                            <p:childTnLst>
                              <p:par>
                                <p:cTn id="27" presetID="10" presetClass="entr" presetSubtype="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childTnLst>
                                </p:cTn>
                              </p:par>
                            </p:childTnLst>
                          </p:cTn>
                        </p:par>
                        <p:par>
                          <p:cTn id="30" fill="hold" nodeType="afterGroup">
                            <p:stCondLst>
                              <p:cond delay="5000"/>
                            </p:stCondLst>
                            <p:childTnLst>
                              <p:par>
                                <p:cTn id="31" presetID="10" presetClass="entr" presetSubtype="0"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childTnLst>
                                </p:cTn>
                              </p:par>
                            </p:childTnLst>
                          </p:cTn>
                        </p:par>
                        <p:par>
                          <p:cTn id="34" fill="hold" nodeType="afterGroup">
                            <p:stCondLst>
                              <p:cond delay="6000"/>
                            </p:stCondLst>
                            <p:childTnLst>
                              <p:par>
                                <p:cTn id="35" presetID="10" presetClass="entr" presetSubtype="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10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childTnLst>
                                </p:cTn>
                              </p:par>
                              <p:par>
                                <p:cTn id="44" presetID="10" presetClass="entr" presetSubtype="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32"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defTabSz="914363" fontAlgn="auto">
              <a:spcAft>
                <a:spcPts val="0"/>
              </a:spcAft>
              <a:defRPr/>
            </a:pPr>
            <a:r>
              <a:rPr dirty="0" smtClean="0"/>
              <a:t>Project 2010 Overview</a:t>
            </a:r>
            <a:endParaRPr dirty="0"/>
          </a:p>
        </p:txBody>
      </p:sp>
      <p:sp>
        <p:nvSpPr>
          <p:cNvPr id="3" name="Subtitle 2"/>
          <p:cNvSpPr>
            <a:spLocks noGrp="1"/>
          </p:cNvSpPr>
          <p:nvPr>
            <p:ph type="subTitle" idx="1"/>
          </p:nvPr>
        </p:nvSpPr>
        <p:spPr>
          <a:xfrm>
            <a:off x="730249" y="5195604"/>
            <a:ext cx="7681914" cy="886397"/>
          </a:xfrm>
        </p:spPr>
        <p:txBody>
          <a:bodyPr/>
          <a:lstStyle/>
          <a:p>
            <a:pPr defTabSz="914363" fontAlgn="auto">
              <a:spcAft>
                <a:spcPts val="0"/>
              </a:spcAft>
              <a:defRPr/>
            </a:pPr>
            <a:r>
              <a:rPr lang="en-US" dirty="0" smtClean="0">
                <a:gradFill>
                  <a:gsLst>
                    <a:gs pos="0">
                      <a:schemeClr val="tx1"/>
                    </a:gs>
                    <a:gs pos="100000">
                      <a:schemeClr val="tx1"/>
                    </a:gs>
                  </a:gsLst>
                  <a:lin ang="5400000" scaled="0"/>
                </a:gradFill>
              </a:rPr>
              <a:t>Ignite World Wide Tour </a:t>
            </a:r>
          </a:p>
          <a:p>
            <a:pPr defTabSz="914363" fontAlgn="auto">
              <a:spcAft>
                <a:spcPts val="0"/>
              </a:spcAft>
              <a:defRPr/>
            </a:pPr>
            <a:r>
              <a:rPr lang="en-US" dirty="0" smtClean="0">
                <a:gradFill>
                  <a:gsLst>
                    <a:gs pos="0">
                      <a:schemeClr val="tx1"/>
                    </a:gs>
                    <a:gs pos="100000">
                      <a:schemeClr val="tx1"/>
                    </a:gs>
                  </a:gsLst>
                  <a:lin ang="5400000" scaled="0"/>
                </a:gradFill>
              </a:rPr>
              <a:t>Microsoft Corporation</a:t>
            </a:r>
            <a:endParaRPr lang="en-US" dirty="0">
              <a:gradFill>
                <a:gsLst>
                  <a:gs pos="0">
                    <a:schemeClr val="tx1"/>
                  </a:gs>
                  <a:gs pos="100000">
                    <a:schemeClr val="tx1"/>
                  </a:gs>
                </a:gsLst>
                <a:lin ang="5400000" scaled="0"/>
              </a:gradFill>
            </a:endParaRPr>
          </a:p>
        </p:txBody>
      </p:sp>
      <p:sp>
        <p:nvSpPr>
          <p:cNvPr id="4" name="TextBox 3"/>
          <p:cNvSpPr txBox="1"/>
          <p:nvPr/>
        </p:nvSpPr>
        <p:spPr>
          <a:xfrm>
            <a:off x="1676400" y="3657600"/>
            <a:ext cx="4876800" cy="747897"/>
          </a:xfrm>
          <a:prstGeom prst="rect">
            <a:avLst/>
          </a:prstGeom>
          <a:noFill/>
        </p:spPr>
        <p:txBody>
          <a:bodyPr wrap="square" lIns="0" tIns="0" rIns="0" bIns="0" rtlCol="0">
            <a:spAutoFit/>
          </a:bodyPr>
          <a:lstStyle/>
          <a:p>
            <a:pPr>
              <a:lnSpc>
                <a:spcPct val="90000"/>
              </a:lnSpc>
            </a:pPr>
            <a:r>
              <a:rPr lang="en-US" i="1" dirty="0" smtClean="0">
                <a:solidFill>
                  <a:srgbClr val="FF0000"/>
                </a:solidFill>
              </a:rPr>
              <a:t>Please note the following session was not recorded due to the newly </a:t>
            </a:r>
            <a:r>
              <a:rPr lang="en-US" i="1" dirty="0" smtClean="0">
                <a:solidFill>
                  <a:srgbClr val="FF0000"/>
                </a:solidFill>
              </a:rPr>
              <a:t>available product content on </a:t>
            </a:r>
            <a:r>
              <a:rPr lang="en-US" i="1" dirty="0">
                <a:solidFill>
                  <a:srgbClr val="FF0000"/>
                </a:solidFill>
                <a:hlinkClick r:id="rId3"/>
              </a:rPr>
              <a:t>http://</a:t>
            </a:r>
            <a:r>
              <a:rPr lang="en-US" i="1" dirty="0" smtClean="0">
                <a:solidFill>
                  <a:srgbClr val="FF0000"/>
                </a:solidFill>
                <a:hlinkClick r:id="rId3"/>
              </a:rPr>
              <a:t>www.microsoft.com/project</a:t>
            </a:r>
            <a:r>
              <a:rPr lang="en-US" i="1" dirty="0" smtClean="0">
                <a:solidFill>
                  <a:srgbClr val="FF0000"/>
                </a:solidFill>
              </a:rPr>
              <a:t> </a:t>
            </a:r>
            <a:endParaRPr lang="en-US" i="1" dirty="0" smtClean="0">
              <a:solidFill>
                <a:srgbClr val="FF0000"/>
              </a:solidFill>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bwMode="auto">
          <a:xfrm>
            <a:off x="441793" y="1219200"/>
            <a:ext cx="2129436" cy="1828800"/>
          </a:xfrm>
          <a:prstGeom prst="roundRect">
            <a:avLst/>
          </a:prstGeom>
          <a:gradFill>
            <a:gsLst>
              <a:gs pos="0">
                <a:srgbClr val="0070C0">
                  <a:alpha val="9000"/>
                </a:srgbClr>
              </a:gs>
              <a:gs pos="70000">
                <a:srgbClr val="0070C0">
                  <a:alpha val="33000"/>
                </a:srgbClr>
              </a:gs>
              <a:gs pos="100000">
                <a:srgbClr val="00B0F0">
                  <a:alpha val="34000"/>
                </a:srgbClr>
              </a:gs>
            </a:gsLst>
            <a:lin ang="16200000" scaled="0"/>
          </a:gradFill>
          <a:ln w="38100">
            <a:solidFill>
              <a:srgbClr val="0070C0"/>
            </a:solidFill>
            <a:prstDash val="sysDash"/>
            <a:headEnd type="none" w="med" len="med"/>
            <a:tailEnd type="none" w="med" len="med"/>
          </a:ln>
          <a:scene3d>
            <a:camera prst="orthographicFront">
              <a:rot lat="0" lon="0" rev="0"/>
            </a:camera>
            <a:lightRig rig="threePt" dir="t">
              <a:rot lat="0" lon="0" rev="1200000"/>
            </a:lightRig>
          </a:scene3d>
          <a:sp3d>
            <a:bevelT w="0" h="0"/>
          </a:sp3d>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sz="2400">
                <a:gradFill>
                  <a:gsLst>
                    <a:gs pos="0">
                      <a:srgbClr val="FFFFFF"/>
                    </a:gs>
                    <a:gs pos="100000">
                      <a:srgbClr val="FFFFFF"/>
                    </a:gs>
                  </a:gsLst>
                  <a:lin ang="5400000" scaled="0"/>
                </a:gradFill>
              </a:defRPr>
            </a:pPr>
            <a:endParaRPr lang="en-US" sz="2400" dirty="0">
              <a:gradFill>
                <a:gsLst>
                  <a:gs pos="0">
                    <a:srgbClr val="FFFFFF"/>
                  </a:gs>
                  <a:gs pos="100000">
                    <a:srgbClr val="FFFFFF"/>
                  </a:gs>
                </a:gsLst>
                <a:lin ang="5400000" scaled="0"/>
              </a:gradFill>
            </a:endParaRPr>
          </a:p>
        </p:txBody>
      </p:sp>
      <p:sp>
        <p:nvSpPr>
          <p:cNvPr id="45" name="Rounded Rectangle 44"/>
          <p:cNvSpPr/>
          <p:nvPr/>
        </p:nvSpPr>
        <p:spPr bwMode="auto">
          <a:xfrm>
            <a:off x="455135" y="3514725"/>
            <a:ext cx="1714947" cy="1638300"/>
          </a:xfrm>
          <a:prstGeom prst="roundRect">
            <a:avLst/>
          </a:prstGeom>
          <a:gradFill>
            <a:gsLst>
              <a:gs pos="0">
                <a:srgbClr val="0070C0">
                  <a:alpha val="9000"/>
                </a:srgbClr>
              </a:gs>
              <a:gs pos="70000">
                <a:srgbClr val="0070C0">
                  <a:alpha val="33000"/>
                </a:srgbClr>
              </a:gs>
              <a:gs pos="100000">
                <a:srgbClr val="00B0F0">
                  <a:alpha val="34000"/>
                </a:srgbClr>
              </a:gs>
            </a:gsLst>
            <a:lin ang="16200000" scaled="0"/>
          </a:gradFill>
          <a:ln w="38100">
            <a:solidFill>
              <a:srgbClr val="0070C0"/>
            </a:solidFill>
            <a:prstDash val="sysDash"/>
            <a:headEnd type="none" w="med" len="med"/>
            <a:tailEnd type="none" w="med" len="med"/>
          </a:ln>
          <a:scene3d>
            <a:camera prst="orthographicFront">
              <a:rot lat="0" lon="0" rev="0"/>
            </a:camera>
            <a:lightRig rig="threePt" dir="t">
              <a:rot lat="0" lon="0" rev="1200000"/>
            </a:lightRig>
          </a:scene3d>
          <a:sp3d>
            <a:bevelT w="0" h="0"/>
          </a:sp3d>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sz="2400">
                <a:gradFill>
                  <a:gsLst>
                    <a:gs pos="0">
                      <a:srgbClr val="FFFFFF"/>
                    </a:gs>
                    <a:gs pos="100000">
                      <a:srgbClr val="FFFFFF"/>
                    </a:gs>
                  </a:gsLst>
                  <a:lin ang="5400000" scaled="0"/>
                </a:gradFill>
              </a:defRPr>
            </a:pPr>
            <a:endParaRPr lang="en-US" sz="2400" dirty="0">
              <a:gradFill>
                <a:gsLst>
                  <a:gs pos="0">
                    <a:srgbClr val="FFFFFF"/>
                  </a:gs>
                  <a:gs pos="100000">
                    <a:srgbClr val="FFFFFF"/>
                  </a:gs>
                </a:gsLst>
                <a:lin ang="5400000" scaled="0"/>
              </a:gradFill>
            </a:endParaRPr>
          </a:p>
        </p:txBody>
      </p:sp>
      <p:sp>
        <p:nvSpPr>
          <p:cNvPr id="48" name="Rounded Rectangle 47"/>
          <p:cNvSpPr/>
          <p:nvPr/>
        </p:nvSpPr>
        <p:spPr bwMode="auto">
          <a:xfrm>
            <a:off x="2342569" y="5410200"/>
            <a:ext cx="1429122" cy="1181100"/>
          </a:xfrm>
          <a:prstGeom prst="roundRect">
            <a:avLst/>
          </a:prstGeom>
          <a:gradFill>
            <a:gsLst>
              <a:gs pos="0">
                <a:srgbClr val="0070C0">
                  <a:alpha val="9000"/>
                </a:srgbClr>
              </a:gs>
              <a:gs pos="70000">
                <a:srgbClr val="0070C0">
                  <a:alpha val="33000"/>
                </a:srgbClr>
              </a:gs>
              <a:gs pos="100000">
                <a:srgbClr val="00B0F0">
                  <a:alpha val="34000"/>
                </a:srgbClr>
              </a:gs>
            </a:gsLst>
            <a:lin ang="16200000" scaled="0"/>
          </a:gradFill>
          <a:ln w="38100">
            <a:solidFill>
              <a:srgbClr val="0070C0"/>
            </a:solidFill>
            <a:prstDash val="sysDash"/>
            <a:headEnd type="none" w="med" len="med"/>
            <a:tailEnd type="none" w="med" len="med"/>
          </a:ln>
          <a:scene3d>
            <a:camera prst="orthographicFront">
              <a:rot lat="0" lon="0" rev="0"/>
            </a:camera>
            <a:lightRig rig="threePt" dir="t">
              <a:rot lat="0" lon="0" rev="1200000"/>
            </a:lightRig>
          </a:scene3d>
          <a:sp3d>
            <a:bevelT w="0" h="0"/>
          </a:sp3d>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sz="2400">
                <a:gradFill>
                  <a:gsLst>
                    <a:gs pos="0">
                      <a:srgbClr val="FFFFFF"/>
                    </a:gs>
                    <a:gs pos="100000">
                      <a:srgbClr val="FFFFFF"/>
                    </a:gs>
                  </a:gsLst>
                  <a:lin ang="5400000" scaled="0"/>
                </a:gradFill>
              </a:defRPr>
            </a:pPr>
            <a:endParaRPr lang="en-US" sz="2400" dirty="0">
              <a:gradFill>
                <a:gsLst>
                  <a:gs pos="0">
                    <a:srgbClr val="FFFFFF"/>
                  </a:gs>
                  <a:gs pos="100000">
                    <a:srgbClr val="FFFFFF"/>
                  </a:gs>
                </a:gsLst>
                <a:lin ang="5400000" scaled="0"/>
              </a:gradFill>
            </a:endParaRPr>
          </a:p>
        </p:txBody>
      </p:sp>
      <p:sp>
        <p:nvSpPr>
          <p:cNvPr id="58" name="Rounded Rectangle 57"/>
          <p:cNvSpPr/>
          <p:nvPr/>
        </p:nvSpPr>
        <p:spPr bwMode="auto">
          <a:xfrm>
            <a:off x="6692447" y="4638676"/>
            <a:ext cx="2222952" cy="1609725"/>
          </a:xfrm>
          <a:prstGeom prst="roundRect">
            <a:avLst/>
          </a:prstGeom>
          <a:gradFill>
            <a:gsLst>
              <a:gs pos="0">
                <a:srgbClr val="0070C0">
                  <a:alpha val="9000"/>
                </a:srgbClr>
              </a:gs>
              <a:gs pos="70000">
                <a:srgbClr val="0070C0">
                  <a:alpha val="33000"/>
                </a:srgbClr>
              </a:gs>
              <a:gs pos="100000">
                <a:srgbClr val="00B0F0">
                  <a:alpha val="34000"/>
                </a:srgbClr>
              </a:gs>
            </a:gsLst>
            <a:lin ang="16200000" scaled="0"/>
          </a:gradFill>
          <a:ln w="38100">
            <a:solidFill>
              <a:srgbClr val="0070C0"/>
            </a:solidFill>
            <a:prstDash val="sysDash"/>
            <a:headEnd type="none" w="med" len="med"/>
            <a:tailEnd type="none" w="med" len="med"/>
          </a:ln>
          <a:scene3d>
            <a:camera prst="orthographicFront">
              <a:rot lat="0" lon="0" rev="0"/>
            </a:camera>
            <a:lightRig rig="threePt" dir="t">
              <a:rot lat="0" lon="0" rev="1200000"/>
            </a:lightRig>
          </a:scene3d>
          <a:sp3d>
            <a:bevelT w="0" h="0"/>
          </a:sp3d>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sz="2400">
                <a:gradFill>
                  <a:gsLst>
                    <a:gs pos="0">
                      <a:srgbClr val="FFFFFF"/>
                    </a:gs>
                    <a:gs pos="100000">
                      <a:srgbClr val="FFFFFF"/>
                    </a:gs>
                  </a:gsLst>
                  <a:lin ang="5400000" scaled="0"/>
                </a:gradFill>
              </a:defRPr>
            </a:pPr>
            <a:endParaRPr lang="en-US" sz="2400" dirty="0">
              <a:gradFill>
                <a:gsLst>
                  <a:gs pos="0">
                    <a:srgbClr val="FFFFFF"/>
                  </a:gs>
                  <a:gs pos="100000">
                    <a:srgbClr val="FFFFFF"/>
                  </a:gs>
                </a:gsLst>
                <a:lin ang="5400000" scaled="0"/>
              </a:gradFill>
            </a:endParaRPr>
          </a:p>
        </p:txBody>
      </p:sp>
      <p:sp>
        <p:nvSpPr>
          <p:cNvPr id="63" name="Rounded Rectangle 62"/>
          <p:cNvSpPr/>
          <p:nvPr/>
        </p:nvSpPr>
        <p:spPr bwMode="auto">
          <a:xfrm>
            <a:off x="6963877" y="2362200"/>
            <a:ext cx="1987653" cy="1619250"/>
          </a:xfrm>
          <a:prstGeom prst="roundRect">
            <a:avLst/>
          </a:prstGeom>
          <a:gradFill>
            <a:gsLst>
              <a:gs pos="0">
                <a:srgbClr val="0070C0">
                  <a:alpha val="9000"/>
                </a:srgbClr>
              </a:gs>
              <a:gs pos="70000">
                <a:srgbClr val="0070C0">
                  <a:alpha val="33000"/>
                </a:srgbClr>
              </a:gs>
              <a:gs pos="100000">
                <a:srgbClr val="00B0F0">
                  <a:alpha val="34000"/>
                </a:srgbClr>
              </a:gs>
            </a:gsLst>
            <a:lin ang="16200000" scaled="0"/>
          </a:gradFill>
          <a:ln w="38100">
            <a:solidFill>
              <a:srgbClr val="0070C0"/>
            </a:solidFill>
            <a:prstDash val="sysDash"/>
            <a:headEnd type="none" w="med" len="med"/>
            <a:tailEnd type="none" w="med" len="med"/>
          </a:ln>
          <a:scene3d>
            <a:camera prst="orthographicFront">
              <a:rot lat="0" lon="0" rev="0"/>
            </a:camera>
            <a:lightRig rig="threePt" dir="t">
              <a:rot lat="0" lon="0" rev="1200000"/>
            </a:lightRig>
          </a:scene3d>
          <a:sp3d>
            <a:bevelT w="0" h="0"/>
          </a:sp3d>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sz="2400">
                <a:gradFill>
                  <a:gsLst>
                    <a:gs pos="0">
                      <a:srgbClr val="FFFFFF"/>
                    </a:gs>
                    <a:gs pos="100000">
                      <a:srgbClr val="FFFFFF"/>
                    </a:gs>
                  </a:gsLst>
                  <a:lin ang="5400000" scaled="0"/>
                </a:gradFill>
              </a:defRPr>
            </a:pPr>
            <a:endParaRPr lang="en-US" sz="2400" dirty="0">
              <a:gradFill>
                <a:gsLst>
                  <a:gs pos="0">
                    <a:srgbClr val="FFFFFF"/>
                  </a:gs>
                  <a:gs pos="100000">
                    <a:srgbClr val="FFFFFF"/>
                  </a:gs>
                </a:gsLst>
                <a:lin ang="5400000" scaled="0"/>
              </a:gradFill>
            </a:endParaRPr>
          </a:p>
        </p:txBody>
      </p:sp>
      <p:sp>
        <p:nvSpPr>
          <p:cNvPr id="70" name="Rounded Rectangle 69"/>
          <p:cNvSpPr/>
          <p:nvPr/>
        </p:nvSpPr>
        <p:spPr bwMode="auto">
          <a:xfrm>
            <a:off x="5936417" y="817819"/>
            <a:ext cx="3015113" cy="1238250"/>
          </a:xfrm>
          <a:prstGeom prst="roundRect">
            <a:avLst/>
          </a:prstGeom>
          <a:gradFill>
            <a:gsLst>
              <a:gs pos="0">
                <a:srgbClr val="0070C0">
                  <a:alpha val="9000"/>
                </a:srgbClr>
              </a:gs>
              <a:gs pos="70000">
                <a:srgbClr val="0070C0">
                  <a:alpha val="33000"/>
                </a:srgbClr>
              </a:gs>
              <a:gs pos="100000">
                <a:srgbClr val="00B0F0">
                  <a:alpha val="34000"/>
                </a:srgbClr>
              </a:gs>
            </a:gsLst>
            <a:lin ang="16200000" scaled="0"/>
          </a:gradFill>
          <a:ln w="38100">
            <a:solidFill>
              <a:srgbClr val="0070C0"/>
            </a:solidFill>
            <a:prstDash val="sysDash"/>
            <a:headEnd type="none" w="med" len="med"/>
            <a:tailEnd type="none" w="med" len="med"/>
          </a:ln>
          <a:scene3d>
            <a:camera prst="orthographicFront">
              <a:rot lat="0" lon="0" rev="0"/>
            </a:camera>
            <a:lightRig rig="threePt" dir="t">
              <a:rot lat="0" lon="0" rev="1200000"/>
            </a:lightRig>
          </a:scene3d>
          <a:sp3d>
            <a:bevelT w="0" h="0"/>
          </a:sp3d>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sz="2400">
                <a:gradFill>
                  <a:gsLst>
                    <a:gs pos="0">
                      <a:srgbClr val="FFFFFF"/>
                    </a:gs>
                    <a:gs pos="100000">
                      <a:srgbClr val="FFFFFF"/>
                    </a:gs>
                  </a:gsLst>
                  <a:lin ang="5400000" scaled="0"/>
                </a:gradFill>
              </a:defRPr>
            </a:pPr>
            <a:endParaRPr lang="en-US" sz="2400" dirty="0">
              <a:gradFill>
                <a:gsLst>
                  <a:gs pos="0">
                    <a:srgbClr val="FFFFFF"/>
                  </a:gs>
                  <a:gs pos="100000">
                    <a:srgbClr val="FFFFFF"/>
                  </a:gs>
                </a:gsLst>
                <a:lin ang="5400000" scaled="0"/>
              </a:gradFill>
            </a:endParaRPr>
          </a:p>
        </p:txBody>
      </p:sp>
      <p:cxnSp>
        <p:nvCxnSpPr>
          <p:cNvPr id="71" name="Straight Connector 70"/>
          <p:cNvCxnSpPr>
            <a:stCxn id="0" idx="1"/>
          </p:cNvCxnSpPr>
          <p:nvPr/>
        </p:nvCxnSpPr>
        <p:spPr>
          <a:xfrm flipH="1">
            <a:off x="5135563" y="1436688"/>
            <a:ext cx="800100" cy="5429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0" idx="1"/>
          </p:cNvCxnSpPr>
          <p:nvPr/>
        </p:nvCxnSpPr>
        <p:spPr>
          <a:xfrm flipH="1" flipV="1">
            <a:off x="5772150" y="3124200"/>
            <a:ext cx="1192213" cy="476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0800000">
            <a:off x="6064250" y="4572000"/>
            <a:ext cx="628650" cy="4572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3771900" y="5334000"/>
            <a:ext cx="906463" cy="7620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2170113" y="4508500"/>
            <a:ext cx="1162050" cy="13017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571750" y="2390775"/>
            <a:ext cx="685800" cy="2000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Title 22"/>
          <p:cNvSpPr>
            <a:spLocks noGrp="1"/>
          </p:cNvSpPr>
          <p:nvPr>
            <p:ph type="title"/>
          </p:nvPr>
        </p:nvSpPr>
        <p:spPr>
          <a:xfrm>
            <a:off x="381000" y="228600"/>
            <a:ext cx="8382000" cy="664797"/>
          </a:xfrm>
        </p:spPr>
        <p:txBody>
          <a:bodyPr/>
          <a:lstStyle/>
          <a:p>
            <a:pPr defTabSz="914363" fontAlgn="auto">
              <a:spcAft>
                <a:spcPts val="0"/>
              </a:spcAft>
              <a:defRPr/>
            </a:pPr>
            <a:r>
              <a:t>Microsoft SharePoint 2010</a:t>
            </a:r>
            <a:endParaRPr/>
          </a:p>
        </p:txBody>
      </p:sp>
      <p:sp>
        <p:nvSpPr>
          <p:cNvPr id="7" name="TextBox 6"/>
          <p:cNvSpPr txBox="1">
            <a:spLocks noChangeArrowheads="1"/>
          </p:cNvSpPr>
          <p:nvPr/>
        </p:nvSpPr>
        <p:spPr bwMode="auto">
          <a:xfrm>
            <a:off x="6062663" y="960438"/>
            <a:ext cx="303212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a:lnSpc>
                <a:spcPct val="90000"/>
              </a:lnSpc>
              <a:spcBef>
                <a:spcPct val="20000"/>
              </a:spcBef>
              <a:buClr>
                <a:srgbClr val="777777"/>
              </a:buClr>
              <a:buSzPct val="130000"/>
            </a:pPr>
            <a:r>
              <a:rPr lang="en-US" sz="1200"/>
              <a:t>Ribbon UI</a:t>
            </a:r>
          </a:p>
          <a:p>
            <a:pPr>
              <a:lnSpc>
                <a:spcPct val="90000"/>
              </a:lnSpc>
              <a:spcBef>
                <a:spcPct val="20000"/>
              </a:spcBef>
              <a:buClr>
                <a:srgbClr val="777777"/>
              </a:buClr>
              <a:buSzPct val="130000"/>
            </a:pPr>
            <a:r>
              <a:rPr lang="en-US" sz="1200"/>
              <a:t>SharePoint Workspace</a:t>
            </a:r>
          </a:p>
          <a:p>
            <a:pPr>
              <a:lnSpc>
                <a:spcPct val="90000"/>
              </a:lnSpc>
              <a:spcBef>
                <a:spcPct val="20000"/>
              </a:spcBef>
              <a:buClr>
                <a:srgbClr val="777777"/>
              </a:buClr>
              <a:buSzPct val="130000"/>
            </a:pPr>
            <a:r>
              <a:rPr lang="en-US" sz="1200"/>
              <a:t>SharePoint Mobile</a:t>
            </a:r>
          </a:p>
          <a:p>
            <a:pPr>
              <a:lnSpc>
                <a:spcPct val="90000"/>
              </a:lnSpc>
              <a:spcBef>
                <a:spcPct val="20000"/>
              </a:spcBef>
              <a:buClr>
                <a:srgbClr val="777777"/>
              </a:buClr>
              <a:buSzPct val="130000"/>
            </a:pPr>
            <a:r>
              <a:rPr lang="en-US" sz="1200"/>
              <a:t>Office Client and Office Web App Integration</a:t>
            </a:r>
          </a:p>
          <a:p>
            <a:pPr>
              <a:lnSpc>
                <a:spcPct val="90000"/>
              </a:lnSpc>
              <a:spcBef>
                <a:spcPct val="20000"/>
              </a:spcBef>
              <a:buClr>
                <a:srgbClr val="777777"/>
              </a:buClr>
              <a:buSzPct val="130000"/>
            </a:pPr>
            <a:r>
              <a:rPr lang="en-US" sz="1200"/>
              <a:t>Standards Support</a:t>
            </a:r>
          </a:p>
          <a:p>
            <a:pPr>
              <a:lnSpc>
                <a:spcPct val="90000"/>
              </a:lnSpc>
              <a:spcBef>
                <a:spcPct val="20000"/>
              </a:spcBef>
              <a:buClr>
                <a:srgbClr val="777777"/>
              </a:buClr>
              <a:buSzPct val="130000"/>
            </a:pPr>
            <a:endParaRPr lang="en-US" sz="1200"/>
          </a:p>
        </p:txBody>
      </p:sp>
      <p:sp>
        <p:nvSpPr>
          <p:cNvPr id="20" name="TextBox 19"/>
          <p:cNvSpPr txBox="1">
            <a:spLocks noChangeArrowheads="1"/>
          </p:cNvSpPr>
          <p:nvPr/>
        </p:nvSpPr>
        <p:spPr bwMode="auto">
          <a:xfrm>
            <a:off x="7077075" y="2482850"/>
            <a:ext cx="186848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a:lnSpc>
                <a:spcPct val="90000"/>
              </a:lnSpc>
              <a:spcBef>
                <a:spcPct val="20000"/>
              </a:spcBef>
              <a:buClr>
                <a:srgbClr val="777777"/>
              </a:buClr>
              <a:buSzPct val="130000"/>
            </a:pPr>
            <a:r>
              <a:rPr lang="en-US" sz="1200"/>
              <a:t>Tagging, Tag Cloud, Ratings</a:t>
            </a:r>
          </a:p>
          <a:p>
            <a:pPr>
              <a:lnSpc>
                <a:spcPct val="90000"/>
              </a:lnSpc>
              <a:spcBef>
                <a:spcPct val="20000"/>
              </a:spcBef>
              <a:buClr>
                <a:srgbClr val="777777"/>
              </a:buClr>
              <a:buSzPct val="130000"/>
            </a:pPr>
            <a:r>
              <a:rPr lang="en-US" sz="1200"/>
              <a:t>Social Bookmarking</a:t>
            </a:r>
          </a:p>
          <a:p>
            <a:pPr>
              <a:lnSpc>
                <a:spcPct val="90000"/>
              </a:lnSpc>
              <a:spcBef>
                <a:spcPct val="20000"/>
              </a:spcBef>
              <a:buClr>
                <a:srgbClr val="777777"/>
              </a:buClr>
              <a:buSzPct val="130000"/>
            </a:pPr>
            <a:r>
              <a:rPr lang="en-US" sz="1200"/>
              <a:t>Blogs and Wikis</a:t>
            </a:r>
          </a:p>
          <a:p>
            <a:pPr>
              <a:lnSpc>
                <a:spcPct val="90000"/>
              </a:lnSpc>
              <a:spcBef>
                <a:spcPct val="20000"/>
              </a:spcBef>
              <a:buClr>
                <a:srgbClr val="777777"/>
              </a:buClr>
              <a:buSzPct val="130000"/>
            </a:pPr>
            <a:r>
              <a:rPr lang="en-US" sz="1200"/>
              <a:t>My Sites</a:t>
            </a:r>
          </a:p>
          <a:p>
            <a:pPr>
              <a:lnSpc>
                <a:spcPct val="90000"/>
              </a:lnSpc>
              <a:spcBef>
                <a:spcPct val="20000"/>
              </a:spcBef>
              <a:buClr>
                <a:srgbClr val="777777"/>
              </a:buClr>
              <a:buSzPct val="130000"/>
            </a:pPr>
            <a:r>
              <a:rPr lang="en-US" sz="1200"/>
              <a:t>Activity Feeds</a:t>
            </a:r>
          </a:p>
          <a:p>
            <a:pPr>
              <a:lnSpc>
                <a:spcPct val="90000"/>
              </a:lnSpc>
              <a:spcBef>
                <a:spcPct val="20000"/>
              </a:spcBef>
              <a:buClr>
                <a:srgbClr val="777777"/>
              </a:buClr>
              <a:buSzPct val="130000"/>
            </a:pPr>
            <a:r>
              <a:rPr lang="en-US" sz="1200"/>
              <a:t>Profiles and Expertise</a:t>
            </a:r>
          </a:p>
          <a:p>
            <a:pPr>
              <a:lnSpc>
                <a:spcPct val="90000"/>
              </a:lnSpc>
              <a:spcBef>
                <a:spcPct val="20000"/>
              </a:spcBef>
              <a:buClr>
                <a:srgbClr val="777777"/>
              </a:buClr>
              <a:buSzPct val="130000"/>
            </a:pPr>
            <a:r>
              <a:rPr lang="en-US" sz="1200"/>
              <a:t>Org Browser</a:t>
            </a:r>
          </a:p>
        </p:txBody>
      </p:sp>
      <p:sp>
        <p:nvSpPr>
          <p:cNvPr id="21" name="TextBox 20"/>
          <p:cNvSpPr txBox="1">
            <a:spLocks noChangeArrowheads="1"/>
          </p:cNvSpPr>
          <p:nvPr/>
        </p:nvSpPr>
        <p:spPr bwMode="auto">
          <a:xfrm>
            <a:off x="6807200" y="4740275"/>
            <a:ext cx="214471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a:lnSpc>
                <a:spcPct val="90000"/>
              </a:lnSpc>
              <a:spcBef>
                <a:spcPct val="20000"/>
              </a:spcBef>
              <a:buClr>
                <a:srgbClr val="777777"/>
              </a:buClr>
              <a:buSzPct val="130000"/>
            </a:pPr>
            <a:r>
              <a:rPr lang="en-US" sz="1200"/>
              <a:t>Enterprise Content Types</a:t>
            </a:r>
          </a:p>
          <a:p>
            <a:pPr>
              <a:lnSpc>
                <a:spcPct val="90000"/>
              </a:lnSpc>
              <a:spcBef>
                <a:spcPct val="20000"/>
              </a:spcBef>
              <a:buClr>
                <a:srgbClr val="777777"/>
              </a:buClr>
              <a:buSzPct val="130000"/>
            </a:pPr>
            <a:r>
              <a:rPr lang="en-US" sz="1200"/>
              <a:t>Metadata and Navigation</a:t>
            </a:r>
          </a:p>
          <a:p>
            <a:pPr>
              <a:lnSpc>
                <a:spcPct val="90000"/>
              </a:lnSpc>
              <a:spcBef>
                <a:spcPct val="20000"/>
              </a:spcBef>
              <a:buClr>
                <a:srgbClr val="777777"/>
              </a:buClr>
              <a:buSzPct val="130000"/>
            </a:pPr>
            <a:r>
              <a:rPr lang="en-US" sz="1200"/>
              <a:t>Document Sets</a:t>
            </a:r>
          </a:p>
          <a:p>
            <a:pPr>
              <a:lnSpc>
                <a:spcPct val="90000"/>
              </a:lnSpc>
              <a:spcBef>
                <a:spcPct val="20000"/>
              </a:spcBef>
              <a:buClr>
                <a:srgbClr val="777777"/>
              </a:buClr>
              <a:buSzPct val="130000"/>
            </a:pPr>
            <a:r>
              <a:rPr lang="en-US" sz="1200"/>
              <a:t>Multi-stage Disposition</a:t>
            </a:r>
          </a:p>
          <a:p>
            <a:pPr>
              <a:lnSpc>
                <a:spcPct val="90000"/>
              </a:lnSpc>
              <a:spcBef>
                <a:spcPct val="20000"/>
              </a:spcBef>
              <a:buClr>
                <a:srgbClr val="777777"/>
              </a:buClr>
              <a:buSzPct val="130000"/>
            </a:pPr>
            <a:r>
              <a:rPr lang="en-US" sz="1200"/>
              <a:t>Audio and Video Content Types</a:t>
            </a:r>
          </a:p>
          <a:p>
            <a:pPr>
              <a:lnSpc>
                <a:spcPct val="90000"/>
              </a:lnSpc>
              <a:spcBef>
                <a:spcPct val="20000"/>
              </a:spcBef>
              <a:buClr>
                <a:srgbClr val="777777"/>
              </a:buClr>
              <a:buSzPct val="130000"/>
            </a:pPr>
            <a:r>
              <a:rPr lang="en-US" sz="1200"/>
              <a:t>Remote Blob Storage</a:t>
            </a:r>
          </a:p>
          <a:p>
            <a:pPr>
              <a:lnSpc>
                <a:spcPct val="90000"/>
              </a:lnSpc>
              <a:spcBef>
                <a:spcPct val="20000"/>
              </a:spcBef>
              <a:buClr>
                <a:srgbClr val="777777"/>
              </a:buClr>
              <a:buSzPct val="130000"/>
            </a:pPr>
            <a:r>
              <a:rPr lang="en-US" sz="1200"/>
              <a:t>List Enhancements</a:t>
            </a:r>
          </a:p>
        </p:txBody>
      </p:sp>
      <p:sp>
        <p:nvSpPr>
          <p:cNvPr id="22" name="TextBox 21"/>
          <p:cNvSpPr txBox="1">
            <a:spLocks noChangeArrowheads="1"/>
          </p:cNvSpPr>
          <p:nvPr/>
        </p:nvSpPr>
        <p:spPr bwMode="auto">
          <a:xfrm>
            <a:off x="2449513" y="5514975"/>
            <a:ext cx="12350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a:lnSpc>
                <a:spcPct val="90000"/>
              </a:lnSpc>
              <a:spcBef>
                <a:spcPct val="20000"/>
              </a:spcBef>
              <a:buClr>
                <a:srgbClr val="777777"/>
              </a:buClr>
              <a:buSzPct val="130000"/>
            </a:pPr>
            <a:r>
              <a:rPr lang="en-US" sz="1200"/>
              <a:t>Social Relevance</a:t>
            </a:r>
          </a:p>
          <a:p>
            <a:pPr>
              <a:lnSpc>
                <a:spcPct val="90000"/>
              </a:lnSpc>
              <a:spcBef>
                <a:spcPct val="20000"/>
              </a:spcBef>
              <a:buClr>
                <a:srgbClr val="777777"/>
              </a:buClr>
              <a:buSzPct val="130000"/>
            </a:pPr>
            <a:r>
              <a:rPr lang="en-US" sz="1200"/>
              <a:t>Phonetic Search</a:t>
            </a:r>
          </a:p>
          <a:p>
            <a:pPr>
              <a:lnSpc>
                <a:spcPct val="90000"/>
              </a:lnSpc>
              <a:spcBef>
                <a:spcPct val="20000"/>
              </a:spcBef>
              <a:buClr>
                <a:srgbClr val="777777"/>
              </a:buClr>
              <a:buSzPct val="130000"/>
            </a:pPr>
            <a:r>
              <a:rPr lang="en-US" sz="1200"/>
              <a:t>Navigation</a:t>
            </a:r>
          </a:p>
          <a:p>
            <a:pPr>
              <a:lnSpc>
                <a:spcPct val="90000"/>
              </a:lnSpc>
              <a:spcBef>
                <a:spcPct val="20000"/>
              </a:spcBef>
              <a:buClr>
                <a:srgbClr val="777777"/>
              </a:buClr>
              <a:buSzPct val="130000"/>
            </a:pPr>
            <a:r>
              <a:rPr lang="en-US" sz="1200"/>
              <a:t>FAST Integration</a:t>
            </a:r>
          </a:p>
          <a:p>
            <a:pPr>
              <a:lnSpc>
                <a:spcPct val="90000"/>
              </a:lnSpc>
              <a:spcBef>
                <a:spcPct val="20000"/>
              </a:spcBef>
              <a:buClr>
                <a:srgbClr val="777777"/>
              </a:buClr>
              <a:buSzPct val="130000"/>
            </a:pPr>
            <a:r>
              <a:rPr lang="en-US" sz="1200"/>
              <a:t>Enhanced Pipeline</a:t>
            </a:r>
          </a:p>
        </p:txBody>
      </p:sp>
      <p:sp>
        <p:nvSpPr>
          <p:cNvPr id="24" name="TextBox 23"/>
          <p:cNvSpPr txBox="1">
            <a:spLocks noChangeArrowheads="1"/>
          </p:cNvSpPr>
          <p:nvPr/>
        </p:nvSpPr>
        <p:spPr bwMode="auto">
          <a:xfrm>
            <a:off x="569913" y="3654425"/>
            <a:ext cx="179228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a:lnSpc>
                <a:spcPct val="90000"/>
              </a:lnSpc>
              <a:spcBef>
                <a:spcPct val="20000"/>
              </a:spcBef>
              <a:buClr>
                <a:srgbClr val="777777"/>
              </a:buClr>
              <a:buSzPct val="130000"/>
            </a:pPr>
            <a:r>
              <a:rPr lang="en-US" sz="1200"/>
              <a:t>PerformancePoint Services</a:t>
            </a:r>
          </a:p>
          <a:p>
            <a:pPr>
              <a:lnSpc>
                <a:spcPct val="90000"/>
              </a:lnSpc>
              <a:spcBef>
                <a:spcPct val="20000"/>
              </a:spcBef>
              <a:buClr>
                <a:srgbClr val="777777"/>
              </a:buClr>
              <a:buSzPct val="130000"/>
            </a:pPr>
            <a:r>
              <a:rPr lang="en-US" sz="1200"/>
              <a:t>Excel Services</a:t>
            </a:r>
          </a:p>
          <a:p>
            <a:pPr>
              <a:lnSpc>
                <a:spcPct val="90000"/>
              </a:lnSpc>
              <a:spcBef>
                <a:spcPct val="20000"/>
              </a:spcBef>
              <a:buClr>
                <a:srgbClr val="777777"/>
              </a:buClr>
              <a:buSzPct val="130000"/>
            </a:pPr>
            <a:r>
              <a:rPr lang="en-US" sz="1200"/>
              <a:t>Chart Web Part</a:t>
            </a:r>
          </a:p>
          <a:p>
            <a:pPr>
              <a:lnSpc>
                <a:spcPct val="90000"/>
              </a:lnSpc>
              <a:spcBef>
                <a:spcPct val="20000"/>
              </a:spcBef>
              <a:buClr>
                <a:srgbClr val="777777"/>
              </a:buClr>
              <a:buSzPct val="130000"/>
            </a:pPr>
            <a:r>
              <a:rPr lang="en-US" sz="1200"/>
              <a:t>Visio Services</a:t>
            </a:r>
          </a:p>
          <a:p>
            <a:pPr>
              <a:lnSpc>
                <a:spcPct val="90000"/>
              </a:lnSpc>
              <a:spcBef>
                <a:spcPct val="20000"/>
              </a:spcBef>
              <a:buClr>
                <a:srgbClr val="777777"/>
              </a:buClr>
              <a:buSzPct val="130000"/>
            </a:pPr>
            <a:r>
              <a:rPr lang="en-US" sz="1200"/>
              <a:t>Web Analytics</a:t>
            </a:r>
          </a:p>
          <a:p>
            <a:pPr>
              <a:lnSpc>
                <a:spcPct val="90000"/>
              </a:lnSpc>
              <a:spcBef>
                <a:spcPct val="20000"/>
              </a:spcBef>
              <a:buClr>
                <a:srgbClr val="777777"/>
              </a:buClr>
              <a:buSzPct val="130000"/>
            </a:pPr>
            <a:r>
              <a:rPr lang="en-US" sz="1200"/>
              <a:t>SQL Server Integration</a:t>
            </a:r>
          </a:p>
          <a:p>
            <a:pPr>
              <a:lnSpc>
                <a:spcPct val="90000"/>
              </a:lnSpc>
              <a:spcBef>
                <a:spcPct val="20000"/>
              </a:spcBef>
              <a:buClr>
                <a:srgbClr val="777777"/>
              </a:buClr>
              <a:buSzPct val="130000"/>
            </a:pPr>
            <a:r>
              <a:rPr lang="en-US" sz="1200"/>
              <a:t>PowerPivot</a:t>
            </a:r>
          </a:p>
        </p:txBody>
      </p:sp>
      <p:sp>
        <p:nvSpPr>
          <p:cNvPr id="25" name="TextBox 24"/>
          <p:cNvSpPr txBox="1">
            <a:spLocks noChangeArrowheads="1"/>
          </p:cNvSpPr>
          <p:nvPr/>
        </p:nvSpPr>
        <p:spPr bwMode="auto">
          <a:xfrm>
            <a:off x="549275" y="1371600"/>
            <a:ext cx="2041525"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a:lnSpc>
                <a:spcPct val="90000"/>
              </a:lnSpc>
              <a:spcBef>
                <a:spcPct val="20000"/>
              </a:spcBef>
              <a:buClr>
                <a:srgbClr val="777777"/>
              </a:buClr>
              <a:buSzPct val="130000"/>
            </a:pPr>
            <a:r>
              <a:rPr lang="en-US" sz="1200"/>
              <a:t>Business Connectivity Services</a:t>
            </a:r>
          </a:p>
          <a:p>
            <a:pPr>
              <a:lnSpc>
                <a:spcPct val="90000"/>
              </a:lnSpc>
              <a:spcBef>
                <a:spcPct val="20000"/>
              </a:spcBef>
              <a:buClr>
                <a:srgbClr val="777777"/>
              </a:buClr>
              <a:buSzPct val="130000"/>
            </a:pPr>
            <a:r>
              <a:rPr lang="en-US" sz="1200"/>
              <a:t>InfoPath Form Services</a:t>
            </a:r>
          </a:p>
          <a:p>
            <a:pPr>
              <a:lnSpc>
                <a:spcPct val="90000"/>
              </a:lnSpc>
              <a:spcBef>
                <a:spcPct val="20000"/>
              </a:spcBef>
              <a:buClr>
                <a:srgbClr val="777777"/>
              </a:buClr>
              <a:buSzPct val="130000"/>
            </a:pPr>
            <a:r>
              <a:rPr lang="en-US" sz="1200"/>
              <a:t>External Lists</a:t>
            </a:r>
          </a:p>
          <a:p>
            <a:pPr>
              <a:lnSpc>
                <a:spcPct val="90000"/>
              </a:lnSpc>
              <a:spcBef>
                <a:spcPct val="20000"/>
              </a:spcBef>
              <a:buClr>
                <a:srgbClr val="777777"/>
              </a:buClr>
              <a:buSzPct val="130000"/>
            </a:pPr>
            <a:r>
              <a:rPr lang="en-US" sz="1200"/>
              <a:t>Workflow</a:t>
            </a:r>
          </a:p>
          <a:p>
            <a:pPr>
              <a:lnSpc>
                <a:spcPct val="90000"/>
              </a:lnSpc>
              <a:spcBef>
                <a:spcPct val="20000"/>
              </a:spcBef>
              <a:buClr>
                <a:srgbClr val="777777"/>
              </a:buClr>
              <a:buSzPct val="130000"/>
            </a:pPr>
            <a:r>
              <a:rPr lang="en-US" sz="1200"/>
              <a:t>SharePoint Designer</a:t>
            </a:r>
          </a:p>
          <a:p>
            <a:pPr>
              <a:lnSpc>
                <a:spcPct val="90000"/>
              </a:lnSpc>
              <a:spcBef>
                <a:spcPct val="20000"/>
              </a:spcBef>
              <a:buClr>
                <a:srgbClr val="777777"/>
              </a:buClr>
              <a:buSzPct val="130000"/>
            </a:pPr>
            <a:r>
              <a:rPr lang="en-US" sz="1200"/>
              <a:t>Visual Studio</a:t>
            </a:r>
          </a:p>
          <a:p>
            <a:pPr>
              <a:lnSpc>
                <a:spcPct val="90000"/>
              </a:lnSpc>
              <a:spcBef>
                <a:spcPct val="20000"/>
              </a:spcBef>
              <a:buClr>
                <a:srgbClr val="777777"/>
              </a:buClr>
              <a:buSzPct val="130000"/>
            </a:pPr>
            <a:r>
              <a:rPr lang="en-US" sz="1200"/>
              <a:t>API Enhancements</a:t>
            </a:r>
          </a:p>
          <a:p>
            <a:pPr>
              <a:lnSpc>
                <a:spcPct val="90000"/>
              </a:lnSpc>
              <a:spcBef>
                <a:spcPct val="20000"/>
              </a:spcBef>
              <a:buClr>
                <a:srgbClr val="777777"/>
              </a:buClr>
              <a:buSzPct val="130000"/>
            </a:pPr>
            <a:r>
              <a:rPr lang="en-US" sz="1200"/>
              <a:t>REST/ATOM/RSS</a:t>
            </a:r>
          </a:p>
        </p:txBody>
      </p:sp>
      <p:grpSp>
        <p:nvGrpSpPr>
          <p:cNvPr id="33825" name="Group 40"/>
          <p:cNvGrpSpPr>
            <a:grpSpLocks/>
          </p:cNvGrpSpPr>
          <p:nvPr/>
        </p:nvGrpSpPr>
        <p:grpSpPr bwMode="auto">
          <a:xfrm>
            <a:off x="2184400" y="1560513"/>
            <a:ext cx="4749800" cy="4005262"/>
            <a:chOff x="-406294" y="1828799"/>
            <a:chExt cx="6094413" cy="3962400"/>
          </a:xfrm>
        </p:grpSpPr>
        <p:grpSp>
          <p:nvGrpSpPr>
            <p:cNvPr id="33827" name="Group 83"/>
            <p:cNvGrpSpPr>
              <a:grpSpLocks/>
            </p:cNvGrpSpPr>
            <p:nvPr/>
          </p:nvGrpSpPr>
          <p:grpSpPr bwMode="auto">
            <a:xfrm>
              <a:off x="-406294" y="1828799"/>
              <a:ext cx="6094413" cy="3962400"/>
              <a:chOff x="-4185" y="2085973"/>
              <a:chExt cx="4122018" cy="3605979"/>
            </a:xfrm>
          </p:grpSpPr>
          <p:grpSp>
            <p:nvGrpSpPr>
              <p:cNvPr id="33834" name="Group 50"/>
              <p:cNvGrpSpPr>
                <a:grpSpLocks/>
              </p:cNvGrpSpPr>
              <p:nvPr/>
            </p:nvGrpSpPr>
            <p:grpSpPr bwMode="auto">
              <a:xfrm>
                <a:off x="-4185" y="2085973"/>
                <a:ext cx="4122018" cy="3605979"/>
                <a:chOff x="-4186" y="2145978"/>
                <a:chExt cx="4001959" cy="3500950"/>
              </a:xfrm>
            </p:grpSpPr>
            <p:sp>
              <p:nvSpPr>
                <p:cNvPr id="60" name="Oval 59"/>
                <p:cNvSpPr/>
                <p:nvPr/>
              </p:nvSpPr>
              <p:spPr>
                <a:xfrm>
                  <a:off x="339667" y="2235584"/>
                  <a:ext cx="3314251" cy="3314251"/>
                </a:xfrm>
                <a:prstGeom prst="ellipse">
                  <a:avLst/>
                </a:prstGeom>
                <a:gradFill flip="none" rotWithShape="1">
                  <a:gsLst>
                    <a:gs pos="0">
                      <a:srgbClr val="071B3B"/>
                    </a:gs>
                    <a:gs pos="60000">
                      <a:srgbClr val="0F3B83"/>
                    </a:gs>
                    <a:gs pos="100000">
                      <a:srgbClr val="2268E6"/>
                    </a:gs>
                  </a:gsLst>
                  <a:path path="circle">
                    <a:fillToRect l="50000" t="50000" r="50000" b="50000"/>
                  </a:path>
                  <a:tileRect/>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228600" h="25400"/>
                </a:sp3d>
              </p:spPr>
              <p:txBody>
                <a:bodyPr anchor="ctr"/>
                <a:lstStyle/>
                <a:p>
                  <a:pPr algn="ctr" defTabSz="914400">
                    <a:defRPr/>
                  </a:pPr>
                  <a:endParaRPr lang="en-US" sz="2000" kern="0">
                    <a:solidFill>
                      <a:srgbClr val="FFFFFF"/>
                    </a:solidFill>
                    <a:latin typeface="Segoe UI"/>
                    <a:cs typeface="+mn-cs"/>
                  </a:endParaRPr>
                </a:p>
              </p:txBody>
            </p:sp>
            <p:pic>
              <p:nvPicPr>
                <p:cNvPr id="33844" name="Picture 2" descr="\\SERVER3\Restrict\FTP_Root\Clients\White_Whale\2-20070_TAP_Airlift\Art\6-star pie cuts.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5400000">
                  <a:off x="246319" y="1895473"/>
                  <a:ext cx="3500950" cy="400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835" name="Group 82"/>
              <p:cNvGrpSpPr>
                <a:grpSpLocks/>
              </p:cNvGrpSpPr>
              <p:nvPr/>
            </p:nvGrpSpPr>
            <p:grpSpPr bwMode="auto">
              <a:xfrm>
                <a:off x="1197089" y="3056816"/>
                <a:ext cx="1774433" cy="1838194"/>
                <a:chOff x="1197089" y="3056816"/>
                <a:chExt cx="1774433" cy="1838194"/>
              </a:xfrm>
            </p:grpSpPr>
            <p:sp>
              <p:nvSpPr>
                <p:cNvPr id="55" name="Oval 54"/>
                <p:cNvSpPr/>
                <p:nvPr/>
              </p:nvSpPr>
              <p:spPr bwMode="auto">
                <a:xfrm>
                  <a:off x="1197089" y="3056816"/>
                  <a:ext cx="1774433" cy="1838194"/>
                </a:xfrm>
                <a:prstGeom prst="ellipse">
                  <a:avLst/>
                </a:prstGeom>
                <a:solidFill>
                  <a:srgbClr val="FFFFFF"/>
                </a:solidFill>
                <a:ln w="9525" cap="flat" cmpd="sng" algn="ctr">
                  <a:noFill/>
                  <a:prstDash val="solid"/>
                  <a:headEnd type="none" w="med" len="med"/>
                  <a:tailEnd type="none" w="med" len="med"/>
                </a:ln>
                <a:effectLst>
                  <a:softEdge rad="317500"/>
                </a:effectLst>
              </p:spPr>
              <p:txBody>
                <a:bodyPr lIns="91436" tIns="45718" rIns="91436" bIns="45718" anchor="ctr"/>
                <a:lstStyle/>
                <a:p>
                  <a:pPr algn="ctr" defTabSz="914099">
                    <a:defRPr/>
                  </a:pPr>
                  <a:endParaRPr lang="en-US" sz="2800" kern="0" dirty="0" err="1">
                    <a:solidFill>
                      <a:srgbClr val="FFFFFF"/>
                    </a:solidFill>
                    <a:latin typeface="Segoe" pitchFamily="34" charset="0"/>
                    <a:cs typeface="+mn-cs"/>
                  </a:endParaRPr>
                </a:p>
              </p:txBody>
            </p:sp>
            <p:pic>
              <p:nvPicPr>
                <p:cNvPr id="33839" name="Content Placeholder 4" descr="ShrPt_h_rgb.png"/>
                <p:cNvPicPr>
                  <a:picLocks noChangeAspect="1"/>
                </p:cNvPicPr>
                <p:nvPr/>
              </p:nvPicPr>
              <p:blipFill>
                <a:blip r:embed="rId4" cstate="screen">
                  <a:extLst>
                    <a:ext uri="{28A0092B-C50C-407E-A947-70E740481C1C}">
                      <a14:useLocalDpi xmlns:a14="http://schemas.microsoft.com/office/drawing/2010/main"/>
                    </a:ext>
                  </a:extLst>
                </a:blip>
                <a:srcRect b="-8078"/>
                <a:stretch>
                  <a:fillRect/>
                </a:stretch>
              </p:blipFill>
              <p:spPr bwMode="auto">
                <a:xfrm>
                  <a:off x="1882721" y="3482810"/>
                  <a:ext cx="453526" cy="539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Content Placeholder 4" descr="ShrPt_h_rgb.png"/>
                <p:cNvPicPr>
                  <a:picLocks noChangeAspect="1"/>
                </p:cNvPicPr>
                <p:nvPr/>
              </p:nvPicPr>
              <p:blipFill>
                <a:blip r:embed="rId5" cstate="screen">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a:xfrm>
                  <a:off x="1600928" y="3978738"/>
                  <a:ext cx="915809" cy="318071"/>
                </a:xfrm>
                <a:prstGeom prst="rect">
                  <a:avLst/>
                </a:prstGeom>
              </p:spPr>
            </p:pic>
          </p:grpSp>
        </p:grpSp>
        <p:sp>
          <p:nvSpPr>
            <p:cNvPr id="43" name="Rectangle 42"/>
            <p:cNvSpPr/>
            <p:nvPr/>
          </p:nvSpPr>
          <p:spPr>
            <a:xfrm>
              <a:off x="3189356" y="3124200"/>
              <a:ext cx="1889320" cy="194879"/>
            </a:xfrm>
            <a:prstGeom prst="rect">
              <a:avLst/>
            </a:prstGeom>
          </p:spPr>
          <p:txBody>
            <a:bodyPr lIns="0" tIns="0" rIns="0" bIns="0">
              <a:spAutoFit/>
            </a:bodyPr>
            <a:lstStyle/>
            <a:p>
              <a:pPr algn="ctr" defTabSz="914400">
                <a:lnSpc>
                  <a:spcPct val="80000"/>
                </a:lnSpc>
                <a:defRPr/>
              </a:pPr>
              <a:r>
                <a:rPr lang="en-US" sz="1600" b="1" kern="0" spc="-80" dirty="0">
                  <a:ln w="3175">
                    <a:noFill/>
                  </a:ln>
                  <a:gradFill>
                    <a:gsLst>
                      <a:gs pos="50000">
                        <a:srgbClr val="FFFFFF"/>
                      </a:gs>
                      <a:gs pos="100000">
                        <a:srgbClr val="FFFFFF"/>
                      </a:gs>
                    </a:gsLst>
                    <a:lin ang="5400000" scaled="0"/>
                  </a:gradFill>
                  <a:latin typeface="+mn-lt"/>
                  <a:cs typeface="Segoe UI" pitchFamily="34" charset="0"/>
                </a:rPr>
                <a:t>Communities</a:t>
              </a:r>
            </a:p>
          </p:txBody>
        </p:sp>
        <p:sp>
          <p:nvSpPr>
            <p:cNvPr id="44" name="Rectangle 43"/>
            <p:cNvSpPr/>
            <p:nvPr/>
          </p:nvSpPr>
          <p:spPr>
            <a:xfrm>
              <a:off x="1726749" y="5055692"/>
              <a:ext cx="1889320" cy="194879"/>
            </a:xfrm>
            <a:prstGeom prst="rect">
              <a:avLst/>
            </a:prstGeom>
          </p:spPr>
          <p:txBody>
            <a:bodyPr lIns="0" tIns="0" rIns="0" bIns="0">
              <a:spAutoFit/>
            </a:bodyPr>
            <a:lstStyle/>
            <a:p>
              <a:pPr algn="ctr" defTabSz="914400">
                <a:lnSpc>
                  <a:spcPct val="80000"/>
                </a:lnSpc>
                <a:defRPr/>
              </a:pPr>
              <a:r>
                <a:rPr lang="en-US" sz="1600" b="1" kern="0" spc="-80" dirty="0">
                  <a:ln w="3175">
                    <a:noFill/>
                  </a:ln>
                  <a:gradFill>
                    <a:gsLst>
                      <a:gs pos="50000">
                        <a:srgbClr val="FFFFFF"/>
                      </a:gs>
                      <a:gs pos="100000">
                        <a:srgbClr val="FFFFFF"/>
                      </a:gs>
                    </a:gsLst>
                    <a:lin ang="5400000" scaled="0"/>
                  </a:gradFill>
                  <a:latin typeface="+mn-lt"/>
                  <a:cs typeface="Segoe UI" pitchFamily="34" charset="0"/>
                </a:rPr>
                <a:t>Search</a:t>
              </a:r>
            </a:p>
          </p:txBody>
        </p:sp>
        <p:sp>
          <p:nvSpPr>
            <p:cNvPr id="47" name="Rectangle 46"/>
            <p:cNvSpPr/>
            <p:nvPr/>
          </p:nvSpPr>
          <p:spPr>
            <a:xfrm>
              <a:off x="1726752" y="2514600"/>
              <a:ext cx="1889320" cy="194879"/>
            </a:xfrm>
            <a:prstGeom prst="rect">
              <a:avLst/>
            </a:prstGeom>
          </p:spPr>
          <p:txBody>
            <a:bodyPr lIns="0" tIns="0" rIns="0" bIns="0">
              <a:spAutoFit/>
            </a:bodyPr>
            <a:lstStyle/>
            <a:p>
              <a:pPr algn="ctr" defTabSz="914400">
                <a:lnSpc>
                  <a:spcPct val="80000"/>
                </a:lnSpc>
                <a:defRPr/>
              </a:pPr>
              <a:r>
                <a:rPr lang="en-US" sz="1600" b="1" kern="0" spc="-80" dirty="0">
                  <a:ln w="3175">
                    <a:noFill/>
                  </a:ln>
                  <a:gradFill>
                    <a:gsLst>
                      <a:gs pos="50000">
                        <a:srgbClr val="FFFFFF"/>
                      </a:gs>
                      <a:gs pos="100000">
                        <a:srgbClr val="FFFFFF"/>
                      </a:gs>
                    </a:gsLst>
                    <a:lin ang="5400000" scaled="0"/>
                  </a:gradFill>
                  <a:latin typeface="+mn-lt"/>
                  <a:cs typeface="Segoe UI" pitchFamily="34" charset="0"/>
                </a:rPr>
                <a:t>Sites</a:t>
              </a:r>
            </a:p>
          </p:txBody>
        </p:sp>
        <p:sp>
          <p:nvSpPr>
            <p:cNvPr id="49" name="Rectangle 48"/>
            <p:cNvSpPr/>
            <p:nvPr/>
          </p:nvSpPr>
          <p:spPr>
            <a:xfrm>
              <a:off x="66375" y="3124200"/>
              <a:ext cx="2066670" cy="194879"/>
            </a:xfrm>
            <a:prstGeom prst="rect">
              <a:avLst/>
            </a:prstGeom>
          </p:spPr>
          <p:txBody>
            <a:bodyPr lIns="0" tIns="0" rIns="0" bIns="0">
              <a:spAutoFit/>
            </a:bodyPr>
            <a:lstStyle/>
            <a:p>
              <a:pPr algn="ctr" defTabSz="914400">
                <a:lnSpc>
                  <a:spcPct val="80000"/>
                </a:lnSpc>
                <a:defRPr/>
              </a:pPr>
              <a:r>
                <a:rPr lang="en-US" sz="1600" b="1" kern="0" spc="-80" dirty="0">
                  <a:ln w="3175">
                    <a:noFill/>
                  </a:ln>
                  <a:gradFill>
                    <a:gsLst>
                      <a:gs pos="50000">
                        <a:srgbClr val="FFFFFF"/>
                      </a:gs>
                      <a:gs pos="100000">
                        <a:srgbClr val="FFFFFF"/>
                      </a:gs>
                    </a:gsLst>
                    <a:lin ang="5400000" scaled="0"/>
                  </a:gradFill>
                  <a:latin typeface="+mn-lt"/>
                  <a:cs typeface="Segoe UI" pitchFamily="34" charset="0"/>
                </a:rPr>
                <a:t>Composites</a:t>
              </a:r>
            </a:p>
          </p:txBody>
        </p:sp>
        <p:sp>
          <p:nvSpPr>
            <p:cNvPr id="50" name="Rectangle 49"/>
            <p:cNvSpPr/>
            <p:nvPr/>
          </p:nvSpPr>
          <p:spPr>
            <a:xfrm>
              <a:off x="3555073" y="4292914"/>
              <a:ext cx="1366217" cy="194879"/>
            </a:xfrm>
            <a:prstGeom prst="rect">
              <a:avLst/>
            </a:prstGeom>
          </p:spPr>
          <p:txBody>
            <a:bodyPr lIns="0" tIns="0" rIns="0" bIns="0">
              <a:spAutoFit/>
            </a:bodyPr>
            <a:lstStyle/>
            <a:p>
              <a:pPr algn="ctr" defTabSz="914400">
                <a:lnSpc>
                  <a:spcPct val="80000"/>
                </a:lnSpc>
                <a:defRPr/>
              </a:pPr>
              <a:r>
                <a:rPr lang="en-US" sz="1600" b="1" kern="0" spc="-80" dirty="0">
                  <a:ln w="3175">
                    <a:noFill/>
                  </a:ln>
                  <a:gradFill>
                    <a:gsLst>
                      <a:gs pos="50000">
                        <a:srgbClr val="FFFFFF"/>
                      </a:gs>
                      <a:gs pos="100000">
                        <a:srgbClr val="FFFFFF"/>
                      </a:gs>
                    </a:gsLst>
                    <a:lin ang="5400000" scaled="0"/>
                  </a:gradFill>
                  <a:latin typeface="+mn-lt"/>
                  <a:cs typeface="Segoe UI" pitchFamily="34" charset="0"/>
                </a:rPr>
                <a:t>Content</a:t>
              </a:r>
            </a:p>
          </p:txBody>
        </p:sp>
        <p:sp>
          <p:nvSpPr>
            <p:cNvPr id="51" name="Rectangle 50"/>
            <p:cNvSpPr/>
            <p:nvPr/>
          </p:nvSpPr>
          <p:spPr>
            <a:xfrm>
              <a:off x="406295" y="4292914"/>
              <a:ext cx="1334322" cy="194879"/>
            </a:xfrm>
            <a:prstGeom prst="rect">
              <a:avLst/>
            </a:prstGeom>
          </p:spPr>
          <p:txBody>
            <a:bodyPr lIns="0" tIns="0" rIns="0" bIns="0">
              <a:spAutoFit/>
            </a:bodyPr>
            <a:lstStyle/>
            <a:p>
              <a:pPr algn="ctr" defTabSz="914400">
                <a:lnSpc>
                  <a:spcPct val="80000"/>
                </a:lnSpc>
                <a:defRPr/>
              </a:pPr>
              <a:r>
                <a:rPr lang="en-US" sz="1600" b="1" kern="0" spc="-80" dirty="0">
                  <a:ln w="3175">
                    <a:noFill/>
                  </a:ln>
                  <a:gradFill>
                    <a:gsLst>
                      <a:gs pos="50000">
                        <a:srgbClr val="FFFFFF"/>
                      </a:gs>
                      <a:gs pos="100000">
                        <a:srgbClr val="FFFFFF"/>
                      </a:gs>
                    </a:gsLst>
                    <a:lin ang="5400000" scaled="0"/>
                  </a:gradFill>
                  <a:latin typeface="+mn-lt"/>
                  <a:cs typeface="Segoe UI" pitchFamily="34" charset="0"/>
                </a:rPr>
                <a:t>Insights</a:t>
              </a:r>
            </a:p>
          </p:txBody>
        </p:sp>
      </p:grpSp>
      <p:sp>
        <p:nvSpPr>
          <p:cNvPr id="62" name="Rectangle 61"/>
          <p:cNvSpPr/>
          <p:nvPr/>
        </p:nvSpPr>
        <p:spPr>
          <a:xfrm>
            <a:off x="441792" y="3393290"/>
            <a:ext cx="8473607" cy="835810"/>
          </a:xfrm>
          <a:prstGeom prst="rect">
            <a:avLst/>
          </a:prstGeom>
          <a:gradFill>
            <a:gsLst>
              <a:gs pos="0">
                <a:srgbClr val="FFFFFF"/>
              </a:gs>
              <a:gs pos="7001">
                <a:srgbClr val="E6E6E6"/>
              </a:gs>
              <a:gs pos="32001">
                <a:srgbClr val="7D8496"/>
              </a:gs>
              <a:gs pos="47000">
                <a:srgbClr val="E6E6E6"/>
              </a:gs>
              <a:gs pos="85001">
                <a:srgbClr val="7D8496"/>
              </a:gs>
              <a:gs pos="100000">
                <a:srgbClr val="E6E6E6"/>
              </a:gs>
            </a:gsLst>
            <a:lin ang="16200000" scaled="0"/>
          </a:gradFill>
          <a:ln>
            <a:solidFill>
              <a:srgbClr val="FFC000"/>
            </a:solidFill>
          </a:ln>
          <a:effectLst>
            <a:outerShdw blurRad="342900" dist="50800" dir="5400000" algn="ctr" rotWithShape="0">
              <a:srgbClr val="000000">
                <a:alpha val="43137"/>
              </a:srgbClr>
            </a:outerShdw>
          </a:effectLst>
          <a:scene3d>
            <a:camera prst="orthographicFront">
              <a:rot lat="0" lon="0" rev="0"/>
            </a:camera>
            <a:lightRig rig="sunset" dir="t"/>
          </a:scene3d>
          <a:sp3d prstMaterial="flat"/>
        </p:spPr>
        <p:txBody>
          <a:bodyPr/>
          <a:lstStyle/>
          <a:p>
            <a:pPr algn="ctr" defTabSz="914363" fontAlgn="auto">
              <a:spcBef>
                <a:spcPts val="0"/>
              </a:spcBef>
              <a:spcAft>
                <a:spcPts val="0"/>
              </a:spcAft>
              <a:defRPr/>
            </a:pPr>
            <a:r>
              <a:rPr lang="en-US" sz="2000" b="1" dirty="0">
                <a:latin typeface="+mn-lt"/>
                <a:cs typeface="+mn-cs"/>
              </a:rPr>
              <a:t>Project Server 2010 </a:t>
            </a:r>
            <a:r>
              <a:rPr lang="en-US" sz="2000" b="1" dirty="0">
                <a:solidFill>
                  <a:srgbClr val="FF0000"/>
                </a:solidFill>
                <a:latin typeface="+mn-lt"/>
                <a:cs typeface="+mn-cs"/>
              </a:rPr>
              <a:t>is built on SharePoint 2010 </a:t>
            </a:r>
          </a:p>
          <a:p>
            <a:pPr algn="ctr" defTabSz="914363" fontAlgn="auto">
              <a:spcBef>
                <a:spcPts val="0"/>
              </a:spcBef>
              <a:spcAft>
                <a:spcPts val="0"/>
              </a:spcAft>
              <a:defRPr/>
            </a:pPr>
            <a:r>
              <a:rPr lang="en-US" sz="2000" b="1" dirty="0">
                <a:solidFill>
                  <a:srgbClr val="FF0000"/>
                </a:solidFill>
                <a:latin typeface="+mn-lt"/>
                <a:cs typeface="+mn-cs"/>
              </a:rPr>
              <a:t>-&gt; Explore Coexistence Opportunities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grpId="0" nodeType="withEffect">
                                  <p:stCondLst>
                                    <p:cond delay="0"/>
                                  </p:stCondLst>
                                  <p:iterate type="lt">
                                    <p:tmPct val="5000"/>
                                  </p:iterate>
                                  <p:childTnLst>
                                    <p:set>
                                      <p:cBhvr>
                                        <p:cTn id="12" dur="1" fill="hold">
                                          <p:stCondLst>
                                            <p:cond delay="0"/>
                                          </p:stCondLst>
                                        </p:cTn>
                                        <p:tgtEl>
                                          <p:spTgt spid="20"/>
                                        </p:tgtEl>
                                        <p:attrNameLst>
                                          <p:attrName>style.visibility</p:attrName>
                                        </p:attrNameLst>
                                      </p:cBhvr>
                                      <p:to>
                                        <p:strVal val="visible"/>
                                      </p:to>
                                    </p:set>
                                    <p:anim calcmode="lin" valueType="num">
                                      <p:cBhvr>
                                        <p:cTn id="13" dur="1000" fill="hold"/>
                                        <p:tgtEl>
                                          <p:spTgt spid="20"/>
                                        </p:tgtEl>
                                        <p:attrNameLst>
                                          <p:attrName>ppt_w</p:attrName>
                                        </p:attrNameLst>
                                      </p:cBhvr>
                                      <p:tavLst>
                                        <p:tav tm="0">
                                          <p:val>
                                            <p:fltVal val="0"/>
                                          </p:val>
                                        </p:tav>
                                        <p:tav tm="100000">
                                          <p:val>
                                            <p:strVal val="#ppt_w"/>
                                          </p:val>
                                        </p:tav>
                                      </p:tavLst>
                                    </p:anim>
                                    <p:anim calcmode="lin" valueType="num">
                                      <p:cBhvr>
                                        <p:cTn id="14" dur="1000" fill="hold"/>
                                        <p:tgtEl>
                                          <p:spTgt spid="20"/>
                                        </p:tgtEl>
                                        <p:attrNameLst>
                                          <p:attrName>ppt_h</p:attrName>
                                        </p:attrNameLst>
                                      </p:cBhvr>
                                      <p:tavLst>
                                        <p:tav tm="0">
                                          <p:val>
                                            <p:fltVal val="0"/>
                                          </p:val>
                                        </p:tav>
                                        <p:tav tm="100000">
                                          <p:val>
                                            <p:strVal val="#ppt_h"/>
                                          </p:val>
                                        </p:tav>
                                      </p:tavLst>
                                    </p:anim>
                                    <p:anim calcmode="lin" valueType="num">
                                      <p:cBhvr>
                                        <p:cTn id="15" dur="1000" fill="hold"/>
                                        <p:tgtEl>
                                          <p:spTgt spid="20"/>
                                        </p:tgtEl>
                                        <p:attrNameLst>
                                          <p:attrName>style.rotation</p:attrName>
                                        </p:attrNameLst>
                                      </p:cBhvr>
                                      <p:tavLst>
                                        <p:tav tm="0">
                                          <p:val>
                                            <p:fltVal val="90"/>
                                          </p:val>
                                        </p:tav>
                                        <p:tav tm="100000">
                                          <p:val>
                                            <p:fltVal val="0"/>
                                          </p:val>
                                        </p:tav>
                                      </p:tavLst>
                                    </p:anim>
                                    <p:animEffect transition="in" filter="fade">
                                      <p:cBhvr>
                                        <p:cTn id="16" dur="1000"/>
                                        <p:tgtEl>
                                          <p:spTgt spid="20"/>
                                        </p:tgtEl>
                                      </p:cBhvr>
                                    </p:animEffect>
                                  </p:childTnLst>
                                </p:cTn>
                              </p:par>
                              <p:par>
                                <p:cTn id="17" presetID="31" presetClass="entr" presetSubtype="0" fill="hold" grpId="0" nodeType="withEffect">
                                  <p:stCondLst>
                                    <p:cond delay="0"/>
                                  </p:stCondLst>
                                  <p:iterate type="lt">
                                    <p:tmPct val="5000"/>
                                  </p:iterate>
                                  <p:childTnLst>
                                    <p:set>
                                      <p:cBhvr>
                                        <p:cTn id="18" dur="1" fill="hold">
                                          <p:stCondLst>
                                            <p:cond delay="0"/>
                                          </p:stCondLst>
                                        </p:cTn>
                                        <p:tgtEl>
                                          <p:spTgt spid="21"/>
                                        </p:tgtEl>
                                        <p:attrNameLst>
                                          <p:attrName>style.visibility</p:attrName>
                                        </p:attrNameLst>
                                      </p:cBhvr>
                                      <p:to>
                                        <p:strVal val="visible"/>
                                      </p:to>
                                    </p:set>
                                    <p:anim calcmode="lin" valueType="num">
                                      <p:cBhvr>
                                        <p:cTn id="19" dur="1000" fill="hold"/>
                                        <p:tgtEl>
                                          <p:spTgt spid="21"/>
                                        </p:tgtEl>
                                        <p:attrNameLst>
                                          <p:attrName>ppt_w</p:attrName>
                                        </p:attrNameLst>
                                      </p:cBhvr>
                                      <p:tavLst>
                                        <p:tav tm="0">
                                          <p:val>
                                            <p:fltVal val="0"/>
                                          </p:val>
                                        </p:tav>
                                        <p:tav tm="100000">
                                          <p:val>
                                            <p:strVal val="#ppt_w"/>
                                          </p:val>
                                        </p:tav>
                                      </p:tavLst>
                                    </p:anim>
                                    <p:anim calcmode="lin" valueType="num">
                                      <p:cBhvr>
                                        <p:cTn id="20" dur="1000" fill="hold"/>
                                        <p:tgtEl>
                                          <p:spTgt spid="21"/>
                                        </p:tgtEl>
                                        <p:attrNameLst>
                                          <p:attrName>ppt_h</p:attrName>
                                        </p:attrNameLst>
                                      </p:cBhvr>
                                      <p:tavLst>
                                        <p:tav tm="0">
                                          <p:val>
                                            <p:fltVal val="0"/>
                                          </p:val>
                                        </p:tav>
                                        <p:tav tm="100000">
                                          <p:val>
                                            <p:strVal val="#ppt_h"/>
                                          </p:val>
                                        </p:tav>
                                      </p:tavLst>
                                    </p:anim>
                                    <p:anim calcmode="lin" valueType="num">
                                      <p:cBhvr>
                                        <p:cTn id="21" dur="1000" fill="hold"/>
                                        <p:tgtEl>
                                          <p:spTgt spid="21"/>
                                        </p:tgtEl>
                                        <p:attrNameLst>
                                          <p:attrName>style.rotation</p:attrName>
                                        </p:attrNameLst>
                                      </p:cBhvr>
                                      <p:tavLst>
                                        <p:tav tm="0">
                                          <p:val>
                                            <p:fltVal val="90"/>
                                          </p:val>
                                        </p:tav>
                                        <p:tav tm="100000">
                                          <p:val>
                                            <p:fltVal val="0"/>
                                          </p:val>
                                        </p:tav>
                                      </p:tavLst>
                                    </p:anim>
                                    <p:animEffect transition="in" filter="fade">
                                      <p:cBhvr>
                                        <p:cTn id="22" dur="1000"/>
                                        <p:tgtEl>
                                          <p:spTgt spid="21"/>
                                        </p:tgtEl>
                                      </p:cBhvr>
                                    </p:animEffect>
                                  </p:childTnLst>
                                </p:cTn>
                              </p:par>
                              <p:par>
                                <p:cTn id="23" presetID="31" presetClass="entr" presetSubtype="0" fill="hold" grpId="0" nodeType="withEffect">
                                  <p:stCondLst>
                                    <p:cond delay="0"/>
                                  </p:stCondLst>
                                  <p:iterate type="lt">
                                    <p:tmPct val="5000"/>
                                  </p:iterate>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90"/>
                                          </p:val>
                                        </p:tav>
                                        <p:tav tm="100000">
                                          <p:val>
                                            <p:fltVal val="0"/>
                                          </p:val>
                                        </p:tav>
                                      </p:tavLst>
                                    </p:anim>
                                    <p:animEffect transition="in" filter="fade">
                                      <p:cBhvr>
                                        <p:cTn id="28" dur="1000"/>
                                        <p:tgtEl>
                                          <p:spTgt spid="22"/>
                                        </p:tgtEl>
                                      </p:cBhvr>
                                    </p:animEffect>
                                  </p:childTnLst>
                                </p:cTn>
                              </p:par>
                              <p:par>
                                <p:cTn id="29" presetID="31" presetClass="entr" presetSubtype="0" fill="hold" grpId="0" nodeType="withEffect">
                                  <p:stCondLst>
                                    <p:cond delay="0"/>
                                  </p:stCondLst>
                                  <p:iterate type="lt">
                                    <p:tmPct val="5000"/>
                                  </p:iterate>
                                  <p:childTnLst>
                                    <p:set>
                                      <p:cBhvr>
                                        <p:cTn id="30" dur="1" fill="hold">
                                          <p:stCondLst>
                                            <p:cond delay="0"/>
                                          </p:stCondLst>
                                        </p:cTn>
                                        <p:tgtEl>
                                          <p:spTgt spid="24"/>
                                        </p:tgtEl>
                                        <p:attrNameLst>
                                          <p:attrName>style.visibility</p:attrName>
                                        </p:attrNameLst>
                                      </p:cBhvr>
                                      <p:to>
                                        <p:strVal val="visible"/>
                                      </p:to>
                                    </p:set>
                                    <p:anim calcmode="lin" valueType="num">
                                      <p:cBhvr>
                                        <p:cTn id="31" dur="1000" fill="hold"/>
                                        <p:tgtEl>
                                          <p:spTgt spid="24"/>
                                        </p:tgtEl>
                                        <p:attrNameLst>
                                          <p:attrName>ppt_w</p:attrName>
                                        </p:attrNameLst>
                                      </p:cBhvr>
                                      <p:tavLst>
                                        <p:tav tm="0">
                                          <p:val>
                                            <p:fltVal val="0"/>
                                          </p:val>
                                        </p:tav>
                                        <p:tav tm="100000">
                                          <p:val>
                                            <p:strVal val="#ppt_w"/>
                                          </p:val>
                                        </p:tav>
                                      </p:tavLst>
                                    </p:anim>
                                    <p:anim calcmode="lin" valueType="num">
                                      <p:cBhvr>
                                        <p:cTn id="32" dur="1000" fill="hold"/>
                                        <p:tgtEl>
                                          <p:spTgt spid="24"/>
                                        </p:tgtEl>
                                        <p:attrNameLst>
                                          <p:attrName>ppt_h</p:attrName>
                                        </p:attrNameLst>
                                      </p:cBhvr>
                                      <p:tavLst>
                                        <p:tav tm="0">
                                          <p:val>
                                            <p:fltVal val="0"/>
                                          </p:val>
                                        </p:tav>
                                        <p:tav tm="100000">
                                          <p:val>
                                            <p:strVal val="#ppt_h"/>
                                          </p:val>
                                        </p:tav>
                                      </p:tavLst>
                                    </p:anim>
                                    <p:anim calcmode="lin" valueType="num">
                                      <p:cBhvr>
                                        <p:cTn id="33" dur="1000" fill="hold"/>
                                        <p:tgtEl>
                                          <p:spTgt spid="24"/>
                                        </p:tgtEl>
                                        <p:attrNameLst>
                                          <p:attrName>style.rotation</p:attrName>
                                        </p:attrNameLst>
                                      </p:cBhvr>
                                      <p:tavLst>
                                        <p:tav tm="0">
                                          <p:val>
                                            <p:fltVal val="90"/>
                                          </p:val>
                                        </p:tav>
                                        <p:tav tm="100000">
                                          <p:val>
                                            <p:fltVal val="0"/>
                                          </p:val>
                                        </p:tav>
                                      </p:tavLst>
                                    </p:anim>
                                    <p:animEffect transition="in" filter="fade">
                                      <p:cBhvr>
                                        <p:cTn id="34" dur="1000"/>
                                        <p:tgtEl>
                                          <p:spTgt spid="24"/>
                                        </p:tgtEl>
                                      </p:cBhvr>
                                    </p:animEffect>
                                  </p:childTnLst>
                                </p:cTn>
                              </p:par>
                              <p:par>
                                <p:cTn id="35" presetID="31" presetClass="entr" presetSubtype="0" fill="hold" grpId="0" nodeType="withEffect">
                                  <p:stCondLst>
                                    <p:cond delay="0"/>
                                  </p:stCondLst>
                                  <p:iterate type="lt">
                                    <p:tmPct val="5000"/>
                                  </p:iterate>
                                  <p:childTnLst>
                                    <p:set>
                                      <p:cBhvr>
                                        <p:cTn id="36" dur="1" fill="hold">
                                          <p:stCondLst>
                                            <p:cond delay="0"/>
                                          </p:stCondLst>
                                        </p:cTn>
                                        <p:tgtEl>
                                          <p:spTgt spid="25"/>
                                        </p:tgtEl>
                                        <p:attrNameLst>
                                          <p:attrName>style.visibility</p:attrName>
                                        </p:attrNameLst>
                                      </p:cBhvr>
                                      <p:to>
                                        <p:strVal val="visible"/>
                                      </p:to>
                                    </p:set>
                                    <p:anim calcmode="lin" valueType="num">
                                      <p:cBhvr>
                                        <p:cTn id="37" dur="1000" fill="hold"/>
                                        <p:tgtEl>
                                          <p:spTgt spid="25"/>
                                        </p:tgtEl>
                                        <p:attrNameLst>
                                          <p:attrName>ppt_w</p:attrName>
                                        </p:attrNameLst>
                                      </p:cBhvr>
                                      <p:tavLst>
                                        <p:tav tm="0">
                                          <p:val>
                                            <p:fltVal val="0"/>
                                          </p:val>
                                        </p:tav>
                                        <p:tav tm="100000">
                                          <p:val>
                                            <p:strVal val="#ppt_w"/>
                                          </p:val>
                                        </p:tav>
                                      </p:tavLst>
                                    </p:anim>
                                    <p:anim calcmode="lin" valueType="num">
                                      <p:cBhvr>
                                        <p:cTn id="38" dur="1000" fill="hold"/>
                                        <p:tgtEl>
                                          <p:spTgt spid="25"/>
                                        </p:tgtEl>
                                        <p:attrNameLst>
                                          <p:attrName>ppt_h</p:attrName>
                                        </p:attrNameLst>
                                      </p:cBhvr>
                                      <p:tavLst>
                                        <p:tav tm="0">
                                          <p:val>
                                            <p:fltVal val="0"/>
                                          </p:val>
                                        </p:tav>
                                        <p:tav tm="100000">
                                          <p:val>
                                            <p:strVal val="#ppt_h"/>
                                          </p:val>
                                        </p:tav>
                                      </p:tavLst>
                                    </p:anim>
                                    <p:anim calcmode="lin" valueType="num">
                                      <p:cBhvr>
                                        <p:cTn id="39" dur="1000" fill="hold"/>
                                        <p:tgtEl>
                                          <p:spTgt spid="25"/>
                                        </p:tgtEl>
                                        <p:attrNameLst>
                                          <p:attrName>style.rotation</p:attrName>
                                        </p:attrNameLst>
                                      </p:cBhvr>
                                      <p:tavLst>
                                        <p:tav tm="0">
                                          <p:val>
                                            <p:fltVal val="90"/>
                                          </p:val>
                                        </p:tav>
                                        <p:tav tm="100000">
                                          <p:val>
                                            <p:fltVal val="0"/>
                                          </p:val>
                                        </p:tav>
                                      </p:tavLst>
                                    </p:anim>
                                    <p:animEffect transition="in" filter="fade">
                                      <p:cBhvr>
                                        <p:cTn id="40" dur="1000"/>
                                        <p:tgtEl>
                                          <p:spTgt spid="25"/>
                                        </p:tgtEl>
                                      </p:cBhvr>
                                    </p:animEffect>
                                  </p:childTnLst>
                                </p:cTn>
                              </p:par>
                              <p:par>
                                <p:cTn id="41" presetID="55"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1000" fill="hold"/>
                                        <p:tgtEl>
                                          <p:spTgt spid="10"/>
                                        </p:tgtEl>
                                        <p:attrNameLst>
                                          <p:attrName>ppt_w</p:attrName>
                                        </p:attrNameLst>
                                      </p:cBhvr>
                                      <p:tavLst>
                                        <p:tav tm="0">
                                          <p:val>
                                            <p:strVal val="#ppt_w*0.70"/>
                                          </p:val>
                                        </p:tav>
                                        <p:tav tm="100000">
                                          <p:val>
                                            <p:strVal val="#ppt_w"/>
                                          </p:val>
                                        </p:tav>
                                      </p:tavLst>
                                    </p:anim>
                                    <p:anim calcmode="lin" valueType="num">
                                      <p:cBhvr>
                                        <p:cTn id="44" dur="1000" fill="hold"/>
                                        <p:tgtEl>
                                          <p:spTgt spid="10"/>
                                        </p:tgtEl>
                                        <p:attrNameLst>
                                          <p:attrName>ppt_h</p:attrName>
                                        </p:attrNameLst>
                                      </p:cBhvr>
                                      <p:tavLst>
                                        <p:tav tm="0">
                                          <p:val>
                                            <p:strVal val="#ppt_h"/>
                                          </p:val>
                                        </p:tav>
                                        <p:tav tm="100000">
                                          <p:val>
                                            <p:strVal val="#ppt_h"/>
                                          </p:val>
                                        </p:tav>
                                      </p:tavLst>
                                    </p:anim>
                                    <p:animEffect transition="in" filter="fade">
                                      <p:cBhvr>
                                        <p:cTn id="45" dur="1000"/>
                                        <p:tgtEl>
                                          <p:spTgt spid="10"/>
                                        </p:tgtEl>
                                      </p:cBhvr>
                                    </p:animEffect>
                                  </p:childTnLst>
                                </p:cTn>
                              </p:par>
                              <p:par>
                                <p:cTn id="46" presetID="55"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 calcmode="lin" valueType="num">
                                      <p:cBhvr>
                                        <p:cTn id="48" dur="1000" fill="hold"/>
                                        <p:tgtEl>
                                          <p:spTgt spid="45"/>
                                        </p:tgtEl>
                                        <p:attrNameLst>
                                          <p:attrName>ppt_w</p:attrName>
                                        </p:attrNameLst>
                                      </p:cBhvr>
                                      <p:tavLst>
                                        <p:tav tm="0">
                                          <p:val>
                                            <p:strVal val="#ppt_w*0.70"/>
                                          </p:val>
                                        </p:tav>
                                        <p:tav tm="100000">
                                          <p:val>
                                            <p:strVal val="#ppt_w"/>
                                          </p:val>
                                        </p:tav>
                                      </p:tavLst>
                                    </p:anim>
                                    <p:anim calcmode="lin" valueType="num">
                                      <p:cBhvr>
                                        <p:cTn id="49" dur="1000" fill="hold"/>
                                        <p:tgtEl>
                                          <p:spTgt spid="45"/>
                                        </p:tgtEl>
                                        <p:attrNameLst>
                                          <p:attrName>ppt_h</p:attrName>
                                        </p:attrNameLst>
                                      </p:cBhvr>
                                      <p:tavLst>
                                        <p:tav tm="0">
                                          <p:val>
                                            <p:strVal val="#ppt_h"/>
                                          </p:val>
                                        </p:tav>
                                        <p:tav tm="100000">
                                          <p:val>
                                            <p:strVal val="#ppt_h"/>
                                          </p:val>
                                        </p:tav>
                                      </p:tavLst>
                                    </p:anim>
                                    <p:animEffect transition="in" filter="fade">
                                      <p:cBhvr>
                                        <p:cTn id="50" dur="1000"/>
                                        <p:tgtEl>
                                          <p:spTgt spid="45"/>
                                        </p:tgtEl>
                                      </p:cBhvr>
                                    </p:animEffect>
                                  </p:childTnLst>
                                </p:cTn>
                              </p:par>
                              <p:par>
                                <p:cTn id="51" presetID="55"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anim calcmode="lin" valueType="num">
                                      <p:cBhvr>
                                        <p:cTn id="53" dur="1000" fill="hold"/>
                                        <p:tgtEl>
                                          <p:spTgt spid="48"/>
                                        </p:tgtEl>
                                        <p:attrNameLst>
                                          <p:attrName>ppt_w</p:attrName>
                                        </p:attrNameLst>
                                      </p:cBhvr>
                                      <p:tavLst>
                                        <p:tav tm="0">
                                          <p:val>
                                            <p:strVal val="#ppt_w*0.70"/>
                                          </p:val>
                                        </p:tav>
                                        <p:tav tm="100000">
                                          <p:val>
                                            <p:strVal val="#ppt_w"/>
                                          </p:val>
                                        </p:tav>
                                      </p:tavLst>
                                    </p:anim>
                                    <p:anim calcmode="lin" valueType="num">
                                      <p:cBhvr>
                                        <p:cTn id="54" dur="1000" fill="hold"/>
                                        <p:tgtEl>
                                          <p:spTgt spid="48"/>
                                        </p:tgtEl>
                                        <p:attrNameLst>
                                          <p:attrName>ppt_h</p:attrName>
                                        </p:attrNameLst>
                                      </p:cBhvr>
                                      <p:tavLst>
                                        <p:tav tm="0">
                                          <p:val>
                                            <p:strVal val="#ppt_h"/>
                                          </p:val>
                                        </p:tav>
                                        <p:tav tm="100000">
                                          <p:val>
                                            <p:strVal val="#ppt_h"/>
                                          </p:val>
                                        </p:tav>
                                      </p:tavLst>
                                    </p:anim>
                                    <p:animEffect transition="in" filter="fade">
                                      <p:cBhvr>
                                        <p:cTn id="55" dur="1000"/>
                                        <p:tgtEl>
                                          <p:spTgt spid="48"/>
                                        </p:tgtEl>
                                      </p:cBhvr>
                                    </p:animEffect>
                                  </p:childTnLst>
                                </p:cTn>
                              </p:par>
                              <p:par>
                                <p:cTn id="56" presetID="55" presetClass="entr" presetSubtype="0" fill="hold" nodeType="withEffect">
                                  <p:stCondLst>
                                    <p:cond delay="0"/>
                                  </p:stCondLst>
                                  <p:childTnLst>
                                    <p:set>
                                      <p:cBhvr>
                                        <p:cTn id="57" dur="1" fill="hold">
                                          <p:stCondLst>
                                            <p:cond delay="0"/>
                                          </p:stCondLst>
                                        </p:cTn>
                                        <p:tgtEl>
                                          <p:spTgt spid="58"/>
                                        </p:tgtEl>
                                        <p:attrNameLst>
                                          <p:attrName>style.visibility</p:attrName>
                                        </p:attrNameLst>
                                      </p:cBhvr>
                                      <p:to>
                                        <p:strVal val="visible"/>
                                      </p:to>
                                    </p:set>
                                    <p:anim calcmode="lin" valueType="num">
                                      <p:cBhvr>
                                        <p:cTn id="58" dur="1000" fill="hold"/>
                                        <p:tgtEl>
                                          <p:spTgt spid="58"/>
                                        </p:tgtEl>
                                        <p:attrNameLst>
                                          <p:attrName>ppt_w</p:attrName>
                                        </p:attrNameLst>
                                      </p:cBhvr>
                                      <p:tavLst>
                                        <p:tav tm="0">
                                          <p:val>
                                            <p:strVal val="#ppt_w*0.70"/>
                                          </p:val>
                                        </p:tav>
                                        <p:tav tm="100000">
                                          <p:val>
                                            <p:strVal val="#ppt_w"/>
                                          </p:val>
                                        </p:tav>
                                      </p:tavLst>
                                    </p:anim>
                                    <p:anim calcmode="lin" valueType="num">
                                      <p:cBhvr>
                                        <p:cTn id="59" dur="1000" fill="hold"/>
                                        <p:tgtEl>
                                          <p:spTgt spid="58"/>
                                        </p:tgtEl>
                                        <p:attrNameLst>
                                          <p:attrName>ppt_h</p:attrName>
                                        </p:attrNameLst>
                                      </p:cBhvr>
                                      <p:tavLst>
                                        <p:tav tm="0">
                                          <p:val>
                                            <p:strVal val="#ppt_h"/>
                                          </p:val>
                                        </p:tav>
                                        <p:tav tm="100000">
                                          <p:val>
                                            <p:strVal val="#ppt_h"/>
                                          </p:val>
                                        </p:tav>
                                      </p:tavLst>
                                    </p:anim>
                                    <p:animEffect transition="in" filter="fade">
                                      <p:cBhvr>
                                        <p:cTn id="60" dur="1000"/>
                                        <p:tgtEl>
                                          <p:spTgt spid="58"/>
                                        </p:tgtEl>
                                      </p:cBhvr>
                                    </p:animEffect>
                                  </p:childTnLst>
                                </p:cTn>
                              </p:par>
                              <p:par>
                                <p:cTn id="61" presetID="55" presetClass="entr" presetSubtype="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anim calcmode="lin" valueType="num">
                                      <p:cBhvr>
                                        <p:cTn id="63" dur="1000" fill="hold"/>
                                        <p:tgtEl>
                                          <p:spTgt spid="63"/>
                                        </p:tgtEl>
                                        <p:attrNameLst>
                                          <p:attrName>ppt_w</p:attrName>
                                        </p:attrNameLst>
                                      </p:cBhvr>
                                      <p:tavLst>
                                        <p:tav tm="0">
                                          <p:val>
                                            <p:strVal val="#ppt_w*0.70"/>
                                          </p:val>
                                        </p:tav>
                                        <p:tav tm="100000">
                                          <p:val>
                                            <p:strVal val="#ppt_w"/>
                                          </p:val>
                                        </p:tav>
                                      </p:tavLst>
                                    </p:anim>
                                    <p:anim calcmode="lin" valueType="num">
                                      <p:cBhvr>
                                        <p:cTn id="64" dur="1000" fill="hold"/>
                                        <p:tgtEl>
                                          <p:spTgt spid="63"/>
                                        </p:tgtEl>
                                        <p:attrNameLst>
                                          <p:attrName>ppt_h</p:attrName>
                                        </p:attrNameLst>
                                      </p:cBhvr>
                                      <p:tavLst>
                                        <p:tav tm="0">
                                          <p:val>
                                            <p:strVal val="#ppt_h"/>
                                          </p:val>
                                        </p:tav>
                                        <p:tav tm="100000">
                                          <p:val>
                                            <p:strVal val="#ppt_h"/>
                                          </p:val>
                                        </p:tav>
                                      </p:tavLst>
                                    </p:anim>
                                    <p:animEffect transition="in" filter="fade">
                                      <p:cBhvr>
                                        <p:cTn id="65" dur="1000"/>
                                        <p:tgtEl>
                                          <p:spTgt spid="63"/>
                                        </p:tgtEl>
                                      </p:cBhvr>
                                    </p:animEffect>
                                  </p:childTnLst>
                                </p:cTn>
                              </p:par>
                              <p:par>
                                <p:cTn id="66" presetID="55" presetClass="entr" presetSubtype="0" fill="hold" nodeType="withEffect">
                                  <p:stCondLst>
                                    <p:cond delay="0"/>
                                  </p:stCondLst>
                                  <p:childTnLst>
                                    <p:set>
                                      <p:cBhvr>
                                        <p:cTn id="67" dur="1" fill="hold">
                                          <p:stCondLst>
                                            <p:cond delay="0"/>
                                          </p:stCondLst>
                                        </p:cTn>
                                        <p:tgtEl>
                                          <p:spTgt spid="70"/>
                                        </p:tgtEl>
                                        <p:attrNameLst>
                                          <p:attrName>style.visibility</p:attrName>
                                        </p:attrNameLst>
                                      </p:cBhvr>
                                      <p:to>
                                        <p:strVal val="visible"/>
                                      </p:to>
                                    </p:set>
                                    <p:anim calcmode="lin" valueType="num">
                                      <p:cBhvr>
                                        <p:cTn id="68" dur="1000" fill="hold"/>
                                        <p:tgtEl>
                                          <p:spTgt spid="70"/>
                                        </p:tgtEl>
                                        <p:attrNameLst>
                                          <p:attrName>ppt_w</p:attrName>
                                        </p:attrNameLst>
                                      </p:cBhvr>
                                      <p:tavLst>
                                        <p:tav tm="0">
                                          <p:val>
                                            <p:strVal val="#ppt_w*0.70"/>
                                          </p:val>
                                        </p:tav>
                                        <p:tav tm="100000">
                                          <p:val>
                                            <p:strVal val="#ppt_w"/>
                                          </p:val>
                                        </p:tav>
                                      </p:tavLst>
                                    </p:anim>
                                    <p:anim calcmode="lin" valueType="num">
                                      <p:cBhvr>
                                        <p:cTn id="69" dur="1000" fill="hold"/>
                                        <p:tgtEl>
                                          <p:spTgt spid="70"/>
                                        </p:tgtEl>
                                        <p:attrNameLst>
                                          <p:attrName>ppt_h</p:attrName>
                                        </p:attrNameLst>
                                      </p:cBhvr>
                                      <p:tavLst>
                                        <p:tav tm="0">
                                          <p:val>
                                            <p:strVal val="#ppt_h"/>
                                          </p:val>
                                        </p:tav>
                                        <p:tav tm="100000">
                                          <p:val>
                                            <p:strVal val="#ppt_h"/>
                                          </p:val>
                                        </p:tav>
                                      </p:tavLst>
                                    </p:anim>
                                    <p:animEffect transition="in" filter="fade">
                                      <p:cBhvr>
                                        <p:cTn id="70" dur="1000"/>
                                        <p:tgtEl>
                                          <p:spTgt spid="70"/>
                                        </p:tgtEl>
                                      </p:cBhvr>
                                    </p:animEffect>
                                  </p:childTnLst>
                                </p:cTn>
                              </p:par>
                              <p:par>
                                <p:cTn id="71" presetID="10" presetClass="entr" presetSubtype="0" fill="hold" nodeType="with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2000"/>
                                        <p:tgtEl>
                                          <p:spTgt spid="71"/>
                                        </p:tgtEl>
                                      </p:cBhvr>
                                    </p:animEffect>
                                  </p:childTnLst>
                                </p:cTn>
                              </p:par>
                              <p:par>
                                <p:cTn id="74" presetID="10" presetClass="entr" presetSubtype="0" fill="hold" nodeType="with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fade">
                                      <p:cBhvr>
                                        <p:cTn id="76" dur="2000"/>
                                        <p:tgtEl>
                                          <p:spTgt spid="64"/>
                                        </p:tgtEl>
                                      </p:cBhvr>
                                    </p:animEffect>
                                  </p:childTnLst>
                                </p:cTn>
                              </p:par>
                              <p:par>
                                <p:cTn id="77" presetID="10" presetClass="entr" presetSubtype="0" fill="hold"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fade">
                                      <p:cBhvr>
                                        <p:cTn id="79" dur="2000"/>
                                        <p:tgtEl>
                                          <p:spTgt spid="59"/>
                                        </p:tgtEl>
                                      </p:cBhvr>
                                    </p:animEffect>
                                  </p:childTnLst>
                                </p:cTn>
                              </p:par>
                              <p:par>
                                <p:cTn id="80" presetID="10" presetClass="entr" presetSubtype="0" fill="hold"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fade">
                                      <p:cBhvr>
                                        <p:cTn id="82" dur="2000"/>
                                        <p:tgtEl>
                                          <p:spTgt spid="53"/>
                                        </p:tgtEl>
                                      </p:cBhvr>
                                    </p:animEffect>
                                  </p:childTnLst>
                                </p:cTn>
                              </p:par>
                              <p:par>
                                <p:cTn id="83" presetID="10" presetClass="entr" presetSubtype="0" fill="hold"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2000"/>
                                        <p:tgtEl>
                                          <p:spTgt spid="46"/>
                                        </p:tgtEl>
                                      </p:cBhvr>
                                    </p:animEffect>
                                  </p:childTnLst>
                                </p:cTn>
                              </p:par>
                              <p:par>
                                <p:cTn id="86" presetID="10" presetClass="entr" presetSubtype="0" fill="hold" nodeType="with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fade">
                                      <p:cBhvr>
                                        <p:cTn id="88" dur="2000"/>
                                        <p:tgtEl>
                                          <p:spTgt spid="12"/>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9" fill="hold" nodeType="clickEffect">
                                  <p:stCondLst>
                                    <p:cond delay="0"/>
                                  </p:stCondLst>
                                  <p:childTnLst>
                                    <p:set>
                                      <p:cBhvr>
                                        <p:cTn id="92" dur="1" fill="hold">
                                          <p:stCondLst>
                                            <p:cond delay="0"/>
                                          </p:stCondLst>
                                        </p:cTn>
                                        <p:tgtEl>
                                          <p:spTgt spid="62"/>
                                        </p:tgtEl>
                                        <p:attrNameLst>
                                          <p:attrName>style.visibility</p:attrName>
                                        </p:attrNameLst>
                                      </p:cBhvr>
                                      <p:to>
                                        <p:strVal val="visible"/>
                                      </p:to>
                                    </p:set>
                                    <p:anim calcmode="lin" valueType="num">
                                      <p:cBhvr additive="base">
                                        <p:cTn id="93" dur="2000" fill="hold"/>
                                        <p:tgtEl>
                                          <p:spTgt spid="62"/>
                                        </p:tgtEl>
                                        <p:attrNameLst>
                                          <p:attrName>ppt_x</p:attrName>
                                        </p:attrNameLst>
                                      </p:cBhvr>
                                      <p:tavLst>
                                        <p:tav tm="0">
                                          <p:val>
                                            <p:strVal val="0-#ppt_w/2"/>
                                          </p:val>
                                        </p:tav>
                                        <p:tav tm="100000">
                                          <p:val>
                                            <p:strVal val="#ppt_x"/>
                                          </p:val>
                                        </p:tav>
                                      </p:tavLst>
                                    </p:anim>
                                    <p:anim calcmode="lin" valueType="num">
                                      <p:cBhvr additive="base">
                                        <p:cTn id="94" dur="2000" fill="hold"/>
                                        <p:tgtEl>
                                          <p:spTgt spid="6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P spid="21" grpId="0"/>
      <p:bldP spid="22" grpId="0"/>
      <p:bldP spid="24"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5"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9436" y="228601"/>
            <a:ext cx="8363938" cy="1163395"/>
          </a:xfrm>
        </p:spPr>
        <p:txBody>
          <a:bodyPr/>
          <a:lstStyle/>
          <a:p>
            <a:pPr defTabSz="914363" fontAlgn="auto">
              <a:spcAft>
                <a:spcPts val="0"/>
              </a:spcAft>
              <a:defRPr/>
            </a:pPr>
            <a:r>
              <a:rPr>
                <a:gradFill flip="none" rotWithShape="1">
                  <a:gsLst>
                    <a:gs pos="0">
                      <a:srgbClr val="FFFFFF"/>
                    </a:gs>
                    <a:gs pos="86000">
                      <a:srgbClr val="FFFFFF"/>
                    </a:gs>
                  </a:gsLst>
                  <a:lin ang="5400000" scaled="0"/>
                  <a:tileRect/>
                </a:gradFill>
              </a:rPr>
              <a:t>Microsoft Project 2010</a:t>
            </a:r>
            <a:br>
              <a:rPr>
                <a:gradFill flip="none" rotWithShape="1">
                  <a:gsLst>
                    <a:gs pos="0">
                      <a:srgbClr val="FFFFFF"/>
                    </a:gs>
                    <a:gs pos="86000">
                      <a:srgbClr val="FFFFFF"/>
                    </a:gs>
                  </a:gsLst>
                  <a:lin ang="5400000" scaled="0"/>
                  <a:tileRect/>
                </a:gradFill>
              </a:rPr>
            </a:br>
            <a:r>
              <a:rPr sz="3600" i="1">
                <a:gradFill>
                  <a:gsLst>
                    <a:gs pos="50000">
                      <a:srgbClr val="CDD804">
                        <a:lumMod val="40000"/>
                        <a:lumOff val="60000"/>
                      </a:srgbClr>
                    </a:gs>
                    <a:gs pos="100000">
                      <a:srgbClr val="CDD804"/>
                    </a:gs>
                  </a:gsLst>
                  <a:lin ang="5400000" scaled="0"/>
                </a:gradFill>
              </a:rPr>
              <a:t>Scalable and Connected Platform</a:t>
            </a:r>
            <a:endParaRPr/>
          </a:p>
        </p:txBody>
      </p:sp>
      <p:sp>
        <p:nvSpPr>
          <p:cNvPr id="30" name="Rectangle 14"/>
          <p:cNvSpPr>
            <a:spLocks noChangeArrowheads="1"/>
          </p:cNvSpPr>
          <p:nvPr/>
        </p:nvSpPr>
        <p:spPr bwMode="auto">
          <a:xfrm>
            <a:off x="4572000" y="2362201"/>
            <a:ext cx="3934850" cy="1508105"/>
          </a:xfrm>
          <a:prstGeom prst="rect">
            <a:avLst/>
          </a:prstGeom>
          <a:noFill/>
          <a:ln w="9525">
            <a:noFill/>
            <a:miter lim="800000"/>
            <a:headEnd/>
            <a:tailEnd/>
          </a:ln>
          <a:effectLst/>
        </p:spPr>
        <p:txBody>
          <a:bodyPr>
            <a:spAutoFit/>
          </a:bodyPr>
          <a:lstStyle/>
          <a:p>
            <a:pPr marL="225425" indent="-225425" defTabSz="914363">
              <a:spcBef>
                <a:spcPct val="20000"/>
              </a:spcBef>
              <a:buClr>
                <a:srgbClr val="FFFFFF"/>
              </a:buClr>
              <a:buSzPct val="100000"/>
              <a:buFontTx/>
              <a:buBlip>
                <a:blip r:embed="rId4"/>
              </a:buBlip>
              <a:defRPr/>
            </a:pPr>
            <a:r>
              <a:rPr lang="en-US" sz="2000" dirty="0">
                <a:gradFill>
                  <a:gsLst>
                    <a:gs pos="0">
                      <a:schemeClr val="tx1"/>
                    </a:gs>
                    <a:gs pos="86000">
                      <a:schemeClr val="tx1"/>
                    </a:gs>
                  </a:gsLst>
                  <a:lin ang="5400000" scaled="0"/>
                </a:gradFill>
                <a:latin typeface="+mn-lt"/>
                <a:cs typeface="+mn-cs"/>
              </a:rPr>
              <a:t>Extend Interoperability</a:t>
            </a:r>
          </a:p>
          <a:p>
            <a:pPr marL="225425" indent="-225425" defTabSz="914363">
              <a:spcBef>
                <a:spcPct val="20000"/>
              </a:spcBef>
              <a:buClr>
                <a:srgbClr val="FFFFFF"/>
              </a:buClr>
              <a:buSzPct val="100000"/>
              <a:buFontTx/>
              <a:buBlip>
                <a:blip r:embed="rId4"/>
              </a:buBlip>
              <a:defRPr/>
            </a:pPr>
            <a:r>
              <a:rPr lang="en-US" sz="2000" dirty="0">
                <a:gradFill>
                  <a:gsLst>
                    <a:gs pos="0">
                      <a:schemeClr val="tx1"/>
                    </a:gs>
                    <a:gs pos="86000">
                      <a:schemeClr val="tx1"/>
                    </a:gs>
                  </a:gsLst>
                  <a:lin ang="5400000" scaled="0"/>
                </a:gradFill>
                <a:latin typeface="+mn-lt"/>
                <a:cs typeface="+mn-cs"/>
              </a:rPr>
              <a:t>Simplified Administration</a:t>
            </a:r>
          </a:p>
          <a:p>
            <a:pPr marL="225425" indent="-225425" defTabSz="914363">
              <a:spcBef>
                <a:spcPct val="20000"/>
              </a:spcBef>
              <a:buClr>
                <a:srgbClr val="FFFFFF"/>
              </a:buClr>
              <a:buSzPct val="100000"/>
              <a:buFontTx/>
              <a:buBlip>
                <a:blip r:embed="rId4"/>
              </a:buBlip>
              <a:defRPr/>
            </a:pPr>
            <a:r>
              <a:rPr lang="en-US" sz="2000" dirty="0">
                <a:gradFill>
                  <a:gsLst>
                    <a:gs pos="0">
                      <a:schemeClr val="tx1"/>
                    </a:gs>
                    <a:gs pos="86000">
                      <a:schemeClr val="tx1"/>
                    </a:gs>
                  </a:gsLst>
                  <a:lin ang="5400000" scaled="0"/>
                </a:gradFill>
                <a:latin typeface="+mn-lt"/>
                <a:cs typeface="+mn-cs"/>
              </a:rPr>
              <a:t>Rich Platform Services</a:t>
            </a:r>
          </a:p>
          <a:p>
            <a:pPr marL="225425" indent="-225425" defTabSz="914363">
              <a:spcBef>
                <a:spcPct val="20000"/>
              </a:spcBef>
              <a:buClr>
                <a:srgbClr val="FFFFFF"/>
              </a:buClr>
              <a:buSzPct val="100000"/>
              <a:buFontTx/>
              <a:buBlip>
                <a:blip r:embed="rId4"/>
              </a:buBlip>
              <a:defRPr/>
            </a:pPr>
            <a:r>
              <a:rPr lang="en-US" sz="2000" dirty="0">
                <a:gradFill>
                  <a:gsLst>
                    <a:gs pos="0">
                      <a:schemeClr val="tx1"/>
                    </a:gs>
                    <a:gs pos="86000">
                      <a:schemeClr val="tx1"/>
                    </a:gs>
                  </a:gsLst>
                  <a:lin ang="5400000" scaled="0"/>
                </a:gradFill>
                <a:latin typeface="+mn-lt"/>
                <a:cs typeface="+mn-cs"/>
              </a:rPr>
              <a:t>Developer Productivity</a:t>
            </a:r>
          </a:p>
        </p:txBody>
      </p:sp>
      <p:pic>
        <p:nvPicPr>
          <p:cNvPr id="32" name="Picture 31" descr="Servers.jpg"/>
          <p:cNvPicPr>
            <a:picLocks noChangeAspect="1"/>
          </p:cNvPicPr>
          <p:nvPr/>
        </p:nvPicPr>
        <p:blipFill>
          <a:blip r:embed="rId5"/>
          <a:stretch>
            <a:fillRect/>
          </a:stretch>
        </p:blipFill>
        <p:spPr>
          <a:xfrm>
            <a:off x="68706" y="2209800"/>
            <a:ext cx="4955528" cy="3191256"/>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grpSp>
        <p:nvGrpSpPr>
          <p:cNvPr id="35846" name="Group 38"/>
          <p:cNvGrpSpPr>
            <a:grpSpLocks noChangeAspect="1"/>
          </p:cNvGrpSpPr>
          <p:nvPr/>
        </p:nvGrpSpPr>
        <p:grpSpPr bwMode="auto">
          <a:xfrm>
            <a:off x="6165850" y="3854450"/>
            <a:ext cx="6015038" cy="6007100"/>
            <a:chOff x="8812212" y="3454400"/>
            <a:chExt cx="6818313" cy="6809739"/>
          </a:xfrm>
        </p:grpSpPr>
        <p:sp>
          <p:nvSpPr>
            <p:cNvPr id="21" name="Oval 13"/>
            <p:cNvSpPr>
              <a:spLocks noChangeArrowheads="1"/>
            </p:cNvSpPr>
            <p:nvPr/>
          </p:nvSpPr>
          <p:spPr bwMode="auto">
            <a:xfrm>
              <a:off x="8812212" y="3454400"/>
              <a:ext cx="6818313" cy="6809739"/>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a:lstStyle/>
            <a:p>
              <a:pPr defTabSz="914400">
                <a:defRPr/>
              </a:pPr>
              <a:endParaRPr lang="en-US" sz="2400" kern="0" dirty="0">
                <a:solidFill>
                  <a:sysClr val="windowText" lastClr="000000"/>
                </a:solidFill>
                <a:cs typeface="Segoe UI" pitchFamily="34" charset="0"/>
              </a:endParaRPr>
            </a:p>
          </p:txBody>
        </p:sp>
        <p:grpSp>
          <p:nvGrpSpPr>
            <p:cNvPr id="35850" name="Group 21"/>
            <p:cNvGrpSpPr>
              <a:grpSpLocks/>
            </p:cNvGrpSpPr>
            <p:nvPr/>
          </p:nvGrpSpPr>
          <p:grpSpPr bwMode="auto">
            <a:xfrm rot="5400000">
              <a:off x="8983847" y="3634730"/>
              <a:ext cx="6484217" cy="6467271"/>
              <a:chOff x="8983847" y="3634730"/>
              <a:chExt cx="6484217" cy="6467271"/>
            </a:xfrm>
          </p:grpSpPr>
          <p:grpSp>
            <p:nvGrpSpPr>
              <p:cNvPr id="35854" name="Group 29"/>
              <p:cNvGrpSpPr>
                <a:grpSpLocks/>
              </p:cNvGrpSpPr>
              <p:nvPr/>
            </p:nvGrpSpPr>
            <p:grpSpPr bwMode="auto">
              <a:xfrm>
                <a:off x="8984970" y="3636234"/>
                <a:ext cx="6473630" cy="6462748"/>
                <a:chOff x="3589570" y="1545357"/>
                <a:chExt cx="4924647" cy="4922560"/>
              </a:xfrm>
            </p:grpSpPr>
            <p:sp>
              <p:nvSpPr>
                <p:cNvPr id="36" name="Block Arc 35"/>
                <p:cNvSpPr/>
                <p:nvPr/>
              </p:nvSpPr>
              <p:spPr>
                <a:xfrm>
                  <a:off x="3589570" y="1545357"/>
                  <a:ext cx="4924647" cy="4922560"/>
                </a:xfrm>
                <a:prstGeom prst="blockArc">
                  <a:avLst>
                    <a:gd name="adj1" fmla="val 10800000"/>
                    <a:gd name="adj2" fmla="val 16171340"/>
                    <a:gd name="adj3" fmla="val 24575"/>
                  </a:avLst>
                </a:prstGeom>
                <a:gradFill flip="none" rotWithShape="1">
                  <a:gsLst>
                    <a:gs pos="0">
                      <a:srgbClr val="3497AE"/>
                    </a:gs>
                    <a:gs pos="5000">
                      <a:srgbClr val="3497AE">
                        <a:lumMod val="60000"/>
                        <a:lumOff val="40000"/>
                      </a:srgbClr>
                    </a:gs>
                    <a:gs pos="15000">
                      <a:srgbClr val="3497AE"/>
                    </a:gs>
                    <a:gs pos="40000">
                      <a:srgbClr val="3497AE">
                        <a:lumMod val="75000"/>
                      </a:srgbClr>
                    </a:gs>
                    <a:gs pos="70000">
                      <a:srgbClr val="3497AE"/>
                    </a:gs>
                    <a:gs pos="80000">
                      <a:srgbClr val="3497AE"/>
                    </a:gs>
                    <a:gs pos="90000">
                      <a:srgbClr val="3497AE">
                        <a:lumMod val="75000"/>
                      </a:srgbClr>
                    </a:gs>
                    <a:gs pos="100000">
                      <a:srgbClr val="3497AE">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37" name="TextBox 36"/>
                <p:cNvSpPr txBox="1"/>
                <p:nvPr/>
              </p:nvSpPr>
              <p:spPr>
                <a:xfrm rot="18832854">
                  <a:off x="3906792" y="2468133"/>
                  <a:ext cx="2475776" cy="1157975"/>
                </a:xfrm>
                <a:prstGeom prst="rect">
                  <a:avLst/>
                </a:prstGeom>
                <a:noFill/>
              </p:spPr>
              <p:txBody>
                <a:bodyPr spcFirstLastPara="1" anchor="ctr">
                  <a:prstTxWarp prst="textArchUp">
                    <a:avLst>
                      <a:gd name="adj" fmla="val 11290371"/>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Unified Project and</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 Portfolio Management</a:t>
                  </a:r>
                </a:p>
              </p:txBody>
            </p:sp>
          </p:grpSp>
          <p:grpSp>
            <p:nvGrpSpPr>
              <p:cNvPr id="35855" name="Group 31"/>
              <p:cNvGrpSpPr>
                <a:grpSpLocks/>
              </p:cNvGrpSpPr>
              <p:nvPr/>
            </p:nvGrpSpPr>
            <p:grpSpPr bwMode="auto">
              <a:xfrm>
                <a:off x="8984070" y="3635015"/>
                <a:ext cx="6483994" cy="6465482"/>
                <a:chOff x="3589572" y="1544321"/>
                <a:chExt cx="4922563" cy="4924641"/>
              </a:xfrm>
            </p:grpSpPr>
            <p:sp>
              <p:nvSpPr>
                <p:cNvPr id="34" name="Block Arc 33"/>
                <p:cNvSpPr/>
                <p:nvPr/>
              </p:nvSpPr>
              <p:spPr>
                <a:xfrm rot="5400000">
                  <a:off x="3588533" y="1545360"/>
                  <a:ext cx="4924641" cy="4922563"/>
                </a:xfrm>
                <a:prstGeom prst="blockArc">
                  <a:avLst>
                    <a:gd name="adj1" fmla="val 10800000"/>
                    <a:gd name="adj2" fmla="val 16171340"/>
                    <a:gd name="adj3" fmla="val 24575"/>
                  </a:avLst>
                </a:prstGeom>
                <a:gradFill flip="none" rotWithShape="1">
                  <a:gsLst>
                    <a:gs pos="0">
                      <a:srgbClr val="DF8045"/>
                    </a:gs>
                    <a:gs pos="5000">
                      <a:srgbClr val="DF8045">
                        <a:lumMod val="60000"/>
                        <a:lumOff val="40000"/>
                      </a:srgbClr>
                    </a:gs>
                    <a:gs pos="15000">
                      <a:srgbClr val="DF8045"/>
                    </a:gs>
                    <a:gs pos="40000">
                      <a:srgbClr val="DF8045">
                        <a:lumMod val="75000"/>
                      </a:srgbClr>
                    </a:gs>
                    <a:gs pos="70000">
                      <a:srgbClr val="DF8045"/>
                    </a:gs>
                    <a:gs pos="80000">
                      <a:srgbClr val="DF8045"/>
                    </a:gs>
                    <a:gs pos="90000">
                      <a:srgbClr val="DF8045">
                        <a:lumMod val="75000"/>
                      </a:srgbClr>
                    </a:gs>
                    <a:gs pos="100000">
                      <a:srgbClr val="DF8045">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35" name="TextBox 34"/>
                <p:cNvSpPr txBox="1"/>
                <p:nvPr/>
              </p:nvSpPr>
              <p:spPr>
                <a:xfrm rot="2664417">
                  <a:off x="5597597" y="2466941"/>
                  <a:ext cx="2619746" cy="1342824"/>
                </a:xfrm>
                <a:prstGeom prst="rect">
                  <a:avLst/>
                </a:prstGeom>
                <a:noFill/>
              </p:spPr>
              <p:txBody>
                <a:bodyPr spcFirstLastPara="1">
                  <a:prstTxWarp prst="textArchUp">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Simple and Intuitive </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User Experience</a:t>
                  </a:r>
                </a:p>
              </p:txBody>
            </p:sp>
          </p:grpSp>
          <p:grpSp>
            <p:nvGrpSpPr>
              <p:cNvPr id="35856" name="Group 32"/>
              <p:cNvGrpSpPr>
                <a:grpSpLocks/>
              </p:cNvGrpSpPr>
              <p:nvPr/>
            </p:nvGrpSpPr>
            <p:grpSpPr bwMode="auto">
              <a:xfrm>
                <a:off x="8983847" y="3634730"/>
                <a:ext cx="6473626" cy="6462749"/>
                <a:chOff x="3588531" y="1544318"/>
                <a:chExt cx="4924647" cy="4922560"/>
              </a:xfrm>
            </p:grpSpPr>
            <p:sp>
              <p:nvSpPr>
                <p:cNvPr id="29" name="Block Arc 28"/>
                <p:cNvSpPr/>
                <p:nvPr/>
              </p:nvSpPr>
              <p:spPr>
                <a:xfrm rot="10800000">
                  <a:off x="3588531" y="1544318"/>
                  <a:ext cx="4924647" cy="4922560"/>
                </a:xfrm>
                <a:prstGeom prst="blockArc">
                  <a:avLst>
                    <a:gd name="adj1" fmla="val 10800000"/>
                    <a:gd name="adj2" fmla="val 16171340"/>
                    <a:gd name="adj3" fmla="val 24575"/>
                  </a:avLst>
                </a:prstGeom>
                <a:gradFill flip="none" rotWithShape="1">
                  <a:gsLst>
                    <a:gs pos="0">
                      <a:srgbClr val="FFC000"/>
                    </a:gs>
                    <a:gs pos="5000">
                      <a:srgbClr val="FFC000">
                        <a:lumMod val="60000"/>
                        <a:lumOff val="40000"/>
                      </a:srgbClr>
                    </a:gs>
                    <a:gs pos="15000">
                      <a:srgbClr val="FFC000"/>
                    </a:gs>
                    <a:gs pos="40000">
                      <a:srgbClr val="FFC000">
                        <a:lumMod val="75000"/>
                      </a:srgbClr>
                    </a:gs>
                    <a:gs pos="70000">
                      <a:srgbClr val="FFC000"/>
                    </a:gs>
                    <a:gs pos="80000">
                      <a:srgbClr val="FFC000"/>
                    </a:gs>
                    <a:gs pos="90000">
                      <a:srgbClr val="FFC000">
                        <a:lumMod val="75000"/>
                      </a:srgbClr>
                    </a:gs>
                    <a:gs pos="100000">
                      <a:srgbClr val="FFC000">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33" name="TextBox 32"/>
                <p:cNvSpPr txBox="1"/>
                <p:nvPr/>
              </p:nvSpPr>
              <p:spPr>
                <a:xfrm rot="8100000">
                  <a:off x="5494245" y="4150901"/>
                  <a:ext cx="2823395" cy="1471000"/>
                </a:xfrm>
                <a:prstGeom prst="rect">
                  <a:avLst/>
                </a:prstGeom>
                <a:noFill/>
              </p:spPr>
              <p:txBody>
                <a:bodyPr spcFirstLastPara="1">
                  <a:prstTxWarp prst="textArchUp">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Enhanced Collaboration</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and Reporting</a:t>
                  </a:r>
                </a:p>
              </p:txBody>
            </p:sp>
          </p:grpSp>
          <p:grpSp>
            <p:nvGrpSpPr>
              <p:cNvPr id="35857" name="Group 33"/>
              <p:cNvGrpSpPr>
                <a:grpSpLocks/>
              </p:cNvGrpSpPr>
              <p:nvPr/>
            </p:nvGrpSpPr>
            <p:grpSpPr bwMode="auto">
              <a:xfrm>
                <a:off x="8986339" y="3636519"/>
                <a:ext cx="6470889" cy="6465482"/>
                <a:chOff x="3590611" y="1545360"/>
                <a:chExt cx="4922563" cy="4924642"/>
              </a:xfrm>
            </p:grpSpPr>
            <p:sp>
              <p:nvSpPr>
                <p:cNvPr id="27" name="Block Arc 26"/>
                <p:cNvSpPr/>
                <p:nvPr/>
              </p:nvSpPr>
              <p:spPr>
                <a:xfrm rot="16200000">
                  <a:off x="3589572" y="1546399"/>
                  <a:ext cx="4924642" cy="4922563"/>
                </a:xfrm>
                <a:prstGeom prst="blockArc">
                  <a:avLst>
                    <a:gd name="adj1" fmla="val 10800000"/>
                    <a:gd name="adj2" fmla="val 16171340"/>
                    <a:gd name="adj3" fmla="val 24575"/>
                  </a:avLst>
                </a:prstGeom>
                <a:gradFill flip="none" rotWithShape="1">
                  <a:gsLst>
                    <a:gs pos="0">
                      <a:srgbClr val="7DCC2E"/>
                    </a:gs>
                    <a:gs pos="5000">
                      <a:srgbClr val="7DCC2E">
                        <a:lumMod val="60000"/>
                        <a:lumOff val="40000"/>
                      </a:srgbClr>
                    </a:gs>
                    <a:gs pos="15000">
                      <a:srgbClr val="7DCC2E"/>
                    </a:gs>
                    <a:gs pos="40000">
                      <a:srgbClr val="7DCC2E">
                        <a:lumMod val="75000"/>
                      </a:srgbClr>
                    </a:gs>
                    <a:gs pos="70000">
                      <a:srgbClr val="7DCC2E"/>
                    </a:gs>
                    <a:gs pos="80000">
                      <a:srgbClr val="7DCC2E"/>
                    </a:gs>
                    <a:gs pos="90000">
                      <a:srgbClr val="7DCC2E">
                        <a:lumMod val="75000"/>
                      </a:srgbClr>
                    </a:gs>
                    <a:gs pos="100000">
                      <a:srgbClr val="7DCC2E">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7DCC2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28" name="TextBox 27"/>
                <p:cNvSpPr txBox="1"/>
                <p:nvPr/>
              </p:nvSpPr>
              <p:spPr>
                <a:xfrm rot="13500000">
                  <a:off x="3879637" y="3813313"/>
                  <a:ext cx="2939883" cy="1900136"/>
                </a:xfrm>
                <a:prstGeom prst="rect">
                  <a:avLst/>
                </a:prstGeom>
                <a:noFill/>
              </p:spPr>
              <p:txBody>
                <a:bodyPr spcFirstLastPara="1">
                  <a:prstTxWarp prst="textArchUp">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Scalable and </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Connected Platform</a:t>
                  </a:r>
                </a:p>
              </p:txBody>
            </p:sp>
          </p:grpSp>
        </p:grpSp>
        <p:sp>
          <p:nvSpPr>
            <p:cNvPr id="38" name="Oval 13"/>
            <p:cNvSpPr>
              <a:spLocks noChangeArrowheads="1"/>
            </p:cNvSpPr>
            <p:nvPr/>
          </p:nvSpPr>
          <p:spPr bwMode="auto">
            <a:xfrm rot="10800000">
              <a:off x="10643308" y="5283194"/>
              <a:ext cx="3156123" cy="3152152"/>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a:lstStyle/>
            <a:p>
              <a:pPr defTabSz="914400">
                <a:defRPr/>
              </a:pPr>
              <a:endParaRPr lang="en-US" sz="2400" kern="0" dirty="0">
                <a:solidFill>
                  <a:sysClr val="windowText" lastClr="000000"/>
                </a:solidFill>
                <a:cs typeface="Segoe UI" pitchFamily="34" charset="0"/>
              </a:endParaRPr>
            </a:p>
          </p:txBody>
        </p:sp>
      </p:gr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6"/>
          <p:cNvSpPr>
            <a:spLocks/>
          </p:cNvSpPr>
          <p:nvPr/>
        </p:nvSpPr>
        <p:spPr bwMode="auto">
          <a:xfrm flipH="1">
            <a:off x="0" y="990600"/>
            <a:ext cx="9144000" cy="5865813"/>
          </a:xfrm>
          <a:custGeom>
            <a:avLst/>
            <a:gdLst/>
            <a:ahLst/>
            <a:cxnLst>
              <a:cxn ang="0">
                <a:pos x="0" y="3312"/>
              </a:cxn>
              <a:cxn ang="0">
                <a:pos x="176" y="3326"/>
              </a:cxn>
              <a:cxn ang="0">
                <a:pos x="462" y="3336"/>
              </a:cxn>
              <a:cxn ang="0">
                <a:pos x="748" y="3338"/>
              </a:cxn>
              <a:cxn ang="0">
                <a:pos x="966" y="3332"/>
              </a:cxn>
              <a:cxn ang="0">
                <a:pos x="1204" y="3320"/>
              </a:cxn>
              <a:cxn ang="0">
                <a:pos x="1458" y="3300"/>
              </a:cxn>
              <a:cxn ang="0">
                <a:pos x="1724" y="3270"/>
              </a:cxn>
              <a:cxn ang="0">
                <a:pos x="2000" y="3228"/>
              </a:cxn>
              <a:cxn ang="0">
                <a:pos x="2282" y="3174"/>
              </a:cxn>
              <a:cxn ang="0">
                <a:pos x="2568" y="3106"/>
              </a:cxn>
              <a:cxn ang="0">
                <a:pos x="2856" y="3022"/>
              </a:cxn>
              <a:cxn ang="0">
                <a:pos x="3140" y="2922"/>
              </a:cxn>
              <a:cxn ang="0">
                <a:pos x="3280" y="2864"/>
              </a:cxn>
              <a:cxn ang="0">
                <a:pos x="3370" y="2824"/>
              </a:cxn>
              <a:cxn ang="0">
                <a:pos x="3546" y="2740"/>
              </a:cxn>
              <a:cxn ang="0">
                <a:pos x="3718" y="2648"/>
              </a:cxn>
              <a:cxn ang="0">
                <a:pos x="3886" y="2552"/>
              </a:cxn>
              <a:cxn ang="0">
                <a:pos x="4048" y="2450"/>
              </a:cxn>
              <a:cxn ang="0">
                <a:pos x="4204" y="2346"/>
              </a:cxn>
              <a:cxn ang="0">
                <a:pos x="4356" y="2236"/>
              </a:cxn>
              <a:cxn ang="0">
                <a:pos x="4502" y="2122"/>
              </a:cxn>
              <a:cxn ang="0">
                <a:pos x="4644" y="2008"/>
              </a:cxn>
              <a:cxn ang="0">
                <a:pos x="4846" y="1832"/>
              </a:cxn>
              <a:cxn ang="0">
                <a:pos x="5098" y="1592"/>
              </a:cxn>
              <a:cxn ang="0">
                <a:pos x="5326" y="1354"/>
              </a:cxn>
              <a:cxn ang="0">
                <a:pos x="5534" y="1120"/>
              </a:cxn>
              <a:cxn ang="0">
                <a:pos x="5718" y="896"/>
              </a:cxn>
              <a:cxn ang="0">
                <a:pos x="5880" y="686"/>
              </a:cxn>
              <a:cxn ang="0">
                <a:pos x="6018" y="496"/>
              </a:cxn>
              <a:cxn ang="0">
                <a:pos x="6130" y="330"/>
              </a:cxn>
              <a:cxn ang="0">
                <a:pos x="6284" y="88"/>
              </a:cxn>
              <a:cxn ang="0">
                <a:pos x="6336" y="0"/>
              </a:cxn>
              <a:cxn ang="0">
                <a:pos x="0" y="4160"/>
              </a:cxn>
            </a:cxnLst>
            <a:rect l="0" t="0" r="r" b="b"/>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flip="none" rotWithShape="1">
            <a:gsLst>
              <a:gs pos="0">
                <a:schemeClr val="bg1">
                  <a:lumMod val="85000"/>
                  <a:alpha val="25000"/>
                </a:schemeClr>
              </a:gs>
              <a:gs pos="50000">
                <a:schemeClr val="bg1">
                  <a:lumMod val="85000"/>
                  <a:alpha val="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3" fontAlgn="auto">
              <a:spcBef>
                <a:spcPts val="0"/>
              </a:spcBef>
              <a:spcAft>
                <a:spcPts val="0"/>
              </a:spcAft>
              <a:defRPr/>
            </a:pPr>
            <a:endParaRPr lang="en-US" dirty="0"/>
          </a:p>
        </p:txBody>
      </p:sp>
      <p:pic>
        <p:nvPicPr>
          <p:cNvPr id="36867" name="Picture 15"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9436" y="228600"/>
            <a:ext cx="8363938" cy="1329595"/>
          </a:xfrm>
        </p:spPr>
        <p:txBody>
          <a:bodyPr/>
          <a:lstStyle/>
          <a:p>
            <a:pPr defTabSz="914363" fontAlgn="auto">
              <a:spcAft>
                <a:spcPts val="0"/>
              </a:spcAft>
              <a:defRPr/>
            </a:pPr>
            <a:r>
              <a:rPr sz="4000"/>
              <a:t>Scalable and Connected Platform</a:t>
            </a:r>
            <a:br>
              <a:rPr sz="4000"/>
            </a:br>
            <a:r>
              <a:rPr sz="2800" i="1">
                <a:gradFill>
                  <a:gsLst>
                    <a:gs pos="50000">
                      <a:srgbClr val="CDD804">
                        <a:lumMod val="40000"/>
                        <a:lumOff val="60000"/>
                      </a:srgbClr>
                    </a:gs>
                    <a:gs pos="100000">
                      <a:srgbClr val="CDD804"/>
                    </a:gs>
                  </a:gsLst>
                  <a:lin ang="5400000" scaled="0"/>
                </a:gradFill>
                <a:sym typeface="Wingdings" pitchFamily="2" charset="2"/>
              </a:rPr>
              <a:t>Powerful work management delivered in familiar </a:t>
            </a:r>
            <a:br>
              <a:rPr sz="2800" i="1">
                <a:gradFill>
                  <a:gsLst>
                    <a:gs pos="50000">
                      <a:srgbClr val="CDD804">
                        <a:lumMod val="40000"/>
                        <a:lumOff val="60000"/>
                      </a:srgbClr>
                    </a:gs>
                    <a:gs pos="100000">
                      <a:srgbClr val="CDD804"/>
                    </a:gs>
                  </a:gsLst>
                  <a:lin ang="5400000" scaled="0"/>
                </a:gradFill>
                <a:sym typeface="Wingdings" pitchFamily="2" charset="2"/>
              </a:rPr>
            </a:br>
            <a:r>
              <a:rPr sz="2800" i="1">
                <a:gradFill>
                  <a:gsLst>
                    <a:gs pos="50000">
                      <a:srgbClr val="CDD804">
                        <a:lumMod val="40000"/>
                        <a:lumOff val="60000"/>
                      </a:srgbClr>
                    </a:gs>
                    <a:gs pos="100000">
                      <a:srgbClr val="CDD804"/>
                    </a:gs>
                  </a:gsLst>
                  <a:lin ang="5400000" scaled="0"/>
                </a:gradFill>
                <a:sym typeface="Wingdings" pitchFamily="2" charset="2"/>
              </a:rPr>
              <a:t>and connected tools</a:t>
            </a:r>
          </a:p>
        </p:txBody>
      </p:sp>
      <p:sp>
        <p:nvSpPr>
          <p:cNvPr id="26" name="TextBox 25"/>
          <p:cNvSpPr txBox="1"/>
          <p:nvPr/>
        </p:nvSpPr>
        <p:spPr>
          <a:xfrm>
            <a:off x="3319533" y="4582838"/>
            <a:ext cx="2514600" cy="313932"/>
          </a:xfrm>
          <a:prstGeom prst="rect">
            <a:avLst/>
          </a:prstGeom>
          <a:noFill/>
        </p:spPr>
        <p:txBody>
          <a:bodyPr>
            <a:spAutoFit/>
          </a:bodyPr>
          <a:lstStyle/>
          <a:p>
            <a:pPr algn="ctr" defTabSz="914099">
              <a:lnSpc>
                <a:spcPct val="90000"/>
              </a:lnSpc>
              <a:defRPr/>
            </a:pPr>
            <a:r>
              <a:rPr lang="en-US" sz="1600" kern="0" dirty="0">
                <a:gradFill>
                  <a:gsLst>
                    <a:gs pos="0">
                      <a:srgbClr val="FFFFFF"/>
                    </a:gs>
                    <a:gs pos="100000">
                      <a:srgbClr val="FFFFFF"/>
                    </a:gs>
                  </a:gsLst>
                  <a:lin ang="5400000" scaled="0"/>
                </a:gradFill>
                <a:latin typeface="+mn-lt"/>
                <a:cs typeface="+mn-cs"/>
              </a:rPr>
              <a:t>Project Server Interface</a:t>
            </a:r>
          </a:p>
        </p:txBody>
      </p:sp>
      <p:grpSp>
        <p:nvGrpSpPr>
          <p:cNvPr id="36870" name="Group 26"/>
          <p:cNvGrpSpPr>
            <a:grpSpLocks noChangeAspect="1"/>
          </p:cNvGrpSpPr>
          <p:nvPr/>
        </p:nvGrpSpPr>
        <p:grpSpPr bwMode="auto">
          <a:xfrm>
            <a:off x="4387850" y="3749675"/>
            <a:ext cx="365125" cy="871538"/>
            <a:chOff x="6475412" y="1759758"/>
            <a:chExt cx="537940" cy="1284090"/>
          </a:xfrm>
        </p:grpSpPr>
        <p:sp>
          <p:nvSpPr>
            <p:cNvPr id="30" name="Freeform 31"/>
            <p:cNvSpPr>
              <a:spLocks/>
            </p:cNvSpPr>
            <p:nvPr/>
          </p:nvSpPr>
          <p:spPr bwMode="auto">
            <a:xfrm>
              <a:off x="6475412" y="1984298"/>
              <a:ext cx="332119" cy="1059550"/>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gs>
                <a:gs pos="50000">
                  <a:schemeClr val="tx1">
                    <a:alpha val="21000"/>
                  </a:schemeClr>
                </a:gs>
                <a:gs pos="96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a:defRPr/>
              </a:pPr>
              <a:endParaRPr lang="en-US" sz="2900" i="1" dirty="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sp>
          <p:nvSpPr>
            <p:cNvPr id="31" name="Freeform 31"/>
            <p:cNvSpPr>
              <a:spLocks/>
            </p:cNvSpPr>
            <p:nvPr/>
          </p:nvSpPr>
          <p:spPr bwMode="auto">
            <a:xfrm rot="10800000">
              <a:off x="6681233" y="1759758"/>
              <a:ext cx="332119" cy="1059550"/>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gs>
                <a:gs pos="50000">
                  <a:schemeClr val="tx1">
                    <a:alpha val="21000"/>
                  </a:schemeClr>
                </a:gs>
                <a:gs pos="96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a:defRPr/>
              </a:pPr>
              <a:endParaRPr lang="en-US" sz="2900" i="1" dirty="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grpSp>
      <p:pic>
        <p:nvPicPr>
          <p:cNvPr id="36871" name="Picture 7" descr="\\SERVER3\InternalBin\Resource DVD\DVD_ART36\Logos\Exchange Server (brand)\exchange server brand rev h.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46625" y="1908175"/>
            <a:ext cx="33512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9" descr="\\SERVER3\InternalBin\Resource DVD\DVD_ART36\Logos\Microsoft Dynamics\Dynamics - overall brand\dynamics brand rev h.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04863" y="2743200"/>
            <a:ext cx="375285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Connector 41"/>
          <p:cNvCxnSpPr/>
          <p:nvPr/>
        </p:nvCxnSpPr>
        <p:spPr>
          <a:xfrm>
            <a:off x="-680967" y="2509106"/>
            <a:ext cx="3886200" cy="3429000"/>
          </a:xfrm>
          <a:prstGeom prst="line">
            <a:avLst/>
          </a:prstGeom>
          <a:noFill/>
          <a:ln w="22225" cap="flat" cmpd="sng" algn="ctr">
            <a:gradFill flip="none" rotWithShape="1">
              <a:gsLst>
                <a:gs pos="0">
                  <a:srgbClr val="FFFFFF">
                    <a:alpha val="0"/>
                  </a:srgbClr>
                </a:gs>
                <a:gs pos="50000">
                  <a:srgbClr val="FFFFFF"/>
                </a:gs>
                <a:gs pos="100000">
                  <a:srgbClr val="FFFFFF">
                    <a:alpha val="0"/>
                  </a:srgbClr>
                </a:gs>
              </a:gsLst>
              <a:lin ang="0" scaled="1"/>
              <a:tileRect/>
            </a:gradFill>
            <a:prstDash val="dash"/>
          </a:ln>
          <a:effectLst>
            <a:outerShdw blurRad="127000" algn="ctr" rotWithShape="0">
              <a:srgbClr val="FFFFFF"/>
            </a:outerShdw>
          </a:effectLst>
        </p:spPr>
      </p:cxnSp>
      <p:cxnSp>
        <p:nvCxnSpPr>
          <p:cNvPr id="43" name="Straight Connector 42"/>
          <p:cNvCxnSpPr/>
          <p:nvPr/>
        </p:nvCxnSpPr>
        <p:spPr>
          <a:xfrm rot="10800000" flipV="1">
            <a:off x="5948433" y="2432906"/>
            <a:ext cx="4038600" cy="3505200"/>
          </a:xfrm>
          <a:prstGeom prst="line">
            <a:avLst/>
          </a:prstGeom>
          <a:noFill/>
          <a:ln w="22225" cap="flat" cmpd="sng" algn="ctr">
            <a:gradFill flip="none" rotWithShape="1">
              <a:gsLst>
                <a:gs pos="0">
                  <a:srgbClr val="FFFFFF">
                    <a:alpha val="0"/>
                  </a:srgbClr>
                </a:gs>
                <a:gs pos="50000">
                  <a:srgbClr val="FFFFFF"/>
                </a:gs>
                <a:gs pos="100000">
                  <a:srgbClr val="FFFFFF">
                    <a:alpha val="0"/>
                  </a:srgbClr>
                </a:gs>
              </a:gsLst>
              <a:lin ang="0" scaled="1"/>
              <a:tileRect/>
            </a:gradFill>
            <a:prstDash val="dash"/>
          </a:ln>
          <a:effectLst>
            <a:outerShdw blurRad="127000" algn="ctr" rotWithShape="0">
              <a:srgbClr val="FFFFFF"/>
            </a:outerShdw>
          </a:effectLst>
        </p:spPr>
      </p:cxnSp>
      <p:sp>
        <p:nvSpPr>
          <p:cNvPr id="44" name="Rectangle 43"/>
          <p:cNvSpPr/>
          <p:nvPr/>
        </p:nvSpPr>
        <p:spPr bwMode="auto">
          <a:xfrm flipH="1">
            <a:off x="-1" y="5763938"/>
            <a:ext cx="9144001" cy="1094062"/>
          </a:xfrm>
          <a:prstGeom prst="rect">
            <a:avLst/>
          </a:prstGeom>
          <a:gradFill flip="none" rotWithShape="1">
            <a:gsLst>
              <a:gs pos="0">
                <a:srgbClr val="000000">
                  <a:alpha val="0"/>
                </a:srgbClr>
              </a:gs>
              <a:gs pos="50000">
                <a:srgbClr val="000000">
                  <a:alpha val="50000"/>
                </a:srgbClr>
              </a:gs>
              <a:gs pos="70000">
                <a:srgbClr val="000000">
                  <a:alpha val="50000"/>
                </a:srgbClr>
              </a:gs>
              <a:gs pos="100000">
                <a:srgbClr val="000000">
                  <a:alpha val="50000"/>
                </a:srgbClr>
              </a:gs>
            </a:gsLst>
            <a:lin ang="0" scaled="1"/>
            <a:tileRect/>
          </a:gradFill>
          <a:ln w="12700">
            <a:gradFill flip="none" rotWithShape="1">
              <a:gsLst>
                <a:gs pos="0">
                  <a:srgbClr val="FFFFFF">
                    <a:alpha val="0"/>
                  </a:srgbClr>
                </a:gs>
                <a:gs pos="50000">
                  <a:srgbClr val="FFFFFF">
                    <a:alpha val="50000"/>
                  </a:srgbClr>
                </a:gs>
                <a:gs pos="70000">
                  <a:srgbClr val="FFFFFF">
                    <a:alpha val="20000"/>
                  </a:srgbClr>
                </a:gs>
                <a:gs pos="100000">
                  <a:srgbClr val="FFC000">
                    <a:tint val="23500"/>
                    <a:satMod val="160000"/>
                    <a:alpha val="0"/>
                  </a:srgbClr>
                </a:gs>
              </a:gsLst>
              <a:lin ang="0" scaled="1"/>
              <a:tileRect/>
            </a:gradFill>
            <a:round/>
            <a:headEnd/>
            <a:tailEnd/>
          </a:ln>
          <a:effectLst>
            <a:outerShdw blurRad="558800" sx="102000" sy="102000" algn="ctr" rotWithShape="0">
              <a:prstClr val="black">
                <a:alpha val="82000"/>
              </a:prstClr>
            </a:outerShdw>
          </a:effectLst>
        </p:spPr>
        <p:txBody>
          <a:bodyPr/>
          <a:lstStyle/>
          <a:p>
            <a:pPr defTabSz="914400">
              <a:lnSpc>
                <a:spcPct val="85000"/>
              </a:lnSpc>
              <a:buSzPct val="120000"/>
              <a:defRPr/>
            </a:pPr>
            <a:endParaRPr lang="en-US" sz="2400" kern="0" dirty="0">
              <a:solidFill>
                <a:sysClr val="windowText" lastClr="000000"/>
              </a:solidFill>
              <a:cs typeface="Segoe UI" pitchFamily="34" charset="0"/>
            </a:endParaRPr>
          </a:p>
        </p:txBody>
      </p:sp>
      <p:sp>
        <p:nvSpPr>
          <p:cNvPr id="45" name="Rectangle 44"/>
          <p:cNvSpPr/>
          <p:nvPr/>
        </p:nvSpPr>
        <p:spPr bwMode="auto">
          <a:xfrm>
            <a:off x="0" y="4925738"/>
            <a:ext cx="9144000" cy="914400"/>
          </a:xfrm>
          <a:prstGeom prst="rect">
            <a:avLst/>
          </a:prstGeom>
          <a:gradFill flip="none" rotWithShape="1">
            <a:gsLst>
              <a:gs pos="0">
                <a:srgbClr val="000000">
                  <a:alpha val="0"/>
                </a:srgbClr>
              </a:gs>
              <a:gs pos="50000">
                <a:srgbClr val="000000">
                  <a:alpha val="50000"/>
                </a:srgbClr>
              </a:gs>
              <a:gs pos="70000">
                <a:srgbClr val="000000">
                  <a:alpha val="50000"/>
                </a:srgbClr>
              </a:gs>
              <a:gs pos="100000">
                <a:srgbClr val="000000">
                  <a:alpha val="50000"/>
                </a:srgbClr>
              </a:gs>
            </a:gsLst>
            <a:lin ang="0" scaled="1"/>
            <a:tileRect/>
          </a:gradFill>
          <a:ln w="12700">
            <a:gradFill flip="none" rotWithShape="1">
              <a:gsLst>
                <a:gs pos="0">
                  <a:srgbClr val="FFFFFF">
                    <a:alpha val="0"/>
                  </a:srgbClr>
                </a:gs>
                <a:gs pos="50000">
                  <a:srgbClr val="FFFFFF">
                    <a:alpha val="50000"/>
                  </a:srgbClr>
                </a:gs>
                <a:gs pos="70000">
                  <a:srgbClr val="FFFFFF">
                    <a:alpha val="20000"/>
                  </a:srgbClr>
                </a:gs>
                <a:gs pos="100000">
                  <a:srgbClr val="FFC000">
                    <a:tint val="23500"/>
                    <a:satMod val="160000"/>
                    <a:alpha val="0"/>
                  </a:srgbClr>
                </a:gs>
              </a:gsLst>
              <a:lin ang="0" scaled="1"/>
              <a:tileRect/>
            </a:gradFill>
            <a:round/>
            <a:headEnd/>
            <a:tailEnd/>
          </a:ln>
          <a:effectLst>
            <a:outerShdw blurRad="558800" sx="102000" sy="102000" algn="ctr" rotWithShape="0">
              <a:prstClr val="black">
                <a:alpha val="82000"/>
              </a:prstClr>
            </a:outerShdw>
          </a:effectLst>
        </p:spPr>
        <p:txBody>
          <a:bodyPr/>
          <a:lstStyle/>
          <a:p>
            <a:pPr defTabSz="914400">
              <a:lnSpc>
                <a:spcPct val="85000"/>
              </a:lnSpc>
              <a:buSzPct val="120000"/>
              <a:defRPr/>
            </a:pPr>
            <a:endParaRPr lang="en-US" sz="2400" kern="0" dirty="0">
              <a:solidFill>
                <a:sysClr val="windowText" lastClr="000000"/>
              </a:solidFill>
              <a:cs typeface="Segoe UI" pitchFamily="34" charset="0"/>
            </a:endParaRPr>
          </a:p>
        </p:txBody>
      </p:sp>
      <p:grpSp>
        <p:nvGrpSpPr>
          <p:cNvPr id="46" name="Group 45"/>
          <p:cNvGrpSpPr>
            <a:grpSpLocks/>
          </p:cNvGrpSpPr>
          <p:nvPr/>
        </p:nvGrpSpPr>
        <p:grpSpPr bwMode="auto">
          <a:xfrm>
            <a:off x="2239963" y="5216525"/>
            <a:ext cx="4171950" cy="1376363"/>
            <a:chOff x="3757433" y="4939129"/>
            <a:chExt cx="4171616" cy="1376175"/>
          </a:xfrm>
        </p:grpSpPr>
        <p:grpSp>
          <p:nvGrpSpPr>
            <p:cNvPr id="36887" name="Group 34"/>
            <p:cNvGrpSpPr>
              <a:grpSpLocks/>
            </p:cNvGrpSpPr>
            <p:nvPr/>
          </p:nvGrpSpPr>
          <p:grpSpPr bwMode="auto">
            <a:xfrm>
              <a:off x="3757433" y="4939129"/>
              <a:ext cx="4171616" cy="1376175"/>
              <a:chOff x="3757433" y="4939129"/>
              <a:chExt cx="4171616" cy="1376175"/>
            </a:xfrm>
          </p:grpSpPr>
          <p:pic>
            <p:nvPicPr>
              <p:cNvPr id="36889" name="Picture 5" descr="C:\Users\mitchelld\Desktop\NotReady_for_Primetime_6-26\SharePoint Server 2010\SharePoint Server 2010 (brand)\sharepoint server 2010 h bl.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328792" y="5765745"/>
                <a:ext cx="3521574" cy="549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0" name="Picture 3" descr="C:\Users\mitchelld\Desktop\NotReady_for_Primetime_6-26\Project Server 2010\Project Server 2010 (brand)\project server 2010 v bl.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183111" y="4939129"/>
                <a:ext cx="1745938" cy="32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1" name="Picture 4" descr="C:\Users\mitchelld\Desktop\Project-Pro10_v_rgb.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757433" y="4939129"/>
                <a:ext cx="2220488" cy="32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6888" name="Picture 2" descr="\\SERVER3\InternalBin\Resource DVD\DVD_ART36\Artwork_Imagery\Icons - Illustrations\Symbols\plus sign.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889800" y="5372100"/>
              <a:ext cx="400746"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 name="Group 51"/>
          <p:cNvGrpSpPr>
            <a:grpSpLocks/>
          </p:cNvGrpSpPr>
          <p:nvPr/>
        </p:nvGrpSpPr>
        <p:grpSpPr bwMode="auto">
          <a:xfrm>
            <a:off x="5259388" y="5249863"/>
            <a:ext cx="4102100" cy="1123950"/>
            <a:chOff x="7643812" y="4953000"/>
            <a:chExt cx="4102701" cy="1123950"/>
          </a:xfrm>
        </p:grpSpPr>
        <p:sp>
          <p:nvSpPr>
            <p:cNvPr id="53" name="Rectangle 52"/>
            <p:cNvSpPr/>
            <p:nvPr/>
          </p:nvSpPr>
          <p:spPr bwMode="auto">
            <a:xfrm>
              <a:off x="7923212" y="4953000"/>
              <a:ext cx="3823301" cy="1123950"/>
            </a:xfrm>
            <a:prstGeom prst="rect">
              <a:avLst/>
            </a:prstGeom>
            <a:gradFill flip="none" rotWithShape="1">
              <a:gsLst>
                <a:gs pos="0">
                  <a:srgbClr val="FFFFFF">
                    <a:alpha val="0"/>
                  </a:srgbClr>
                </a:gs>
                <a:gs pos="29000">
                  <a:srgbClr val="FFFFFF"/>
                </a:gs>
                <a:gs pos="100000">
                  <a:srgbClr val="FFFFFF">
                    <a:alpha val="0"/>
                  </a:srgbClr>
                </a:gs>
              </a:gsLst>
              <a:lin ang="0" scaled="0"/>
              <a:tileRect/>
            </a:gra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tIns="91440" rIns="0" bIns="0" anchor="ctr"/>
            <a:lstStyle/>
            <a:p>
              <a:pPr algn="ctr" defTabSz="914363">
                <a:lnSpc>
                  <a:spcPct val="90000"/>
                </a:lnSpc>
                <a:buSzPct val="120000"/>
                <a:defRPr/>
              </a:pPr>
              <a:r>
                <a:rPr lang="en-US" sz="2000" dirty="0">
                  <a:gradFill>
                    <a:gsLst>
                      <a:gs pos="50000">
                        <a:schemeClr val="bg1"/>
                      </a:gs>
                      <a:gs pos="100000">
                        <a:schemeClr val="bg1"/>
                      </a:gs>
                    </a:gsLst>
                    <a:lin ang="0" scaled="1"/>
                  </a:gradFill>
                  <a:latin typeface="Kozuka Gothic Pro H" pitchFamily="34" charset="-128"/>
                  <a:ea typeface="ＭＳ Ｐゴシック"/>
                </a:rPr>
                <a:t>EPM SOLUTION</a:t>
              </a:r>
            </a:p>
          </p:txBody>
        </p:sp>
        <p:sp>
          <p:nvSpPr>
            <p:cNvPr id="54" name="TextBox 53"/>
            <p:cNvSpPr txBox="1"/>
            <p:nvPr/>
          </p:nvSpPr>
          <p:spPr>
            <a:xfrm>
              <a:off x="7643812" y="5054600"/>
              <a:ext cx="488916" cy="830997"/>
            </a:xfrm>
            <a:prstGeom prst="rect">
              <a:avLst/>
            </a:prstGeom>
            <a:noFill/>
          </p:spPr>
          <p:txBody>
            <a:bodyPr wrap="none" lIns="0" tIns="0" rIns="0" bIns="0" anchor="ctr">
              <a:spAutoFit/>
            </a:bodyPr>
            <a:lstStyle/>
            <a:p>
              <a:pPr defTabSz="914363" fontAlgn="auto">
                <a:spcBef>
                  <a:spcPts val="0"/>
                </a:spcBef>
                <a:spcAft>
                  <a:spcPts val="0"/>
                </a:spcAft>
                <a:defRPr/>
              </a:pPr>
              <a:r>
                <a:rPr lang="en-US" sz="5400" b="1" dirty="0">
                  <a:gradFill>
                    <a:gsLst>
                      <a:gs pos="0">
                        <a:schemeClr val="tx1"/>
                      </a:gs>
                      <a:gs pos="86000">
                        <a:schemeClr val="tx1"/>
                      </a:gs>
                    </a:gsLst>
                    <a:lin ang="5400000" scaled="0"/>
                  </a:gradFill>
                  <a:effectLst>
                    <a:outerShdw blurRad="50800" dist="38100" dir="2700000" algn="tl" rotWithShape="0">
                      <a:prstClr val="black">
                        <a:alpha val="40000"/>
                      </a:prstClr>
                    </a:outerShdw>
                  </a:effectLst>
                  <a:latin typeface="+mn-lt"/>
                  <a:cs typeface="+mn-cs"/>
                </a:rPr>
                <a:t>=</a:t>
              </a:r>
            </a:p>
          </p:txBody>
        </p:sp>
      </p:grpSp>
      <p:pic>
        <p:nvPicPr>
          <p:cNvPr id="55" name="Picture 5" descr="C:\Users\swinard\Desktop\Office 2010 Assest\Ofc-2010_c_r.png"/>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1384300" y="1878013"/>
            <a:ext cx="2593975" cy="698500"/>
          </a:xfrm>
          <a:prstGeom prst="rect">
            <a:avLst/>
          </a:prstGeom>
          <a:noFill/>
          <a:effectLst>
            <a:outerShdw blurRad="50800" dist="38100" dir="2700000" sx="98000" sy="98000" algn="tl" rotWithShape="0">
              <a:prstClr val="black">
                <a:alpha val="50000"/>
              </a:prstClr>
            </a:outerShdw>
          </a:effectLst>
        </p:spPr>
      </p:pic>
      <p:pic>
        <p:nvPicPr>
          <p:cNvPr id="36884" name="Picture 2"/>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805363" y="2632075"/>
            <a:ext cx="3471862"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path" presetSubtype="0" accel="50000" decel="50000" fill="hold" nodeType="clickEffect">
                                  <p:stCondLst>
                                    <p:cond delay="0"/>
                                  </p:stCondLst>
                                  <p:childTnLst>
                                    <p:animMotion origin="layout" path="M -4.88736E-6 0.00069 L -0.20002 0.00069 " pathEditMode="relative" rAng="0" ptsTypes="AA">
                                      <p:cBhvr>
                                        <p:cTn id="6" dur="2000" fill="hold"/>
                                        <p:tgtEl>
                                          <p:spTgt spid="46"/>
                                        </p:tgtEl>
                                        <p:attrNameLst>
                                          <p:attrName>ppt_x</p:attrName>
                                          <p:attrName>ppt_y</p:attrName>
                                        </p:attrNameLst>
                                      </p:cBhvr>
                                      <p:rCtr x="-100" y="0"/>
                                    </p:animMotion>
                                  </p:childTnLst>
                                </p:cTn>
                              </p:par>
                              <p:par>
                                <p:cTn id="7" presetID="53" presetClass="entr" presetSubtype="0" fill="hold" nodeType="withEffect">
                                  <p:stCondLst>
                                    <p:cond delay="300"/>
                                  </p:stCondLst>
                                  <p:childTnLst>
                                    <p:set>
                                      <p:cBhvr>
                                        <p:cTn id="8" dur="1" fill="hold">
                                          <p:stCondLst>
                                            <p:cond delay="0"/>
                                          </p:stCondLst>
                                        </p:cTn>
                                        <p:tgtEl>
                                          <p:spTgt spid="52"/>
                                        </p:tgtEl>
                                        <p:attrNameLst>
                                          <p:attrName>style.visibility</p:attrName>
                                        </p:attrNameLst>
                                      </p:cBhvr>
                                      <p:to>
                                        <p:strVal val="visible"/>
                                      </p:to>
                                    </p:set>
                                    <p:anim calcmode="lin" valueType="num">
                                      <p:cBhvr>
                                        <p:cTn id="9" dur="1700" fill="hold"/>
                                        <p:tgtEl>
                                          <p:spTgt spid="52"/>
                                        </p:tgtEl>
                                        <p:attrNameLst>
                                          <p:attrName>ppt_w</p:attrName>
                                        </p:attrNameLst>
                                      </p:cBhvr>
                                      <p:tavLst>
                                        <p:tav tm="0">
                                          <p:val>
                                            <p:fltVal val="0"/>
                                          </p:val>
                                        </p:tav>
                                        <p:tav tm="100000">
                                          <p:val>
                                            <p:strVal val="#ppt_w"/>
                                          </p:val>
                                        </p:tav>
                                      </p:tavLst>
                                    </p:anim>
                                    <p:anim calcmode="lin" valueType="num">
                                      <p:cBhvr>
                                        <p:cTn id="10" dur="1700" fill="hold"/>
                                        <p:tgtEl>
                                          <p:spTgt spid="52"/>
                                        </p:tgtEl>
                                        <p:attrNameLst>
                                          <p:attrName>ppt_h</p:attrName>
                                        </p:attrNameLst>
                                      </p:cBhvr>
                                      <p:tavLst>
                                        <p:tav tm="0">
                                          <p:val>
                                            <p:fltVal val="0"/>
                                          </p:val>
                                        </p:tav>
                                        <p:tav tm="100000">
                                          <p:val>
                                            <p:strVal val="#ppt_h"/>
                                          </p:val>
                                        </p:tav>
                                      </p:tavLst>
                                    </p:anim>
                                    <p:animEffect transition="in" filter="fade">
                                      <p:cBhvr>
                                        <p:cTn id="11" dur="1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6"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2190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noAutofit/>
          </a:bodyPr>
          <a:lstStyle/>
          <a:p>
            <a:pPr defTabSz="914363" fontAlgn="auto">
              <a:spcAft>
                <a:spcPts val="0"/>
              </a:spcAft>
              <a:defRPr/>
            </a:pPr>
            <a:r>
              <a:rPr sz="4000"/>
              <a:t>Scalable and Connected Platform</a:t>
            </a:r>
            <a:r>
              <a:t/>
            </a:r>
            <a:br/>
            <a:r>
              <a:rPr sz="2800" i="1">
                <a:gradFill>
                  <a:gsLst>
                    <a:gs pos="50000">
                      <a:srgbClr val="CDD804">
                        <a:lumMod val="40000"/>
                        <a:lumOff val="60000"/>
                      </a:srgbClr>
                    </a:gs>
                    <a:gs pos="100000">
                      <a:srgbClr val="CDD804"/>
                    </a:gs>
                  </a:gsLst>
                  <a:lin ang="5400000" scaled="0"/>
                </a:gradFill>
                <a:sym typeface="Wingdings" pitchFamily="2" charset="2"/>
              </a:rPr>
              <a:t>Simplified Administration </a:t>
            </a:r>
          </a:p>
        </p:txBody>
      </p:sp>
      <p:sp>
        <p:nvSpPr>
          <p:cNvPr id="8" name="Text Placeholder 7"/>
          <p:cNvSpPr>
            <a:spLocks noGrp="1"/>
          </p:cNvSpPr>
          <p:nvPr>
            <p:ph type="body" sz="quarter" idx="10"/>
          </p:nvPr>
        </p:nvSpPr>
        <p:spPr>
          <a:xfrm>
            <a:off x="4572001" y="1371601"/>
            <a:ext cx="4419599" cy="4031873"/>
          </a:xfrm>
        </p:spPr>
        <p:txBody>
          <a:bodyPr/>
          <a:lstStyle/>
          <a:p>
            <a:pPr marL="282575" indent="-282575" defTabSz="914363" fontAlgn="auto">
              <a:spcBef>
                <a:spcPts val="384"/>
              </a:spcBef>
              <a:spcAft>
                <a:spcPts val="0"/>
              </a:spcAft>
              <a:defRPr/>
            </a:pPr>
            <a:r>
              <a:rPr lang="en-US" sz="2000" b="1" dirty="0" smtClean="0"/>
              <a:t>Centralized administration –</a:t>
            </a:r>
            <a:r>
              <a:rPr lang="en-US" sz="2000" dirty="0" smtClean="0"/>
              <a:t> One stop console for managing both project and portfolio management capabilities</a:t>
            </a:r>
          </a:p>
          <a:p>
            <a:pPr marL="282575" indent="-282575" defTabSz="914363" fontAlgn="auto">
              <a:spcBef>
                <a:spcPts val="384"/>
              </a:spcBef>
              <a:spcAft>
                <a:spcPts val="0"/>
              </a:spcAft>
              <a:defRPr/>
            </a:pPr>
            <a:r>
              <a:rPr lang="en-US" sz="2000" b="1" smtClean="0"/>
              <a:t>User </a:t>
            </a:r>
            <a:r>
              <a:rPr lang="en-US" sz="2000" b="1" dirty="0" smtClean="0"/>
              <a:t>Delegation – </a:t>
            </a:r>
            <a:r>
              <a:rPr lang="en-US" sz="2000" dirty="0" smtClean="0"/>
              <a:t>Easily specify colleagues to act as your delegate when out of the office</a:t>
            </a:r>
          </a:p>
          <a:p>
            <a:pPr marL="282575" indent="-282575" defTabSz="914363" fontAlgn="auto">
              <a:spcBef>
                <a:spcPts val="384"/>
              </a:spcBef>
              <a:spcAft>
                <a:spcPts val="0"/>
              </a:spcAft>
              <a:defRPr/>
            </a:pPr>
            <a:r>
              <a:rPr lang="en-US" sz="2000" b="1" dirty="0" smtClean="0"/>
              <a:t>Departmental Fields – </a:t>
            </a:r>
            <a:r>
              <a:rPr lang="en-US" sz="2000" dirty="0" smtClean="0"/>
              <a:t>Provide a level of autonomy while maintaining enterprise standardization and control</a:t>
            </a:r>
          </a:p>
          <a:p>
            <a:pPr marL="282575" indent="-282575" defTabSz="914363" fontAlgn="auto">
              <a:spcBef>
                <a:spcPts val="384"/>
              </a:spcBef>
              <a:spcAft>
                <a:spcPts val="0"/>
              </a:spcAft>
              <a:defRPr/>
            </a:pPr>
            <a:r>
              <a:rPr lang="en-US" sz="2000" b="1" dirty="0" smtClean="0"/>
              <a:t>Cube Administration – </a:t>
            </a:r>
            <a:r>
              <a:rPr lang="en-US" sz="2000" dirty="0" smtClean="0"/>
              <a:t>Enhanced administration interface to visualize status and manage cubes</a:t>
            </a:r>
          </a:p>
        </p:txBody>
      </p:sp>
      <p:sp>
        <p:nvSpPr>
          <p:cNvPr id="10" name="Text Box 6"/>
          <p:cNvSpPr txBox="1">
            <a:spLocks noChangeArrowheads="1"/>
          </p:cNvSpPr>
          <p:nvPr/>
        </p:nvSpPr>
        <p:spPr bwMode="auto">
          <a:xfrm>
            <a:off x="2330450" y="1676400"/>
            <a:ext cx="184150" cy="400050"/>
          </a:xfrm>
          <a:prstGeom prst="rect">
            <a:avLst/>
          </a:prstGeom>
          <a:noFill/>
          <a:ln w="12700">
            <a:noFill/>
            <a:miter lim="800000"/>
            <a:headEnd/>
            <a:tailEnd/>
          </a:ln>
          <a:effectLst/>
        </p:spPr>
        <p:txBody>
          <a:bodyPr wrap="none">
            <a:spAutoFit/>
          </a:bodyPr>
          <a:lstStyle/>
          <a:p>
            <a:pPr defTabSz="914363" fontAlgn="auto">
              <a:spcBef>
                <a:spcPts val="0"/>
              </a:spcBef>
              <a:spcAft>
                <a:spcPts val="0"/>
              </a:spcAft>
              <a:defRPr/>
            </a:pPr>
            <a:endParaRPr lang="en-US" sz="2000" dirty="0">
              <a:solidFill>
                <a:schemeClr val="accent1"/>
              </a:solidFill>
              <a:effectLst>
                <a:outerShdw blurRad="38100" dist="38100" dir="2700000" algn="tl">
                  <a:srgbClr val="000000"/>
                </a:outerShdw>
              </a:effectLst>
              <a:latin typeface="Segoe"/>
              <a:cs typeface="+mn-cs"/>
            </a:endParaRP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233" y="1828800"/>
            <a:ext cx="5234830" cy="3397681"/>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6"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noAutofit/>
          </a:bodyPr>
          <a:lstStyle/>
          <a:p>
            <a:pPr defTabSz="914363" fontAlgn="auto">
              <a:spcAft>
                <a:spcPts val="0"/>
              </a:spcAft>
              <a:defRPr/>
            </a:pPr>
            <a:r>
              <a:rPr sz="4000"/>
              <a:t>Scalable and Connected Platform</a:t>
            </a:r>
            <a:r>
              <a:t/>
            </a:r>
            <a:br/>
            <a:r>
              <a:rPr sz="2800" i="1">
                <a:gradFill>
                  <a:gsLst>
                    <a:gs pos="50000">
                      <a:srgbClr val="CDD804">
                        <a:lumMod val="40000"/>
                        <a:lumOff val="60000"/>
                      </a:srgbClr>
                    </a:gs>
                    <a:gs pos="100000">
                      <a:srgbClr val="CDD804"/>
                    </a:gs>
                  </a:gsLst>
                  <a:lin ang="5400000" scaled="0"/>
                </a:gradFill>
                <a:sym typeface="Wingdings" pitchFamily="2" charset="2"/>
              </a:rPr>
              <a:t>Extensible and Scalable Platform</a:t>
            </a:r>
          </a:p>
        </p:txBody>
      </p:sp>
      <p:sp>
        <p:nvSpPr>
          <p:cNvPr id="8" name="Text Placeholder 7"/>
          <p:cNvSpPr>
            <a:spLocks noGrp="1"/>
          </p:cNvSpPr>
          <p:nvPr>
            <p:ph type="body" sz="quarter" idx="10"/>
          </p:nvPr>
        </p:nvSpPr>
        <p:spPr>
          <a:xfrm>
            <a:off x="4191000" y="2043045"/>
            <a:ext cx="4648200" cy="3900555"/>
          </a:xfrm>
        </p:spPr>
        <p:txBody>
          <a:bodyPr/>
          <a:lstStyle/>
          <a:p>
            <a:pPr marL="287338" indent="-287338" defTabSz="914363" fontAlgn="auto">
              <a:spcBef>
                <a:spcPts val="384"/>
              </a:spcBef>
              <a:spcAft>
                <a:spcPts val="0"/>
              </a:spcAft>
              <a:defRPr/>
            </a:pPr>
            <a:r>
              <a:rPr lang="en-US" sz="2400" dirty="0" smtClean="0"/>
              <a:t>Programmable</a:t>
            </a:r>
          </a:p>
          <a:p>
            <a:pPr marL="519113" lvl="1" indent="-231775" defTabSz="914363" fontAlgn="auto">
              <a:spcBef>
                <a:spcPts val="384"/>
              </a:spcBef>
              <a:spcAft>
                <a:spcPts val="0"/>
              </a:spcAft>
              <a:defRPr/>
            </a:pPr>
            <a:r>
              <a:rPr lang="en-US" sz="2000" dirty="0" smtClean="0"/>
              <a:t>Project Server Interface (PSI) 2010 backward compatible with 2007 methods</a:t>
            </a:r>
          </a:p>
          <a:p>
            <a:pPr marL="519113" lvl="1" indent="-231775" defTabSz="914363" fontAlgn="auto">
              <a:spcBef>
                <a:spcPts val="384"/>
              </a:spcBef>
              <a:spcAft>
                <a:spcPts val="0"/>
              </a:spcAft>
              <a:defRPr/>
            </a:pPr>
            <a:r>
              <a:rPr lang="en-US" sz="2000" dirty="0" smtClean="0"/>
              <a:t>Enhanced PSI includes project </a:t>
            </a:r>
            <a:br>
              <a:rPr lang="en-US" sz="2000" dirty="0" smtClean="0"/>
            </a:br>
            <a:r>
              <a:rPr lang="en-US" sz="2000" dirty="0" smtClean="0"/>
              <a:t>and portfolio capabilities</a:t>
            </a:r>
          </a:p>
          <a:p>
            <a:pPr marL="287338" indent="-287338" defTabSz="914363" fontAlgn="auto">
              <a:spcBef>
                <a:spcPts val="384"/>
              </a:spcBef>
              <a:spcAft>
                <a:spcPts val="0"/>
              </a:spcAft>
              <a:defRPr/>
            </a:pPr>
            <a:r>
              <a:rPr lang="en-US" sz="2400" dirty="0" smtClean="0"/>
              <a:t>Deployable</a:t>
            </a:r>
          </a:p>
          <a:p>
            <a:pPr marL="519113" lvl="1" indent="-231775" defTabSz="914363" fontAlgn="auto">
              <a:spcBef>
                <a:spcPts val="384"/>
              </a:spcBef>
              <a:spcAft>
                <a:spcPts val="0"/>
              </a:spcAft>
              <a:defRPr/>
            </a:pPr>
            <a:r>
              <a:rPr lang="en-US" sz="2000" dirty="0" smtClean="0"/>
              <a:t>Remove ActiveX</a:t>
            </a:r>
            <a:r>
              <a:rPr lang="en-US" sz="2000" baseline="30000" dirty="0" smtClean="0"/>
              <a:t>®</a:t>
            </a:r>
            <a:r>
              <a:rPr lang="en-US" sz="2000" dirty="0" smtClean="0"/>
              <a:t> dependency</a:t>
            </a:r>
          </a:p>
          <a:p>
            <a:pPr marL="287338" indent="-287338" defTabSz="914363" fontAlgn="auto">
              <a:spcBef>
                <a:spcPts val="384"/>
              </a:spcBef>
              <a:spcAft>
                <a:spcPts val="0"/>
              </a:spcAft>
              <a:defRPr/>
            </a:pPr>
            <a:r>
              <a:rPr lang="en-US" sz="2400" dirty="0" smtClean="0"/>
              <a:t>Scalable</a:t>
            </a:r>
          </a:p>
          <a:p>
            <a:pPr marL="519113" lvl="1" indent="-231775" defTabSz="914363" fontAlgn="auto">
              <a:spcBef>
                <a:spcPts val="384"/>
              </a:spcBef>
              <a:spcAft>
                <a:spcPts val="0"/>
              </a:spcAft>
              <a:defRPr/>
            </a:pPr>
            <a:r>
              <a:rPr lang="en-US" sz="2000" dirty="0" smtClean="0"/>
              <a:t>Built on SharePoint 2010</a:t>
            </a:r>
          </a:p>
          <a:p>
            <a:pPr marL="519113" lvl="1" indent="-231775" defTabSz="914363" fontAlgn="auto">
              <a:spcBef>
                <a:spcPts val="384"/>
              </a:spcBef>
              <a:spcAft>
                <a:spcPts val="0"/>
              </a:spcAft>
              <a:defRPr/>
            </a:pPr>
            <a:r>
              <a:rPr lang="en-US" sz="2000" dirty="0" smtClean="0"/>
              <a:t>Project Server 2010 64-bit</a:t>
            </a:r>
          </a:p>
          <a:p>
            <a:pPr marL="519113" lvl="1" indent="-231775" defTabSz="914363" fontAlgn="auto">
              <a:spcBef>
                <a:spcPts val="384"/>
              </a:spcBef>
              <a:spcAft>
                <a:spcPts val="0"/>
              </a:spcAft>
              <a:defRPr/>
            </a:pPr>
            <a:r>
              <a:rPr lang="en-US" sz="2000" dirty="0" smtClean="0"/>
              <a:t>Project (Std &amp; Prof) 32-bit &amp; 64-bit</a:t>
            </a:r>
          </a:p>
        </p:txBody>
      </p:sp>
      <p:sp>
        <p:nvSpPr>
          <p:cNvPr id="10" name="Text Box 6"/>
          <p:cNvSpPr txBox="1">
            <a:spLocks noChangeArrowheads="1"/>
          </p:cNvSpPr>
          <p:nvPr/>
        </p:nvSpPr>
        <p:spPr bwMode="auto">
          <a:xfrm>
            <a:off x="2330450" y="1676400"/>
            <a:ext cx="184150" cy="400050"/>
          </a:xfrm>
          <a:prstGeom prst="rect">
            <a:avLst/>
          </a:prstGeom>
          <a:noFill/>
          <a:ln w="12700">
            <a:noFill/>
            <a:miter lim="800000"/>
            <a:headEnd/>
            <a:tailEnd/>
          </a:ln>
          <a:effectLst/>
        </p:spPr>
        <p:txBody>
          <a:bodyPr wrap="none">
            <a:spAutoFit/>
          </a:bodyPr>
          <a:lstStyle/>
          <a:p>
            <a:pPr defTabSz="914363" fontAlgn="auto">
              <a:spcBef>
                <a:spcPts val="0"/>
              </a:spcBef>
              <a:spcAft>
                <a:spcPts val="0"/>
              </a:spcAft>
              <a:defRPr/>
            </a:pPr>
            <a:endParaRPr lang="en-US" sz="2000" dirty="0">
              <a:solidFill>
                <a:schemeClr val="accent1"/>
              </a:solidFill>
              <a:effectLst>
                <a:outerShdw blurRad="38100" dist="38100" dir="2700000" algn="tl">
                  <a:srgbClr val="000000"/>
                </a:outerShdw>
              </a:effectLst>
              <a:latin typeface="Segoe"/>
              <a:cs typeface="+mn-cs"/>
            </a:endParaRPr>
          </a:p>
        </p:txBody>
      </p:sp>
      <p:pic>
        <p:nvPicPr>
          <p:cNvPr id="1026"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2076510"/>
            <a:ext cx="4501480" cy="2495490"/>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a:extLst/>
        </p:spPr>
      </p:pic>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363" fontAlgn="auto">
              <a:spcAft>
                <a:spcPts val="0"/>
              </a:spcAft>
              <a:defRPr/>
            </a:pPr>
            <a:r>
              <a:t>Project Server: Learn More</a:t>
            </a:r>
            <a:endParaRPr/>
          </a:p>
        </p:txBody>
      </p:sp>
      <p:sp>
        <p:nvSpPr>
          <p:cNvPr id="3" name="Text Placeholder 2"/>
          <p:cNvSpPr>
            <a:spLocks noGrp="1"/>
          </p:cNvSpPr>
          <p:nvPr>
            <p:ph type="body" sz="quarter" idx="10"/>
          </p:nvPr>
        </p:nvSpPr>
        <p:spPr>
          <a:xfrm>
            <a:off x="4572000" y="1752600"/>
            <a:ext cx="8382000" cy="1526572"/>
          </a:xfrm>
        </p:spPr>
        <p:txBody>
          <a:bodyPr/>
          <a:lstStyle/>
          <a:p>
            <a:pPr defTabSz="914363" fontAlgn="auto">
              <a:spcAft>
                <a:spcPts val="0"/>
              </a:spcAft>
              <a:defRPr/>
            </a:pPr>
            <a:r>
              <a:rPr lang="en-US" dirty="0" smtClean="0">
                <a:hlinkClick r:id="rId2"/>
              </a:rPr>
              <a:t>What’s New</a:t>
            </a:r>
            <a:endParaRPr lang="en-US" dirty="0" smtClean="0">
              <a:hlinkClick r:id="rId3"/>
            </a:endParaRPr>
          </a:p>
          <a:p>
            <a:pPr defTabSz="914363" fontAlgn="auto">
              <a:spcAft>
                <a:spcPts val="0"/>
              </a:spcAft>
              <a:defRPr/>
            </a:pPr>
            <a:r>
              <a:rPr lang="en-US" dirty="0" smtClean="0">
                <a:hlinkClick r:id="rId3"/>
              </a:rPr>
              <a:t>Version Comparison</a:t>
            </a:r>
            <a:endParaRPr lang="en-US" dirty="0" smtClean="0"/>
          </a:p>
          <a:p>
            <a:pPr defTabSz="914363" fontAlgn="auto">
              <a:spcAft>
                <a:spcPts val="0"/>
              </a:spcAft>
              <a:defRPr/>
            </a:pPr>
            <a:r>
              <a:rPr lang="en-US" dirty="0" smtClean="0">
                <a:hlinkClick r:id="rId4"/>
              </a:rPr>
              <a:t>Videos</a:t>
            </a:r>
            <a:endParaRPr lang="en-US"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6200" y="1295400"/>
            <a:ext cx="5380448" cy="4152900"/>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 y="0"/>
            <a:ext cx="9143999" cy="6858000"/>
          </a:xfrm>
          <a:prstGeom prst="rect">
            <a:avLst/>
          </a:prstGeom>
          <a:gradFill>
            <a:gsLst>
              <a:gs pos="0">
                <a:schemeClr val="tx1">
                  <a:alpha val="0"/>
                </a:schemeClr>
              </a:gs>
              <a:gs pos="50000">
                <a:schemeClr val="bg1">
                  <a:alpha val="70000"/>
                </a:schemeClr>
              </a:gs>
              <a:gs pos="70000">
                <a:schemeClr val="accent5">
                  <a:lumMod val="50000"/>
                </a:schemeClr>
              </a:gs>
              <a:gs pos="100000">
                <a:schemeClr val="bg1">
                  <a:alpha val="0"/>
                </a:schemeClr>
              </a:gs>
            </a:gsLst>
          </a:gradFill>
          <a:ln>
            <a:headEnd type="none" w="med" len="med"/>
            <a:tailEnd type="none" w="med" len="med"/>
          </a:ln>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68583" tIns="34292" rIns="68583" bIns="34292" anchor="ctr"/>
          <a:lstStyle/>
          <a:p>
            <a:pPr algn="ctr" defTabSz="685637" fontAlgn="auto">
              <a:spcBef>
                <a:spcPts val="0"/>
              </a:spcBef>
              <a:spcAft>
                <a:spcPts val="0"/>
              </a:spcAft>
              <a:defRPr/>
            </a:pPr>
            <a:endParaRPr lang="en-US" sz="1700" dirty="0">
              <a:solidFill>
                <a:srgbClr val="FFFFFF"/>
              </a:solidFill>
              <a:effectLst>
                <a:outerShdw blurRad="38100" dist="38100" dir="2700000" algn="tl">
                  <a:srgbClr val="000000">
                    <a:alpha val="43137"/>
                  </a:srgbClr>
                </a:outerShdw>
              </a:effectLst>
              <a:latin typeface="Segoe" pitchFamily="34" charset="0"/>
            </a:endParaRPr>
          </a:p>
        </p:txBody>
      </p:sp>
      <p:pic>
        <p:nvPicPr>
          <p:cNvPr id="40965" name="Picture 15"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quot;GLASS&quot;; Transparent to White Linear; Reflection; Stroke"/>
          <p:cNvSpPr/>
          <p:nvPr/>
        </p:nvSpPr>
        <p:spPr bwMode="auto">
          <a:xfrm>
            <a:off x="3219675" y="1295400"/>
            <a:ext cx="5511571" cy="5866979"/>
          </a:xfrm>
          <a:prstGeom prst="round1Rect">
            <a:avLst>
              <a:gd name="adj" fmla="val 10634"/>
            </a:avLst>
          </a:prstGeom>
          <a:gradFill flip="none" rotWithShape="1">
            <a:gsLst>
              <a:gs pos="2000">
                <a:srgbClr val="000036">
                  <a:alpha val="0"/>
                </a:srgbClr>
              </a:gs>
              <a:gs pos="33000">
                <a:srgbClr val="000000">
                  <a:alpha val="7000"/>
                </a:srgbClr>
              </a:gs>
              <a:gs pos="77000">
                <a:srgbClr val="080808">
                  <a:alpha val="24000"/>
                </a:srgbClr>
              </a:gs>
              <a:gs pos="88000">
                <a:srgbClr val="2E9233">
                  <a:alpha val="40000"/>
                </a:srgbClr>
              </a:gs>
              <a:gs pos="100000">
                <a:srgbClr val="78D41C">
                  <a:alpha val="83000"/>
                </a:srgbClr>
              </a:gs>
            </a:gsLst>
            <a:lin ang="16200000" scaled="1"/>
            <a:tileRect/>
          </a:gradFill>
          <a:ln w="38100" cap="flat" cmpd="sng" algn="ctr">
            <a:gradFill flip="none" rotWithShape="1">
              <a:gsLst>
                <a:gs pos="0">
                  <a:srgbClr val="000066">
                    <a:alpha val="0"/>
                  </a:srgbClr>
                </a:gs>
                <a:gs pos="50000">
                  <a:srgbClr val="37A31D">
                    <a:alpha val="39000"/>
                  </a:srgbClr>
                </a:gs>
                <a:gs pos="100000">
                  <a:srgbClr val="78D41C">
                    <a:alpha val="36000"/>
                  </a:srgbClr>
                </a:gs>
              </a:gsLst>
              <a:lin ang="16200000" scaled="1"/>
              <a:tileRect/>
            </a:gradFill>
            <a:prstDash val="sysDot"/>
            <a:miter lim="800000"/>
            <a:headEnd type="none" w="med" len="med"/>
            <a:tailEnd type="none" w="med" len="med"/>
          </a:ln>
          <a:effectLst>
            <a:outerShdw blurRad="63500" sx="102000" sy="102000" algn="ctr" rotWithShape="0">
              <a:prstClr val="black">
                <a:alpha val="40000"/>
              </a:prstClr>
            </a:outerShdw>
          </a:effectLst>
        </p:spPr>
        <p:txBody>
          <a:bodyPr lIns="182880" tIns="1371600" rIns="41153" bIns="41153"/>
          <a:lstStyle/>
          <a:p>
            <a:pPr marL="227178" indent="-227178" defTabSz="914287">
              <a:lnSpc>
                <a:spcPct val="90000"/>
              </a:lnSpc>
              <a:spcBef>
                <a:spcPts val="631"/>
              </a:spcBef>
              <a:buSzPct val="70000"/>
              <a:buFontTx/>
              <a:buBlip>
                <a:blip r:embed="rId4"/>
              </a:buBlip>
              <a:defRPr/>
            </a:pPr>
            <a:endParaRPr lang="en-US" altLang="zh-CN" sz="2300" spc="-40" dirty="0">
              <a:solidFill>
                <a:srgbClr val="FFFFFF"/>
              </a:solidFill>
              <a:cs typeface="+mn-cs"/>
            </a:endParaRPr>
          </a:p>
        </p:txBody>
      </p:sp>
      <p:sp>
        <p:nvSpPr>
          <p:cNvPr id="50" name="it op headline"/>
          <p:cNvSpPr/>
          <p:nvPr/>
        </p:nvSpPr>
        <p:spPr bwMode="invGray">
          <a:xfrm>
            <a:off x="6183205" y="2249466"/>
            <a:ext cx="2350401" cy="4737970"/>
          </a:xfrm>
          <a:prstGeom prst="round2SameRect">
            <a:avLst>
              <a:gd name="adj1" fmla="val 9870"/>
              <a:gd name="adj2" fmla="val 0"/>
            </a:avLst>
          </a:prstGeom>
          <a:gradFill flip="none" rotWithShape="1">
            <a:gsLst>
              <a:gs pos="0">
                <a:srgbClr val="000000">
                  <a:alpha val="0"/>
                </a:srgbClr>
              </a:gs>
              <a:gs pos="50000">
                <a:srgbClr val="000000">
                  <a:alpha val="25000"/>
                </a:srgbClr>
              </a:gs>
              <a:gs pos="70000">
                <a:srgbClr val="000000">
                  <a:alpha val="25000"/>
                </a:srgbClr>
              </a:gs>
              <a:gs pos="100000">
                <a:srgbClr val="000000">
                  <a:alpha val="40000"/>
                </a:srgbClr>
              </a:gs>
            </a:gsLst>
            <a:lin ang="16200000" scaled="1"/>
            <a:tileRect/>
          </a:gradFill>
          <a:ln w="12700">
            <a:gradFill flip="none" rotWithShape="1">
              <a:gsLst>
                <a:gs pos="0">
                  <a:srgbClr val="FFFFFF">
                    <a:alpha val="0"/>
                  </a:srgbClr>
                </a:gs>
                <a:gs pos="50000">
                  <a:srgbClr val="FFFFFF">
                    <a:alpha val="50000"/>
                  </a:srgbClr>
                </a:gs>
                <a:gs pos="70000">
                  <a:srgbClr val="FFFFFF">
                    <a:alpha val="20000"/>
                  </a:srgbClr>
                </a:gs>
                <a:gs pos="100000">
                  <a:srgbClr val="FFC000">
                    <a:tint val="23500"/>
                    <a:satMod val="160000"/>
                    <a:alpha val="0"/>
                  </a:srgbClr>
                </a:gs>
              </a:gsLst>
              <a:lin ang="5400000" scaled="1"/>
              <a:tileRect/>
            </a:gradFill>
            <a:round/>
            <a:headEnd/>
            <a:tailEnd/>
          </a:ln>
          <a:effectLst>
            <a:outerShdw blurRad="558800" sx="102000" sy="102000" algn="ctr" rotWithShape="0">
              <a:prstClr val="black">
                <a:alpha val="82000"/>
              </a:prstClr>
            </a:outerShdw>
          </a:effectLst>
        </p:spPr>
        <p:txBody>
          <a:bodyPr/>
          <a:lstStyle/>
          <a:p>
            <a:pPr defTabSz="914400">
              <a:lnSpc>
                <a:spcPct val="85000"/>
              </a:lnSpc>
              <a:defRPr/>
            </a:pPr>
            <a:endParaRPr lang="en-US" sz="2400" kern="0" dirty="0">
              <a:solidFill>
                <a:sysClr val="windowText" lastClr="000000"/>
              </a:solidFill>
              <a:cs typeface="Segoe UI" pitchFamily="34" charset="0"/>
            </a:endParaRPr>
          </a:p>
        </p:txBody>
      </p:sp>
      <p:sp>
        <p:nvSpPr>
          <p:cNvPr id="5" name="Freeform 6"/>
          <p:cNvSpPr>
            <a:spLocks/>
          </p:cNvSpPr>
          <p:nvPr/>
        </p:nvSpPr>
        <p:spPr bwMode="auto">
          <a:xfrm flipH="1">
            <a:off x="0" y="990600"/>
            <a:ext cx="9144000" cy="5865813"/>
          </a:xfrm>
          <a:custGeom>
            <a:avLst/>
            <a:gdLst/>
            <a:ahLst/>
            <a:cxnLst>
              <a:cxn ang="0">
                <a:pos x="0" y="3312"/>
              </a:cxn>
              <a:cxn ang="0">
                <a:pos x="176" y="3326"/>
              </a:cxn>
              <a:cxn ang="0">
                <a:pos x="462" y="3336"/>
              </a:cxn>
              <a:cxn ang="0">
                <a:pos x="748" y="3338"/>
              </a:cxn>
              <a:cxn ang="0">
                <a:pos x="966" y="3332"/>
              </a:cxn>
              <a:cxn ang="0">
                <a:pos x="1204" y="3320"/>
              </a:cxn>
              <a:cxn ang="0">
                <a:pos x="1458" y="3300"/>
              </a:cxn>
              <a:cxn ang="0">
                <a:pos x="1724" y="3270"/>
              </a:cxn>
              <a:cxn ang="0">
                <a:pos x="2000" y="3228"/>
              </a:cxn>
              <a:cxn ang="0">
                <a:pos x="2282" y="3174"/>
              </a:cxn>
              <a:cxn ang="0">
                <a:pos x="2568" y="3106"/>
              </a:cxn>
              <a:cxn ang="0">
                <a:pos x="2856" y="3022"/>
              </a:cxn>
              <a:cxn ang="0">
                <a:pos x="3140" y="2922"/>
              </a:cxn>
              <a:cxn ang="0">
                <a:pos x="3280" y="2864"/>
              </a:cxn>
              <a:cxn ang="0">
                <a:pos x="3370" y="2824"/>
              </a:cxn>
              <a:cxn ang="0">
                <a:pos x="3546" y="2740"/>
              </a:cxn>
              <a:cxn ang="0">
                <a:pos x="3718" y="2648"/>
              </a:cxn>
              <a:cxn ang="0">
                <a:pos x="3886" y="2552"/>
              </a:cxn>
              <a:cxn ang="0">
                <a:pos x="4048" y="2450"/>
              </a:cxn>
              <a:cxn ang="0">
                <a:pos x="4204" y="2346"/>
              </a:cxn>
              <a:cxn ang="0">
                <a:pos x="4356" y="2236"/>
              </a:cxn>
              <a:cxn ang="0">
                <a:pos x="4502" y="2122"/>
              </a:cxn>
              <a:cxn ang="0">
                <a:pos x="4644" y="2008"/>
              </a:cxn>
              <a:cxn ang="0">
                <a:pos x="4846" y="1832"/>
              </a:cxn>
              <a:cxn ang="0">
                <a:pos x="5098" y="1592"/>
              </a:cxn>
              <a:cxn ang="0">
                <a:pos x="5326" y="1354"/>
              </a:cxn>
              <a:cxn ang="0">
                <a:pos x="5534" y="1120"/>
              </a:cxn>
              <a:cxn ang="0">
                <a:pos x="5718" y="896"/>
              </a:cxn>
              <a:cxn ang="0">
                <a:pos x="5880" y="686"/>
              </a:cxn>
              <a:cxn ang="0">
                <a:pos x="6018" y="496"/>
              </a:cxn>
              <a:cxn ang="0">
                <a:pos x="6130" y="330"/>
              </a:cxn>
              <a:cxn ang="0">
                <a:pos x="6284" y="88"/>
              </a:cxn>
              <a:cxn ang="0">
                <a:pos x="6336" y="0"/>
              </a:cxn>
              <a:cxn ang="0">
                <a:pos x="0" y="4160"/>
              </a:cxn>
            </a:cxnLst>
            <a:rect l="0" t="0" r="r" b="b"/>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flip="none" rotWithShape="1">
            <a:gsLst>
              <a:gs pos="0">
                <a:schemeClr val="bg1">
                  <a:lumMod val="85000"/>
                  <a:alpha val="25000"/>
                </a:schemeClr>
              </a:gs>
              <a:gs pos="50000">
                <a:schemeClr val="bg1">
                  <a:lumMod val="85000"/>
                  <a:alpha val="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3" fontAlgn="auto">
              <a:spcBef>
                <a:spcPts val="0"/>
              </a:spcBef>
              <a:spcAft>
                <a:spcPts val="0"/>
              </a:spcAft>
              <a:defRPr/>
            </a:pPr>
            <a:endParaRPr lang="en-US" dirty="0"/>
          </a:p>
        </p:txBody>
      </p:sp>
      <p:sp>
        <p:nvSpPr>
          <p:cNvPr id="2" name="Title 1"/>
          <p:cNvSpPr>
            <a:spLocks noGrp="1"/>
          </p:cNvSpPr>
          <p:nvPr>
            <p:ph type="title"/>
          </p:nvPr>
        </p:nvSpPr>
        <p:spPr>
          <a:xfrm>
            <a:off x="381000" y="228600"/>
            <a:ext cx="8382000" cy="498598"/>
          </a:xfrm>
        </p:spPr>
        <p:txBody>
          <a:bodyPr/>
          <a:lstStyle/>
          <a:p>
            <a:pPr defTabSz="914363" fontAlgn="auto">
              <a:spcAft>
                <a:spcPts val="0"/>
              </a:spcAft>
              <a:defRPr/>
            </a:pPr>
            <a:r>
              <a:rPr sz="3600"/>
              <a:t>Microsoft Project 2010 Product Packaging</a:t>
            </a:r>
          </a:p>
        </p:txBody>
      </p:sp>
      <p:sp>
        <p:nvSpPr>
          <p:cNvPr id="13" name="&quot;GLASS&quot;; Transparent to White Linear; Reflection; Stroke"/>
          <p:cNvSpPr/>
          <p:nvPr/>
        </p:nvSpPr>
        <p:spPr bwMode="auto">
          <a:xfrm flipH="1">
            <a:off x="379617" y="1298448"/>
            <a:ext cx="2665680" cy="5863627"/>
          </a:xfrm>
          <a:prstGeom prst="round1Rect">
            <a:avLst>
              <a:gd name="adj" fmla="val 11648"/>
            </a:avLst>
          </a:prstGeom>
          <a:gradFill flip="none" rotWithShape="1">
            <a:gsLst>
              <a:gs pos="2000">
                <a:srgbClr val="000036">
                  <a:alpha val="0"/>
                </a:srgbClr>
              </a:gs>
              <a:gs pos="33000">
                <a:srgbClr val="000000">
                  <a:alpha val="7000"/>
                </a:srgbClr>
              </a:gs>
              <a:gs pos="77000">
                <a:srgbClr val="080808">
                  <a:alpha val="24000"/>
                </a:srgbClr>
              </a:gs>
              <a:gs pos="88000">
                <a:srgbClr val="A38401">
                  <a:alpha val="40000"/>
                </a:srgbClr>
              </a:gs>
              <a:gs pos="100000">
                <a:srgbClr val="EFC201">
                  <a:alpha val="83000"/>
                </a:srgbClr>
              </a:gs>
            </a:gsLst>
            <a:lin ang="16200000" scaled="1"/>
            <a:tileRect/>
          </a:gradFill>
          <a:ln w="38100" cap="flat" cmpd="sng" algn="ctr">
            <a:gradFill flip="none" rotWithShape="1">
              <a:gsLst>
                <a:gs pos="0">
                  <a:srgbClr val="000066">
                    <a:alpha val="0"/>
                  </a:srgbClr>
                </a:gs>
                <a:gs pos="50000">
                  <a:srgbClr val="FFC000">
                    <a:alpha val="39000"/>
                  </a:srgbClr>
                </a:gs>
                <a:gs pos="100000">
                  <a:srgbClr val="FFE38B">
                    <a:alpha val="36000"/>
                  </a:srgbClr>
                </a:gs>
              </a:gsLst>
              <a:lin ang="16200000" scaled="1"/>
              <a:tileRect/>
            </a:gradFill>
            <a:prstDash val="sysDot"/>
            <a:miter lim="800000"/>
            <a:headEnd type="none" w="med" len="med"/>
            <a:tailEnd type="none" w="med" len="med"/>
          </a:ln>
          <a:effectLst>
            <a:outerShdw blurRad="63500" sx="102000" sy="102000" algn="ctr" rotWithShape="0">
              <a:prstClr val="black">
                <a:alpha val="40000"/>
              </a:prstClr>
            </a:outerShdw>
          </a:effectLst>
        </p:spPr>
        <p:txBody>
          <a:bodyPr tIns="1371600" rIns="41153" bIns="41153"/>
          <a:lstStyle/>
          <a:p>
            <a:pPr marL="227178" indent="-227178" defTabSz="914287">
              <a:lnSpc>
                <a:spcPct val="90000"/>
              </a:lnSpc>
              <a:spcBef>
                <a:spcPts val="631"/>
              </a:spcBef>
              <a:buSzPct val="70000"/>
              <a:buFontTx/>
              <a:buBlip>
                <a:blip r:embed="rId5"/>
              </a:buBlip>
              <a:defRPr/>
            </a:pPr>
            <a:endParaRPr lang="en-US" altLang="zh-CN" sz="1600" spc="-40" dirty="0">
              <a:solidFill>
                <a:srgbClr val="FFFFFF"/>
              </a:solidFill>
              <a:cs typeface="+mn-cs"/>
            </a:endParaRPr>
          </a:p>
        </p:txBody>
      </p:sp>
      <p:sp>
        <p:nvSpPr>
          <p:cNvPr id="23" name="Rectangle 22"/>
          <p:cNvSpPr/>
          <p:nvPr/>
        </p:nvSpPr>
        <p:spPr>
          <a:xfrm>
            <a:off x="6615262" y="2362200"/>
            <a:ext cx="1486287" cy="590931"/>
          </a:xfrm>
          <a:prstGeom prst="rect">
            <a:avLst/>
          </a:prstGeom>
        </p:spPr>
        <p:txBody>
          <a:bodyPr>
            <a:spAutoFit/>
          </a:bodyPr>
          <a:lstStyle/>
          <a:p>
            <a:pPr algn="ctr" defTabSz="914363">
              <a:lnSpc>
                <a:spcPct val="90000"/>
              </a:lnSpc>
              <a:spcBef>
                <a:spcPct val="20000"/>
              </a:spcBef>
              <a:defRPr/>
            </a:pPr>
            <a:r>
              <a:rPr lang="en-US" b="1" dirty="0">
                <a:gradFill>
                  <a:gsLst>
                    <a:gs pos="0">
                      <a:schemeClr val="tx1"/>
                    </a:gs>
                    <a:gs pos="100000">
                      <a:schemeClr val="tx1"/>
                    </a:gs>
                  </a:gsLst>
                  <a:lin ang="5400000" scaled="0"/>
                </a:gradFill>
                <a:latin typeface="+mn-lt"/>
                <a:cs typeface="+mn-cs"/>
              </a:rPr>
              <a:t>Target Audience </a:t>
            </a:r>
          </a:p>
        </p:txBody>
      </p:sp>
      <p:sp>
        <p:nvSpPr>
          <p:cNvPr id="32" name="Rectangle 31"/>
          <p:cNvSpPr/>
          <p:nvPr/>
        </p:nvSpPr>
        <p:spPr>
          <a:xfrm>
            <a:off x="6404189" y="3059382"/>
            <a:ext cx="1829276" cy="757130"/>
          </a:xfrm>
          <a:prstGeom prst="rect">
            <a:avLst/>
          </a:prstGeom>
        </p:spPr>
        <p:txBody>
          <a:bodyPr>
            <a:spAutoFit/>
          </a:bodyPr>
          <a:lstStyle/>
          <a:p>
            <a:pPr defTabSz="914363">
              <a:lnSpc>
                <a:spcPct val="90000"/>
              </a:lnSpc>
              <a:spcBef>
                <a:spcPct val="20000"/>
              </a:spcBef>
              <a:defRPr/>
            </a:pPr>
            <a:r>
              <a:rPr lang="en-US" sz="1600" dirty="0">
                <a:gradFill>
                  <a:gsLst>
                    <a:gs pos="0">
                      <a:schemeClr val="tx1"/>
                    </a:gs>
                    <a:gs pos="100000">
                      <a:schemeClr val="tx1"/>
                    </a:gs>
                  </a:gsLst>
                  <a:lin ang="5400000" scaled="0"/>
                </a:gradFill>
                <a:latin typeface="+mn-lt"/>
                <a:cs typeface="+mn-cs"/>
              </a:rPr>
              <a:t>Individual and Part-Time </a:t>
            </a:r>
            <a:br>
              <a:rPr lang="en-US" sz="1600" dirty="0">
                <a:gradFill>
                  <a:gsLst>
                    <a:gs pos="0">
                      <a:schemeClr val="tx1"/>
                    </a:gs>
                    <a:gs pos="100000">
                      <a:schemeClr val="tx1"/>
                    </a:gs>
                  </a:gsLst>
                  <a:lin ang="5400000" scaled="0"/>
                </a:gradFill>
                <a:latin typeface="+mn-lt"/>
                <a:cs typeface="+mn-cs"/>
              </a:rPr>
            </a:br>
            <a:r>
              <a:rPr lang="en-US" sz="1600" dirty="0">
                <a:gradFill>
                  <a:gsLst>
                    <a:gs pos="0">
                      <a:schemeClr val="tx1"/>
                    </a:gs>
                    <a:gs pos="100000">
                      <a:schemeClr val="tx1"/>
                    </a:gs>
                  </a:gsLst>
                  <a:lin ang="5400000" scaled="0"/>
                </a:gradFill>
                <a:latin typeface="+mn-lt"/>
                <a:cs typeface="+mn-cs"/>
              </a:rPr>
              <a:t>Project Managers</a:t>
            </a:r>
          </a:p>
        </p:txBody>
      </p:sp>
      <p:sp>
        <p:nvSpPr>
          <p:cNvPr id="33" name="Rectangle 32"/>
          <p:cNvSpPr/>
          <p:nvPr/>
        </p:nvSpPr>
        <p:spPr>
          <a:xfrm>
            <a:off x="6404189" y="3961820"/>
            <a:ext cx="1829276" cy="535531"/>
          </a:xfrm>
          <a:prstGeom prst="rect">
            <a:avLst/>
          </a:prstGeom>
        </p:spPr>
        <p:txBody>
          <a:bodyPr>
            <a:spAutoFit/>
          </a:bodyPr>
          <a:lstStyle/>
          <a:p>
            <a:pPr defTabSz="914363">
              <a:lnSpc>
                <a:spcPct val="90000"/>
              </a:lnSpc>
              <a:spcBef>
                <a:spcPct val="20000"/>
              </a:spcBef>
              <a:defRPr/>
            </a:pPr>
            <a:r>
              <a:rPr lang="en-US" sz="1600" dirty="0">
                <a:gradFill>
                  <a:gsLst>
                    <a:gs pos="0">
                      <a:schemeClr val="tx1"/>
                    </a:gs>
                    <a:gs pos="100000">
                      <a:schemeClr val="tx1"/>
                    </a:gs>
                  </a:gsLst>
                  <a:lin ang="5400000" scaled="0"/>
                </a:gradFill>
                <a:latin typeface="+mn-lt"/>
                <a:cs typeface="+mn-cs"/>
              </a:rPr>
              <a:t>Professional </a:t>
            </a:r>
            <a:br>
              <a:rPr lang="en-US" sz="1600" dirty="0">
                <a:gradFill>
                  <a:gsLst>
                    <a:gs pos="0">
                      <a:schemeClr val="tx1"/>
                    </a:gs>
                    <a:gs pos="100000">
                      <a:schemeClr val="tx1"/>
                    </a:gs>
                  </a:gsLst>
                  <a:lin ang="5400000" scaled="0"/>
                </a:gradFill>
                <a:latin typeface="+mn-lt"/>
                <a:cs typeface="+mn-cs"/>
              </a:rPr>
            </a:br>
            <a:r>
              <a:rPr lang="en-US" sz="1600" dirty="0">
                <a:gradFill>
                  <a:gsLst>
                    <a:gs pos="0">
                      <a:schemeClr val="tx1"/>
                    </a:gs>
                    <a:gs pos="100000">
                      <a:schemeClr val="tx1"/>
                    </a:gs>
                  </a:gsLst>
                  <a:lin ang="5400000" scaled="0"/>
                </a:gradFill>
                <a:latin typeface="+mn-lt"/>
                <a:cs typeface="+mn-cs"/>
              </a:rPr>
              <a:t>Project Managers</a:t>
            </a:r>
          </a:p>
        </p:txBody>
      </p:sp>
      <p:sp>
        <p:nvSpPr>
          <p:cNvPr id="34" name="Rectangle 33"/>
          <p:cNvSpPr/>
          <p:nvPr/>
        </p:nvSpPr>
        <p:spPr>
          <a:xfrm>
            <a:off x="6404189" y="4907073"/>
            <a:ext cx="2180293" cy="978729"/>
          </a:xfrm>
          <a:prstGeom prst="rect">
            <a:avLst/>
          </a:prstGeom>
        </p:spPr>
        <p:txBody>
          <a:bodyPr>
            <a:spAutoFit/>
          </a:bodyPr>
          <a:lstStyle/>
          <a:p>
            <a:pPr defTabSz="914363">
              <a:lnSpc>
                <a:spcPct val="90000"/>
              </a:lnSpc>
              <a:spcBef>
                <a:spcPct val="20000"/>
              </a:spcBef>
              <a:defRPr/>
            </a:pPr>
            <a:r>
              <a:rPr lang="en-US" sz="1600" dirty="0">
                <a:gradFill>
                  <a:gsLst>
                    <a:gs pos="0">
                      <a:schemeClr val="tx1"/>
                    </a:gs>
                    <a:gs pos="100000">
                      <a:schemeClr val="tx1"/>
                    </a:gs>
                  </a:gsLst>
                  <a:lin ang="5400000" scaled="0"/>
                </a:gradFill>
                <a:latin typeface="+mn-lt"/>
                <a:cs typeface="+mn-cs"/>
              </a:rPr>
              <a:t>IT, PMO, Engineering, R&amp;D, Product Development, Operations</a:t>
            </a:r>
          </a:p>
        </p:txBody>
      </p:sp>
      <p:pic>
        <p:nvPicPr>
          <p:cNvPr id="47" name="Picture 46" descr="Project2010_bL_r.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945063" y="1512888"/>
            <a:ext cx="206057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7" descr="ProjectPro2010_bL_r.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543300" y="3990975"/>
            <a:ext cx="2536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48" descr="ProjectStnd2010_bL_r.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543300" y="3079750"/>
            <a:ext cx="22161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50" descr="Project-Svr10_h_rgb_r.pn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543300" y="4887913"/>
            <a:ext cx="19954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4" descr="\\SERVER3\InternalBin\Resource DVD\DVD_ART36\Logos\Microsoft Office 2007 - all products\Project Standard 2007\Project Standard 2007 logo rev.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28638" y="2840038"/>
            <a:ext cx="20494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Pentagon 51"/>
          <p:cNvSpPr/>
          <p:nvPr/>
        </p:nvSpPr>
        <p:spPr bwMode="auto">
          <a:xfrm>
            <a:off x="389436" y="4304947"/>
            <a:ext cx="3144069" cy="1653435"/>
          </a:xfrm>
          <a:prstGeom prst="homePlate">
            <a:avLst/>
          </a:prstGeom>
          <a:gradFill flip="none" rotWithShape="1">
            <a:gsLst>
              <a:gs pos="0">
                <a:srgbClr val="000000">
                  <a:alpha val="0"/>
                </a:srgbClr>
              </a:gs>
              <a:gs pos="50000">
                <a:srgbClr val="000000">
                  <a:alpha val="25000"/>
                </a:srgbClr>
              </a:gs>
              <a:gs pos="70000">
                <a:srgbClr val="000000">
                  <a:alpha val="25000"/>
                </a:srgbClr>
              </a:gs>
              <a:gs pos="100000">
                <a:srgbClr val="000000">
                  <a:alpha val="40000"/>
                </a:srgbClr>
              </a:gs>
            </a:gsLst>
            <a:lin ang="0" scaled="1"/>
            <a:tileRect/>
          </a:gradFill>
          <a:ln w="12700">
            <a:gradFill flip="none" rotWithShape="1">
              <a:gsLst>
                <a:gs pos="0">
                  <a:srgbClr val="FFFFFF">
                    <a:alpha val="0"/>
                  </a:srgbClr>
                </a:gs>
                <a:gs pos="50000">
                  <a:srgbClr val="FFFFFF">
                    <a:alpha val="50000"/>
                  </a:srgbClr>
                </a:gs>
                <a:gs pos="70000">
                  <a:srgbClr val="FFFFFF">
                    <a:alpha val="20000"/>
                  </a:srgbClr>
                </a:gs>
                <a:gs pos="100000">
                  <a:srgbClr val="FFC000">
                    <a:tint val="23500"/>
                    <a:satMod val="160000"/>
                    <a:alpha val="0"/>
                  </a:srgbClr>
                </a:gs>
              </a:gsLst>
              <a:lin ang="5400000" scaled="1"/>
              <a:tileRect/>
            </a:gradFill>
            <a:round/>
            <a:headEnd/>
            <a:tailEnd/>
          </a:ln>
          <a:effectLst>
            <a:outerShdw blurRad="558800" sx="102000" sy="102000" algn="ctr" rotWithShape="0">
              <a:prstClr val="black">
                <a:alpha val="82000"/>
              </a:prstClr>
            </a:outerShdw>
          </a:effectLst>
        </p:spPr>
        <p:txBody>
          <a:bodyPr/>
          <a:lstStyle/>
          <a:p>
            <a:pPr defTabSz="914400">
              <a:lnSpc>
                <a:spcPct val="85000"/>
              </a:lnSpc>
              <a:defRPr/>
            </a:pPr>
            <a:endParaRPr lang="en-US" sz="2400" kern="0" dirty="0">
              <a:solidFill>
                <a:sysClr val="windowText" lastClr="000000"/>
              </a:solidFill>
              <a:cs typeface="Segoe UI" pitchFamily="34" charset="0"/>
            </a:endParaRPr>
          </a:p>
        </p:txBody>
      </p:sp>
      <p:grpSp>
        <p:nvGrpSpPr>
          <p:cNvPr id="6" name="Group 27"/>
          <p:cNvGrpSpPr>
            <a:grpSpLocks/>
          </p:cNvGrpSpPr>
          <p:nvPr/>
        </p:nvGrpSpPr>
        <p:grpSpPr bwMode="auto">
          <a:xfrm>
            <a:off x="528638" y="4525963"/>
            <a:ext cx="2424112" cy="1119187"/>
            <a:chOff x="704590" y="4530360"/>
            <a:chExt cx="3230497" cy="1119133"/>
          </a:xfrm>
        </p:grpSpPr>
        <p:pic>
          <p:nvPicPr>
            <p:cNvPr id="40995" name="Picture 5" descr="\\SERVER3\InternalBin\Resource DVD\DVD_ART36\Logos\Microsoft Office 2007 - all products\Project Portfolio Server 2007\Project Portfolio Server 2007 h w.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04590" y="4530360"/>
              <a:ext cx="3230497"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6" name="Picture 6" descr="\\SERVER3\InternalBin\Resource DVD\DVD_ART36\Logos\Microsoft Office 2007 - all products\Project Server 2007\Project Server 2007 logo h rev.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704591" y="5375173"/>
              <a:ext cx="2479161"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127" name="Picture 7" descr="\\SERVER3\InternalBin\Resource DVD\DVD_ART36\Logos\Microsoft Office 2007 - all products\Project Professional 2007\Project Professional 2007 logo rev.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28638" y="3686175"/>
            <a:ext cx="22447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SERVER3\InternalBin\Resource DVD\DVD_ART36\Logos\Microsoft Office 2007 - all products\Project 2007\Project 2007 logo rev.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00075" y="1631950"/>
            <a:ext cx="22161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28"/>
          <p:cNvGrpSpPr>
            <a:grpSpLocks/>
          </p:cNvGrpSpPr>
          <p:nvPr/>
        </p:nvGrpSpPr>
        <p:grpSpPr bwMode="auto">
          <a:xfrm>
            <a:off x="528638" y="4525963"/>
            <a:ext cx="2424112" cy="1119187"/>
            <a:chOff x="704590" y="4530360"/>
            <a:chExt cx="3230497" cy="1119133"/>
          </a:xfrm>
        </p:grpSpPr>
        <p:pic>
          <p:nvPicPr>
            <p:cNvPr id="40993" name="Picture 5" descr="\\SERVER3\InternalBin\Resource DVD\DVD_ART36\Logos\Microsoft Office 2007 - all products\Project Portfolio Server 2007\Project Portfolio Server 2007 h w.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04590" y="4530360"/>
              <a:ext cx="3230497"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4" name="Picture 6" descr="\\SERVER3\InternalBin\Resource DVD\DVD_ART36\Logos\Microsoft Office 2007 - all products\Project Server 2007\Project Server 2007 logo h rev.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704591" y="5375173"/>
              <a:ext cx="2479161"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nodeType="withEffect">
                                  <p:stCondLst>
                                    <p:cond delay="50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1000"/>
                                        <p:tgtEl>
                                          <p:spTgt spid="4098"/>
                                        </p:tgtEl>
                                      </p:cBhvr>
                                    </p:animEffect>
                                  </p:childTnLst>
                                </p:cTn>
                              </p:par>
                              <p:par>
                                <p:cTn id="11" presetID="10" presetClass="entr" presetSubtype="0" fill="hold" nodeType="withEffect">
                                  <p:stCondLst>
                                    <p:cond delay="500"/>
                                  </p:stCondLst>
                                  <p:childTnLst>
                                    <p:set>
                                      <p:cBhvr>
                                        <p:cTn id="12" dur="1" fill="hold">
                                          <p:stCondLst>
                                            <p:cond delay="0"/>
                                          </p:stCondLst>
                                        </p:cTn>
                                        <p:tgtEl>
                                          <p:spTgt spid="5124"/>
                                        </p:tgtEl>
                                        <p:attrNameLst>
                                          <p:attrName>style.visibility</p:attrName>
                                        </p:attrNameLst>
                                      </p:cBhvr>
                                      <p:to>
                                        <p:strVal val="visible"/>
                                      </p:to>
                                    </p:set>
                                    <p:animEffect transition="in" filter="fade">
                                      <p:cBhvr>
                                        <p:cTn id="13" dur="1000"/>
                                        <p:tgtEl>
                                          <p:spTgt spid="5124"/>
                                        </p:tgtEl>
                                      </p:cBhvr>
                                    </p:animEffect>
                                  </p:childTnLst>
                                </p:cTn>
                              </p:par>
                              <p:par>
                                <p:cTn id="14" presetID="10" presetClass="entr" presetSubtype="0" fill="hold" nodeType="withEffect">
                                  <p:stCondLst>
                                    <p:cond delay="500"/>
                                  </p:stCondLst>
                                  <p:childTnLst>
                                    <p:set>
                                      <p:cBhvr>
                                        <p:cTn id="15" dur="1" fill="hold">
                                          <p:stCondLst>
                                            <p:cond delay="0"/>
                                          </p:stCondLst>
                                        </p:cTn>
                                        <p:tgtEl>
                                          <p:spTgt spid="5127"/>
                                        </p:tgtEl>
                                        <p:attrNameLst>
                                          <p:attrName>style.visibility</p:attrName>
                                        </p:attrNameLst>
                                      </p:cBhvr>
                                      <p:to>
                                        <p:strVal val="visible"/>
                                      </p:to>
                                    </p:set>
                                    <p:animEffect transition="in" filter="fade">
                                      <p:cBhvr>
                                        <p:cTn id="16" dur="1000"/>
                                        <p:tgtEl>
                                          <p:spTgt spid="5127"/>
                                        </p:tgtEl>
                                      </p:cBhvr>
                                    </p:animEffect>
                                  </p:childTnLst>
                                </p:cTn>
                              </p:par>
                              <p:par>
                                <p:cTn id="17" presetID="10" presetClass="entr" presetSubtype="0" fill="hold" nodeType="withEffect">
                                  <p:stCondLst>
                                    <p:cond delay="50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1000"/>
                                        <p:tgtEl>
                                          <p:spTgt spid="52"/>
                                        </p:tgtEl>
                                      </p:cBhvr>
                                    </p:animEffect>
                                  </p:childTnLst>
                                </p:cTn>
                              </p:par>
                              <p:par>
                                <p:cTn id="20" presetID="10" presetClass="entr" presetSubtype="0" fill="hold"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childTnLst>
                                </p:cTn>
                              </p:par>
                              <p:par>
                                <p:cTn id="23" presetID="10" presetClass="entr" presetSubtype="0" fill="hold" nodeType="with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1000"/>
                                        <p:tgtEl>
                                          <p:spTgt spid="50"/>
                                        </p:tgtEl>
                                      </p:cBhvr>
                                    </p:animEffect>
                                  </p:childTnLst>
                                </p:cTn>
                              </p:par>
                              <p:par>
                                <p:cTn id="31" presetID="10"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1000"/>
                                        <p:tgtEl>
                                          <p:spTgt spid="33"/>
                                        </p:tgtEl>
                                      </p:cBhvr>
                                    </p:animEffect>
                                  </p:childTnLst>
                                </p:cTn>
                              </p:par>
                              <p:par>
                                <p:cTn id="40" presetID="10" presetClass="entr" presetSubtype="0"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1000"/>
                                        <p:tgtEl>
                                          <p:spTgt spid="34"/>
                                        </p:tgtEl>
                                      </p:cBhvr>
                                    </p:animEffect>
                                  </p:childTnLst>
                                </p:cTn>
                              </p:par>
                              <p:par>
                                <p:cTn id="43" presetID="10"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10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1000"/>
                                        <p:tgtEl>
                                          <p:spTgt spid="48"/>
                                        </p:tgtEl>
                                      </p:cBhvr>
                                    </p:animEffect>
                                  </p:childTnLst>
                                </p:cTn>
                              </p:par>
                              <p:par>
                                <p:cTn id="49" presetID="10" presetClass="entr" presetSubtype="0"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1000"/>
                                        <p:tgtEl>
                                          <p:spTgt spid="49"/>
                                        </p:tgtEl>
                                      </p:cBhvr>
                                    </p:animEffect>
                                  </p:childTnLst>
                                </p:cTn>
                              </p:par>
                              <p:par>
                                <p:cTn id="52" presetID="10"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childTnLst>
                                </p:cTn>
                              </p:par>
                            </p:childTnLst>
                          </p:cTn>
                        </p:par>
                        <p:par>
                          <p:cTn id="55" fill="hold" nodeType="afterGroup">
                            <p:stCondLst>
                              <p:cond delay="1000"/>
                            </p:stCondLst>
                            <p:childTnLst>
                              <p:par>
                                <p:cTn id="56" presetID="63" presetClass="path" presetSubtype="0" accel="50000" decel="50000" fill="hold" nodeType="afterEffect">
                                  <p:stCondLst>
                                    <p:cond delay="0"/>
                                  </p:stCondLst>
                                  <p:childTnLst>
                                    <p:animMotion origin="layout" path="M 0 0  L 0.25 0  E" pathEditMode="relative" ptsTypes="">
                                      <p:cBhvr>
                                        <p:cTn id="57" dur="1000" fill="hold"/>
                                        <p:tgtEl>
                                          <p:spTgt spid="6"/>
                                        </p:tgtEl>
                                        <p:attrNameLst>
                                          <p:attrName>ppt_x</p:attrName>
                                          <p:attrName>ppt_y</p:attrName>
                                        </p:attrNameLst>
                                      </p:cBhvr>
                                    </p:animMotion>
                                  </p:childTnLst>
                                </p:cTn>
                              </p:par>
                              <p:par>
                                <p:cTn id="58" presetID="10" presetClass="exit" presetSubtype="0" fill="hold" nodeType="withEffect">
                                  <p:stCondLst>
                                    <p:cond delay="0"/>
                                  </p:stCondLst>
                                  <p:childTnLst>
                                    <p:animEffect transition="out" filter="fade">
                                      <p:cBhvr>
                                        <p:cTn id="59" dur="1000"/>
                                        <p:tgtEl>
                                          <p:spTgt spid="6"/>
                                        </p:tgtEl>
                                      </p:cBhvr>
                                    </p:animEffect>
                                    <p:set>
                                      <p:cBhvr>
                                        <p:cTn id="60" dur="1" fill="hold">
                                          <p:stCondLst>
                                            <p:cond delay="999"/>
                                          </p:stCondLst>
                                        </p:cTn>
                                        <p:tgtEl>
                                          <p:spTgt spid="6"/>
                                        </p:tgtEl>
                                        <p:attrNameLst>
                                          <p:attrName>style.visibility</p:attrName>
                                        </p:attrNameLst>
                                      </p:cBhvr>
                                      <p:to>
                                        <p:strVal val="hidden"/>
                                      </p:to>
                                    </p:set>
                                  </p:childTnLst>
                                </p:cTn>
                              </p:par>
                              <p:par>
                                <p:cTn id="61" presetID="22" presetClass="entr" presetSubtype="8"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wipe(left)">
                                      <p:cBhvr>
                                        <p:cTn id="63" dur="1000"/>
                                        <p:tgtEl>
                                          <p:spTgt spid="51"/>
                                        </p:tgtEl>
                                      </p:cBhvr>
                                    </p:animEffect>
                                  </p:childTnLst>
                                </p:cTn>
                              </p:par>
                              <p:par>
                                <p:cTn id="64" presetID="6" presetClass="emph" presetSubtype="0" fill="hold" nodeType="withEffect">
                                  <p:stCondLst>
                                    <p:cond delay="0"/>
                                  </p:stCondLst>
                                  <p:childTnLst>
                                    <p:animScale>
                                      <p:cBhvr>
                                        <p:cTn id="65" dur="10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 y="0"/>
            <a:ext cx="9143999" cy="6858000"/>
          </a:xfrm>
          <a:prstGeom prst="rect">
            <a:avLst/>
          </a:prstGeom>
          <a:gradFill>
            <a:gsLst>
              <a:gs pos="0">
                <a:schemeClr val="tx1">
                  <a:alpha val="0"/>
                </a:schemeClr>
              </a:gs>
              <a:gs pos="50000">
                <a:schemeClr val="bg1">
                  <a:alpha val="70000"/>
                </a:schemeClr>
              </a:gs>
              <a:gs pos="70000">
                <a:schemeClr val="accent5">
                  <a:lumMod val="50000"/>
                </a:schemeClr>
              </a:gs>
              <a:gs pos="100000">
                <a:schemeClr val="bg1">
                  <a:alpha val="0"/>
                </a:schemeClr>
              </a:gs>
            </a:gsLst>
          </a:gradFill>
          <a:ln>
            <a:headEnd type="none" w="med" len="med"/>
            <a:tailEnd type="none" w="med" len="med"/>
          </a:ln>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68583" tIns="34292" rIns="68583" bIns="34292" anchor="ctr"/>
          <a:lstStyle/>
          <a:p>
            <a:pPr algn="ctr" defTabSz="685637" fontAlgn="auto">
              <a:spcBef>
                <a:spcPts val="0"/>
              </a:spcBef>
              <a:spcAft>
                <a:spcPts val="0"/>
              </a:spcAft>
              <a:defRPr/>
            </a:pPr>
            <a:endParaRPr lang="en-US" sz="1700" dirty="0">
              <a:solidFill>
                <a:srgbClr val="FFFFFF"/>
              </a:solidFill>
              <a:effectLst>
                <a:outerShdw blurRad="38100" dist="38100" dir="2700000" algn="tl">
                  <a:srgbClr val="000000">
                    <a:alpha val="43137"/>
                  </a:srgbClr>
                </a:outerShdw>
              </a:effectLst>
              <a:latin typeface="Segoe" pitchFamily="34" charset="0"/>
            </a:endParaRPr>
          </a:p>
        </p:txBody>
      </p:sp>
      <p:pic>
        <p:nvPicPr>
          <p:cNvPr id="41989" name="Picture 15"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6"/>
          <p:cNvSpPr>
            <a:spLocks/>
          </p:cNvSpPr>
          <p:nvPr/>
        </p:nvSpPr>
        <p:spPr bwMode="auto">
          <a:xfrm flipH="1">
            <a:off x="0" y="990600"/>
            <a:ext cx="9144000" cy="5865813"/>
          </a:xfrm>
          <a:custGeom>
            <a:avLst/>
            <a:gdLst/>
            <a:ahLst/>
            <a:cxnLst>
              <a:cxn ang="0">
                <a:pos x="0" y="3312"/>
              </a:cxn>
              <a:cxn ang="0">
                <a:pos x="176" y="3326"/>
              </a:cxn>
              <a:cxn ang="0">
                <a:pos x="462" y="3336"/>
              </a:cxn>
              <a:cxn ang="0">
                <a:pos x="748" y="3338"/>
              </a:cxn>
              <a:cxn ang="0">
                <a:pos x="966" y="3332"/>
              </a:cxn>
              <a:cxn ang="0">
                <a:pos x="1204" y="3320"/>
              </a:cxn>
              <a:cxn ang="0">
                <a:pos x="1458" y="3300"/>
              </a:cxn>
              <a:cxn ang="0">
                <a:pos x="1724" y="3270"/>
              </a:cxn>
              <a:cxn ang="0">
                <a:pos x="2000" y="3228"/>
              </a:cxn>
              <a:cxn ang="0">
                <a:pos x="2282" y="3174"/>
              </a:cxn>
              <a:cxn ang="0">
                <a:pos x="2568" y="3106"/>
              </a:cxn>
              <a:cxn ang="0">
                <a:pos x="2856" y="3022"/>
              </a:cxn>
              <a:cxn ang="0">
                <a:pos x="3140" y="2922"/>
              </a:cxn>
              <a:cxn ang="0">
                <a:pos x="3280" y="2864"/>
              </a:cxn>
              <a:cxn ang="0">
                <a:pos x="3370" y="2824"/>
              </a:cxn>
              <a:cxn ang="0">
                <a:pos x="3546" y="2740"/>
              </a:cxn>
              <a:cxn ang="0">
                <a:pos x="3718" y="2648"/>
              </a:cxn>
              <a:cxn ang="0">
                <a:pos x="3886" y="2552"/>
              </a:cxn>
              <a:cxn ang="0">
                <a:pos x="4048" y="2450"/>
              </a:cxn>
              <a:cxn ang="0">
                <a:pos x="4204" y="2346"/>
              </a:cxn>
              <a:cxn ang="0">
                <a:pos x="4356" y="2236"/>
              </a:cxn>
              <a:cxn ang="0">
                <a:pos x="4502" y="2122"/>
              </a:cxn>
              <a:cxn ang="0">
                <a:pos x="4644" y="2008"/>
              </a:cxn>
              <a:cxn ang="0">
                <a:pos x="4846" y="1832"/>
              </a:cxn>
              <a:cxn ang="0">
                <a:pos x="5098" y="1592"/>
              </a:cxn>
              <a:cxn ang="0">
                <a:pos x="5326" y="1354"/>
              </a:cxn>
              <a:cxn ang="0">
                <a:pos x="5534" y="1120"/>
              </a:cxn>
              <a:cxn ang="0">
                <a:pos x="5718" y="896"/>
              </a:cxn>
              <a:cxn ang="0">
                <a:pos x="5880" y="686"/>
              </a:cxn>
              <a:cxn ang="0">
                <a:pos x="6018" y="496"/>
              </a:cxn>
              <a:cxn ang="0">
                <a:pos x="6130" y="330"/>
              </a:cxn>
              <a:cxn ang="0">
                <a:pos x="6284" y="88"/>
              </a:cxn>
              <a:cxn ang="0">
                <a:pos x="6336" y="0"/>
              </a:cxn>
              <a:cxn ang="0">
                <a:pos x="0" y="4160"/>
              </a:cxn>
            </a:cxnLst>
            <a:rect l="0" t="0" r="r" b="b"/>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flip="none" rotWithShape="1">
            <a:gsLst>
              <a:gs pos="0">
                <a:schemeClr val="bg1">
                  <a:lumMod val="85000"/>
                  <a:alpha val="25000"/>
                </a:schemeClr>
              </a:gs>
              <a:gs pos="50000">
                <a:schemeClr val="bg1">
                  <a:lumMod val="85000"/>
                  <a:alpha val="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3" fontAlgn="auto">
              <a:spcBef>
                <a:spcPts val="0"/>
              </a:spcBef>
              <a:spcAft>
                <a:spcPts val="0"/>
              </a:spcAft>
              <a:defRPr/>
            </a:pPr>
            <a:endParaRPr lang="en-US" dirty="0"/>
          </a:p>
        </p:txBody>
      </p:sp>
      <p:sp>
        <p:nvSpPr>
          <p:cNvPr id="2" name="Title 1"/>
          <p:cNvSpPr>
            <a:spLocks noGrp="1"/>
          </p:cNvSpPr>
          <p:nvPr>
            <p:ph type="title"/>
          </p:nvPr>
        </p:nvSpPr>
        <p:spPr>
          <a:xfrm>
            <a:off x="381000" y="228600"/>
            <a:ext cx="8382000" cy="666385"/>
          </a:xfrm>
        </p:spPr>
        <p:txBody>
          <a:bodyPr/>
          <a:lstStyle/>
          <a:p>
            <a:pPr defTabSz="914363" fontAlgn="auto">
              <a:spcAft>
                <a:spcPts val="0"/>
              </a:spcAft>
              <a:defRPr/>
            </a:pPr>
            <a:r>
              <a:t>Project 2010 Product SKU’s</a:t>
            </a:r>
            <a:endParaRPr/>
          </a:p>
        </p:txBody>
      </p:sp>
      <p:sp>
        <p:nvSpPr>
          <p:cNvPr id="12" name="&quot;GLASS&quot;; Transparent to White Linear; Reflection; Stroke"/>
          <p:cNvSpPr/>
          <p:nvPr/>
        </p:nvSpPr>
        <p:spPr bwMode="auto">
          <a:xfrm>
            <a:off x="3884342" y="1219200"/>
            <a:ext cx="2449581" cy="5330952"/>
          </a:xfrm>
          <a:prstGeom prst="roundRect">
            <a:avLst>
              <a:gd name="adj" fmla="val 0"/>
            </a:avLst>
          </a:prstGeom>
          <a:gradFill flip="none" rotWithShape="1">
            <a:gsLst>
              <a:gs pos="2000">
                <a:srgbClr val="000036">
                  <a:alpha val="0"/>
                </a:srgbClr>
              </a:gs>
              <a:gs pos="33000">
                <a:srgbClr val="000000">
                  <a:alpha val="7000"/>
                </a:srgbClr>
              </a:gs>
              <a:gs pos="77000">
                <a:srgbClr val="080808">
                  <a:alpha val="24000"/>
                </a:srgbClr>
              </a:gs>
              <a:gs pos="88000">
                <a:srgbClr val="A38401">
                  <a:alpha val="40000"/>
                </a:srgbClr>
              </a:gs>
              <a:gs pos="100000">
                <a:srgbClr val="EFC201">
                  <a:alpha val="83000"/>
                </a:srgbClr>
              </a:gs>
            </a:gsLst>
            <a:lin ang="16200000" scaled="1"/>
            <a:tileRect/>
          </a:gradFill>
          <a:ln w="38100" cap="flat" cmpd="sng" algn="ctr">
            <a:gradFill flip="none" rotWithShape="1">
              <a:gsLst>
                <a:gs pos="0">
                  <a:srgbClr val="000066">
                    <a:alpha val="0"/>
                  </a:srgbClr>
                </a:gs>
                <a:gs pos="50000">
                  <a:srgbClr val="FFC000">
                    <a:alpha val="39000"/>
                  </a:srgbClr>
                </a:gs>
                <a:gs pos="100000">
                  <a:srgbClr val="FFE38B">
                    <a:alpha val="36000"/>
                  </a:srgbClr>
                </a:gs>
              </a:gsLst>
              <a:lin ang="16200000" scaled="1"/>
              <a:tileRect/>
            </a:gradFill>
            <a:prstDash val="sysDot"/>
            <a:miter lim="800000"/>
            <a:headEnd type="none" w="med" len="med"/>
            <a:tailEnd type="none" w="med" len="med"/>
          </a:ln>
          <a:effectLst>
            <a:outerShdw blurRad="63500" sx="102000" sy="102000" algn="ctr" rotWithShape="0">
              <a:prstClr val="black">
                <a:alpha val="40000"/>
              </a:prstClr>
            </a:outerShdw>
          </a:effectLst>
        </p:spPr>
        <p:txBody>
          <a:bodyPr tIns="1371600" rIns="41153" bIns="41153"/>
          <a:lstStyle/>
          <a:p>
            <a:pPr marL="227178" indent="-227178" defTabSz="914287">
              <a:lnSpc>
                <a:spcPct val="90000"/>
              </a:lnSpc>
              <a:spcBef>
                <a:spcPts val="631"/>
              </a:spcBef>
              <a:buSzPct val="70000"/>
              <a:buFontTx/>
              <a:buBlip>
                <a:blip r:embed="rId4"/>
              </a:buBlip>
              <a:defRPr/>
            </a:pPr>
            <a:endParaRPr lang="en-US" altLang="zh-CN" sz="1600" spc="-40" dirty="0">
              <a:solidFill>
                <a:srgbClr val="FFFFFF"/>
              </a:solidFill>
              <a:cs typeface="+mn-cs"/>
            </a:endParaRPr>
          </a:p>
        </p:txBody>
      </p:sp>
      <p:sp>
        <p:nvSpPr>
          <p:cNvPr id="13" name="&quot;GLASS&quot;; Transparent to White Linear; Reflection; Stroke"/>
          <p:cNvSpPr/>
          <p:nvPr/>
        </p:nvSpPr>
        <p:spPr bwMode="auto">
          <a:xfrm flipH="1">
            <a:off x="1370766" y="1219200"/>
            <a:ext cx="2423519" cy="5330952"/>
          </a:xfrm>
          <a:prstGeom prst="round1Rect">
            <a:avLst>
              <a:gd name="adj" fmla="val 11648"/>
            </a:avLst>
          </a:prstGeom>
          <a:gradFill flip="none" rotWithShape="1">
            <a:gsLst>
              <a:gs pos="2000">
                <a:srgbClr val="000036">
                  <a:alpha val="0"/>
                </a:srgbClr>
              </a:gs>
              <a:gs pos="33000">
                <a:srgbClr val="000000">
                  <a:alpha val="7000"/>
                </a:srgbClr>
              </a:gs>
              <a:gs pos="77000">
                <a:srgbClr val="080808">
                  <a:alpha val="24000"/>
                </a:srgbClr>
              </a:gs>
              <a:gs pos="88000">
                <a:srgbClr val="2E9233">
                  <a:alpha val="40000"/>
                </a:srgbClr>
              </a:gs>
              <a:gs pos="100000">
                <a:srgbClr val="78D41C">
                  <a:alpha val="83000"/>
                </a:srgbClr>
              </a:gs>
            </a:gsLst>
            <a:lin ang="16200000" scaled="1"/>
            <a:tileRect/>
          </a:gradFill>
          <a:ln w="38100" cap="flat" cmpd="sng" algn="ctr">
            <a:gradFill flip="none" rotWithShape="1">
              <a:gsLst>
                <a:gs pos="0">
                  <a:srgbClr val="000066">
                    <a:alpha val="0"/>
                  </a:srgbClr>
                </a:gs>
                <a:gs pos="50000">
                  <a:srgbClr val="37A31D">
                    <a:alpha val="39000"/>
                  </a:srgbClr>
                </a:gs>
                <a:gs pos="100000">
                  <a:srgbClr val="78D41C">
                    <a:alpha val="36000"/>
                  </a:srgbClr>
                </a:gs>
              </a:gsLst>
              <a:lin ang="16200000" scaled="1"/>
              <a:tileRect/>
            </a:gradFill>
            <a:prstDash val="sysDot"/>
            <a:miter lim="800000"/>
            <a:headEnd type="none" w="med" len="med"/>
            <a:tailEnd type="none" w="med" len="med"/>
          </a:ln>
          <a:effectLst>
            <a:outerShdw blurRad="63500" sx="102000" sy="102000" algn="ctr" rotWithShape="0">
              <a:prstClr val="black">
                <a:alpha val="40000"/>
              </a:prstClr>
            </a:outerShdw>
          </a:effectLst>
        </p:spPr>
        <p:txBody>
          <a:bodyPr lIns="182880" tIns="1371600" rIns="41153" bIns="41153"/>
          <a:lstStyle/>
          <a:p>
            <a:pPr marL="227178" indent="-227178" defTabSz="914287">
              <a:lnSpc>
                <a:spcPct val="90000"/>
              </a:lnSpc>
              <a:spcBef>
                <a:spcPts val="631"/>
              </a:spcBef>
              <a:buSzPct val="70000"/>
              <a:buFontTx/>
              <a:buBlip>
                <a:blip r:embed="rId5"/>
              </a:buBlip>
              <a:defRPr/>
            </a:pPr>
            <a:endParaRPr lang="en-US" altLang="zh-CN" sz="2300" spc="-40" dirty="0">
              <a:solidFill>
                <a:srgbClr val="FFFFFF"/>
              </a:solidFill>
              <a:cs typeface="+mn-cs"/>
            </a:endParaRPr>
          </a:p>
        </p:txBody>
      </p:sp>
      <p:sp>
        <p:nvSpPr>
          <p:cNvPr id="14" name="&quot;GLASS&quot;; Transparent to White Linear; Reflection; Stroke"/>
          <p:cNvSpPr/>
          <p:nvPr/>
        </p:nvSpPr>
        <p:spPr bwMode="auto">
          <a:xfrm>
            <a:off x="6431403" y="1219200"/>
            <a:ext cx="2496114" cy="5334000"/>
          </a:xfrm>
          <a:prstGeom prst="round1Rect">
            <a:avLst/>
          </a:prstGeom>
          <a:gradFill flip="none" rotWithShape="1">
            <a:gsLst>
              <a:gs pos="2000">
                <a:srgbClr val="000036">
                  <a:alpha val="0"/>
                </a:srgbClr>
              </a:gs>
              <a:gs pos="33000">
                <a:srgbClr val="000000">
                  <a:alpha val="7000"/>
                </a:srgbClr>
              </a:gs>
              <a:gs pos="77000">
                <a:srgbClr val="080808">
                  <a:alpha val="24000"/>
                </a:srgbClr>
              </a:gs>
              <a:gs pos="88000">
                <a:srgbClr val="C00000">
                  <a:alpha val="40000"/>
                </a:srgbClr>
              </a:gs>
              <a:gs pos="100000">
                <a:srgbClr val="D92805"/>
              </a:gs>
            </a:gsLst>
            <a:lin ang="16200000" scaled="1"/>
            <a:tileRect/>
          </a:gradFill>
          <a:ln w="38100" cap="flat" cmpd="sng" algn="ctr">
            <a:gradFill flip="none" rotWithShape="1">
              <a:gsLst>
                <a:gs pos="0">
                  <a:srgbClr val="000066">
                    <a:alpha val="0"/>
                  </a:srgbClr>
                </a:gs>
                <a:gs pos="50000">
                  <a:srgbClr val="C00000">
                    <a:alpha val="40000"/>
                  </a:srgbClr>
                </a:gs>
                <a:gs pos="100000">
                  <a:srgbClr val="D92805"/>
                </a:gs>
              </a:gsLst>
              <a:lin ang="16200000" scaled="1"/>
              <a:tileRect/>
            </a:gradFill>
            <a:prstDash val="sysDot"/>
            <a:miter lim="800000"/>
            <a:headEnd type="none" w="med" len="med"/>
            <a:tailEnd type="none" w="med" len="med"/>
          </a:ln>
          <a:effectLst>
            <a:outerShdw blurRad="63500" sx="102000" sy="102000" algn="ctr" rotWithShape="0">
              <a:prstClr val="black">
                <a:alpha val="40000"/>
              </a:prstClr>
            </a:outerShdw>
          </a:effectLst>
        </p:spPr>
        <p:txBody>
          <a:bodyPr tIns="1371600" rIns="41153" bIns="41153"/>
          <a:lstStyle/>
          <a:p>
            <a:pPr marL="227178" indent="-227178" defTabSz="914287">
              <a:lnSpc>
                <a:spcPct val="90000"/>
              </a:lnSpc>
              <a:spcBef>
                <a:spcPts val="631"/>
              </a:spcBef>
              <a:buSzPct val="70000"/>
              <a:buFontTx/>
              <a:buBlip>
                <a:blip r:embed="rId4"/>
              </a:buBlip>
              <a:defRPr/>
            </a:pPr>
            <a:endParaRPr lang="en-US" altLang="zh-CN" sz="2300" spc="-40" dirty="0">
              <a:solidFill>
                <a:srgbClr val="FFFFFF"/>
              </a:solidFill>
              <a:cs typeface="+mn-cs"/>
            </a:endParaRPr>
          </a:p>
        </p:txBody>
      </p:sp>
      <p:grpSp>
        <p:nvGrpSpPr>
          <p:cNvPr id="6" name="Group 62"/>
          <p:cNvGrpSpPr>
            <a:grpSpLocks/>
          </p:cNvGrpSpPr>
          <p:nvPr/>
        </p:nvGrpSpPr>
        <p:grpSpPr bwMode="auto">
          <a:xfrm>
            <a:off x="-173038" y="2268538"/>
            <a:ext cx="9090026" cy="1084262"/>
            <a:chOff x="-230188" y="2286000"/>
            <a:chExt cx="12115800" cy="1084938"/>
          </a:xfrm>
        </p:grpSpPr>
        <p:sp>
          <p:nvSpPr>
            <p:cNvPr id="20" name="Title 2"/>
            <p:cNvSpPr txBox="1">
              <a:spLocks/>
            </p:cNvSpPr>
            <p:nvPr/>
          </p:nvSpPr>
          <p:spPr>
            <a:xfrm flipH="1">
              <a:off x="0" y="2286000"/>
              <a:ext cx="11885612" cy="1084938"/>
            </a:xfrm>
            <a:prstGeom prst="rect">
              <a:avLst/>
            </a:prstGeom>
            <a:gradFill flip="none" rotWithShape="1">
              <a:gsLst>
                <a:gs pos="0">
                  <a:srgbClr val="000000">
                    <a:alpha val="0"/>
                  </a:srgbClr>
                </a:gs>
                <a:gs pos="50000">
                  <a:srgbClr val="000000">
                    <a:alpha val="25000"/>
                  </a:srgbClr>
                </a:gs>
                <a:gs pos="70000">
                  <a:srgbClr val="000000">
                    <a:alpha val="25000"/>
                  </a:srgbClr>
                </a:gs>
                <a:gs pos="100000">
                  <a:srgbClr val="000000">
                    <a:alpha val="47000"/>
                  </a:srgbClr>
                </a:gs>
              </a:gsLst>
              <a:lin ang="0" scaled="1"/>
              <a:tileRect/>
            </a:gradFill>
            <a:ln w="12700">
              <a:gradFill flip="none" rotWithShape="1">
                <a:gsLst>
                  <a:gs pos="0">
                    <a:srgbClr val="FFFFFF">
                      <a:alpha val="0"/>
                    </a:srgbClr>
                  </a:gs>
                  <a:gs pos="50000">
                    <a:srgbClr val="FFFFFF">
                      <a:alpha val="50000"/>
                    </a:srgbClr>
                  </a:gs>
                  <a:gs pos="70000">
                    <a:srgbClr val="FFFFFF">
                      <a:alpha val="20000"/>
                    </a:srgbClr>
                  </a:gs>
                  <a:gs pos="100000">
                    <a:srgbClr val="FFC000">
                      <a:tint val="23500"/>
                      <a:satMod val="160000"/>
                      <a:alpha val="0"/>
                    </a:srgbClr>
                  </a:gs>
                </a:gsLst>
                <a:lin ang="0" scaled="1"/>
                <a:tileRect/>
              </a:gradFill>
              <a:round/>
              <a:headEnd/>
              <a:tailEnd/>
            </a:ln>
            <a:effectLst>
              <a:outerShdw blurRad="558800" sx="102000" sy="102000" algn="ctr" rotWithShape="0">
                <a:prstClr val="black">
                  <a:alpha val="82000"/>
                </a:prstClr>
              </a:outerShdw>
            </a:effectLst>
          </p:spPr>
          <p:txBody>
            <a:bodyPr/>
            <a:lstStyle/>
            <a:p>
              <a:pPr defTabSz="914400">
                <a:lnSpc>
                  <a:spcPct val="85000"/>
                </a:lnSpc>
                <a:defRPr/>
              </a:pPr>
              <a:endParaRPr lang="en-US" sz="3200" kern="0" dirty="0">
                <a:solidFill>
                  <a:sysClr val="windowText" lastClr="000000"/>
                </a:solidFill>
                <a:cs typeface="Segoe UI" pitchFamily="34" charset="0"/>
              </a:endParaRPr>
            </a:p>
          </p:txBody>
        </p:sp>
        <p:sp>
          <p:nvSpPr>
            <p:cNvPr id="23" name="Rectangle 22"/>
            <p:cNvSpPr/>
            <p:nvPr/>
          </p:nvSpPr>
          <p:spPr>
            <a:xfrm>
              <a:off x="-230188" y="2685353"/>
              <a:ext cx="1981200" cy="480131"/>
            </a:xfrm>
            <a:prstGeom prst="rect">
              <a:avLst/>
            </a:prstGeom>
          </p:spPr>
          <p:txBody>
            <a:bodyPr>
              <a:spAutoFit/>
            </a:bodyPr>
            <a:lstStyle/>
            <a:p>
              <a:pPr algn="r" defTabSz="914363">
                <a:lnSpc>
                  <a:spcPct val="90000"/>
                </a:lnSpc>
                <a:spcBef>
                  <a:spcPct val="20000"/>
                </a:spcBef>
                <a:defRPr/>
              </a:pPr>
              <a:r>
                <a:rPr lang="en-US" sz="1400" dirty="0">
                  <a:gradFill>
                    <a:gsLst>
                      <a:gs pos="0">
                        <a:schemeClr val="tx1"/>
                      </a:gs>
                      <a:gs pos="100000">
                        <a:schemeClr val="tx1"/>
                      </a:gs>
                    </a:gsLst>
                    <a:lin ang="5400000" scaled="0"/>
                  </a:gradFill>
                  <a:latin typeface="+mn-lt"/>
                  <a:cs typeface="+mn-cs"/>
                </a:rPr>
                <a:t>Target </a:t>
              </a:r>
              <a:br>
                <a:rPr lang="en-US" sz="1400" dirty="0">
                  <a:gradFill>
                    <a:gsLst>
                      <a:gs pos="0">
                        <a:schemeClr val="tx1"/>
                      </a:gs>
                      <a:gs pos="100000">
                        <a:schemeClr val="tx1"/>
                      </a:gs>
                    </a:gsLst>
                    <a:lin ang="5400000" scaled="0"/>
                  </a:gradFill>
                  <a:latin typeface="+mn-lt"/>
                  <a:cs typeface="+mn-cs"/>
                </a:rPr>
              </a:br>
              <a:r>
                <a:rPr lang="en-US" sz="1400" dirty="0">
                  <a:gradFill>
                    <a:gsLst>
                      <a:gs pos="0">
                        <a:schemeClr val="tx1"/>
                      </a:gs>
                      <a:gs pos="100000">
                        <a:schemeClr val="tx1"/>
                      </a:gs>
                    </a:gsLst>
                    <a:lin ang="5400000" scaled="0"/>
                  </a:gradFill>
                  <a:latin typeface="+mn-lt"/>
                  <a:cs typeface="+mn-cs"/>
                </a:rPr>
                <a:t>Audience </a:t>
              </a:r>
            </a:p>
          </p:txBody>
        </p:sp>
        <p:sp>
          <p:nvSpPr>
            <p:cNvPr id="32" name="Rectangle 31"/>
            <p:cNvSpPr/>
            <p:nvPr/>
          </p:nvSpPr>
          <p:spPr>
            <a:xfrm>
              <a:off x="1880370" y="2616103"/>
              <a:ext cx="2438399" cy="674031"/>
            </a:xfrm>
            <a:prstGeom prst="rect">
              <a:avLst/>
            </a:prstGeom>
          </p:spPr>
          <p:txBody>
            <a:bodyPr>
              <a:spAutoFit/>
            </a:bodyPr>
            <a:lstStyle/>
            <a:p>
              <a:pPr defTabSz="914363">
                <a:lnSpc>
                  <a:spcPct val="90000"/>
                </a:lnSpc>
                <a:spcBef>
                  <a:spcPct val="20000"/>
                </a:spcBef>
                <a:defRPr/>
              </a:pPr>
              <a:r>
                <a:rPr lang="en-US" sz="1400" dirty="0">
                  <a:gradFill>
                    <a:gsLst>
                      <a:gs pos="0">
                        <a:schemeClr val="tx1"/>
                      </a:gs>
                      <a:gs pos="100000">
                        <a:schemeClr val="tx1"/>
                      </a:gs>
                    </a:gsLst>
                    <a:lin ang="5400000" scaled="0"/>
                  </a:gradFill>
                  <a:latin typeface="+mn-lt"/>
                  <a:cs typeface="+mn-cs"/>
                </a:rPr>
                <a:t>Individual and </a:t>
              </a:r>
              <a:br>
                <a:rPr lang="en-US" sz="1400" dirty="0">
                  <a:gradFill>
                    <a:gsLst>
                      <a:gs pos="0">
                        <a:schemeClr val="tx1"/>
                      </a:gs>
                      <a:gs pos="100000">
                        <a:schemeClr val="tx1"/>
                      </a:gs>
                    </a:gsLst>
                    <a:lin ang="5400000" scaled="0"/>
                  </a:gradFill>
                  <a:latin typeface="+mn-lt"/>
                  <a:cs typeface="+mn-cs"/>
                </a:rPr>
              </a:br>
              <a:r>
                <a:rPr lang="en-US" sz="1400" dirty="0">
                  <a:gradFill>
                    <a:gsLst>
                      <a:gs pos="0">
                        <a:schemeClr val="tx1"/>
                      </a:gs>
                      <a:gs pos="100000">
                        <a:schemeClr val="tx1"/>
                      </a:gs>
                    </a:gsLst>
                    <a:lin ang="5400000" scaled="0"/>
                  </a:gradFill>
                  <a:latin typeface="+mn-lt"/>
                  <a:cs typeface="+mn-cs"/>
                </a:rPr>
                <a:t>Part-Time Project Managers</a:t>
              </a:r>
            </a:p>
          </p:txBody>
        </p:sp>
        <p:sp>
          <p:nvSpPr>
            <p:cNvPr id="33" name="Rectangle 32"/>
            <p:cNvSpPr/>
            <p:nvPr/>
          </p:nvSpPr>
          <p:spPr>
            <a:xfrm>
              <a:off x="5248301" y="2616103"/>
              <a:ext cx="2438399" cy="480131"/>
            </a:xfrm>
            <a:prstGeom prst="rect">
              <a:avLst/>
            </a:prstGeom>
          </p:spPr>
          <p:txBody>
            <a:bodyPr>
              <a:spAutoFit/>
            </a:bodyPr>
            <a:lstStyle/>
            <a:p>
              <a:pPr defTabSz="914363">
                <a:lnSpc>
                  <a:spcPct val="90000"/>
                </a:lnSpc>
                <a:spcBef>
                  <a:spcPct val="20000"/>
                </a:spcBef>
                <a:defRPr/>
              </a:pPr>
              <a:r>
                <a:rPr lang="en-US" sz="1400" dirty="0">
                  <a:gradFill>
                    <a:gsLst>
                      <a:gs pos="0">
                        <a:schemeClr val="tx1"/>
                      </a:gs>
                      <a:gs pos="100000">
                        <a:schemeClr val="tx1"/>
                      </a:gs>
                    </a:gsLst>
                    <a:lin ang="5400000" scaled="0"/>
                  </a:gradFill>
                  <a:latin typeface="+mn-lt"/>
                  <a:cs typeface="+mn-cs"/>
                </a:rPr>
                <a:t>Professional </a:t>
              </a:r>
              <a:br>
                <a:rPr lang="en-US" sz="1400" dirty="0">
                  <a:gradFill>
                    <a:gsLst>
                      <a:gs pos="0">
                        <a:schemeClr val="tx1"/>
                      </a:gs>
                      <a:gs pos="100000">
                        <a:schemeClr val="tx1"/>
                      </a:gs>
                    </a:gsLst>
                    <a:lin ang="5400000" scaled="0"/>
                  </a:gradFill>
                  <a:latin typeface="+mn-lt"/>
                  <a:cs typeface="+mn-cs"/>
                </a:rPr>
              </a:br>
              <a:r>
                <a:rPr lang="en-US" sz="1400" dirty="0">
                  <a:gradFill>
                    <a:gsLst>
                      <a:gs pos="0">
                        <a:schemeClr val="tx1"/>
                      </a:gs>
                      <a:gs pos="100000">
                        <a:schemeClr val="tx1"/>
                      </a:gs>
                    </a:gsLst>
                    <a:lin ang="5400000" scaled="0"/>
                  </a:gradFill>
                  <a:latin typeface="+mn-lt"/>
                  <a:cs typeface="+mn-cs"/>
                </a:rPr>
                <a:t>Project Managers</a:t>
              </a:r>
            </a:p>
          </p:txBody>
        </p:sp>
        <p:sp>
          <p:nvSpPr>
            <p:cNvPr id="34" name="Rectangle 33"/>
            <p:cNvSpPr/>
            <p:nvPr/>
          </p:nvSpPr>
          <p:spPr>
            <a:xfrm>
              <a:off x="8598312" y="2616103"/>
              <a:ext cx="2906300" cy="674031"/>
            </a:xfrm>
            <a:prstGeom prst="rect">
              <a:avLst/>
            </a:prstGeom>
          </p:spPr>
          <p:txBody>
            <a:bodyPr>
              <a:spAutoFit/>
            </a:bodyPr>
            <a:lstStyle/>
            <a:p>
              <a:pPr defTabSz="914363">
                <a:lnSpc>
                  <a:spcPct val="90000"/>
                </a:lnSpc>
                <a:spcBef>
                  <a:spcPct val="20000"/>
                </a:spcBef>
                <a:defRPr/>
              </a:pPr>
              <a:r>
                <a:rPr lang="en-US" sz="1400" dirty="0">
                  <a:gradFill>
                    <a:gsLst>
                      <a:gs pos="0">
                        <a:schemeClr val="tx1"/>
                      </a:gs>
                      <a:gs pos="100000">
                        <a:schemeClr val="tx1"/>
                      </a:gs>
                    </a:gsLst>
                    <a:lin ang="5400000" scaled="0"/>
                  </a:gradFill>
                  <a:latin typeface="+mn-lt"/>
                  <a:cs typeface="+mn-cs"/>
                </a:rPr>
                <a:t>CIO, PMO, Operations, R&amp;D, Product Development</a:t>
              </a:r>
            </a:p>
          </p:txBody>
        </p:sp>
      </p:grpSp>
      <p:grpSp>
        <p:nvGrpSpPr>
          <p:cNvPr id="7" name="Group 64"/>
          <p:cNvGrpSpPr>
            <a:grpSpLocks/>
          </p:cNvGrpSpPr>
          <p:nvPr/>
        </p:nvGrpSpPr>
        <p:grpSpPr bwMode="auto">
          <a:xfrm>
            <a:off x="-173038" y="4876800"/>
            <a:ext cx="9090026" cy="609600"/>
            <a:chOff x="-230188" y="4513932"/>
            <a:chExt cx="12115800" cy="609600"/>
          </a:xfrm>
        </p:grpSpPr>
        <p:sp>
          <p:nvSpPr>
            <p:cNvPr id="22" name="Title 2"/>
            <p:cNvSpPr txBox="1">
              <a:spLocks/>
            </p:cNvSpPr>
            <p:nvPr/>
          </p:nvSpPr>
          <p:spPr>
            <a:xfrm flipH="1">
              <a:off x="0" y="4513932"/>
              <a:ext cx="11885612" cy="609600"/>
            </a:xfrm>
            <a:prstGeom prst="rect">
              <a:avLst/>
            </a:prstGeom>
            <a:gradFill flip="none" rotWithShape="1">
              <a:gsLst>
                <a:gs pos="0">
                  <a:srgbClr val="000000">
                    <a:alpha val="0"/>
                  </a:srgbClr>
                </a:gs>
                <a:gs pos="50000">
                  <a:srgbClr val="000000">
                    <a:alpha val="25000"/>
                  </a:srgbClr>
                </a:gs>
                <a:gs pos="70000">
                  <a:srgbClr val="000000">
                    <a:alpha val="25000"/>
                  </a:srgbClr>
                </a:gs>
                <a:gs pos="100000">
                  <a:srgbClr val="000000">
                    <a:alpha val="47000"/>
                  </a:srgbClr>
                </a:gs>
              </a:gsLst>
              <a:lin ang="0" scaled="1"/>
              <a:tileRect/>
            </a:gradFill>
            <a:ln w="12700">
              <a:gradFill flip="none" rotWithShape="1">
                <a:gsLst>
                  <a:gs pos="0">
                    <a:srgbClr val="FFFFFF">
                      <a:alpha val="0"/>
                    </a:srgbClr>
                  </a:gs>
                  <a:gs pos="50000">
                    <a:srgbClr val="FFFFFF">
                      <a:alpha val="50000"/>
                    </a:srgbClr>
                  </a:gs>
                  <a:gs pos="70000">
                    <a:srgbClr val="FFFFFF">
                      <a:alpha val="20000"/>
                    </a:srgbClr>
                  </a:gs>
                  <a:gs pos="100000">
                    <a:srgbClr val="FFC000">
                      <a:tint val="23500"/>
                      <a:satMod val="160000"/>
                      <a:alpha val="0"/>
                    </a:srgbClr>
                  </a:gs>
                </a:gsLst>
                <a:lin ang="0" scaled="1"/>
                <a:tileRect/>
              </a:gradFill>
              <a:round/>
              <a:headEnd/>
              <a:tailEnd/>
            </a:ln>
            <a:effectLst>
              <a:outerShdw blurRad="558800" sx="102000" sy="102000" algn="ctr" rotWithShape="0">
                <a:prstClr val="black">
                  <a:alpha val="82000"/>
                </a:prstClr>
              </a:outerShdw>
            </a:effectLst>
          </p:spPr>
          <p:txBody>
            <a:bodyPr/>
            <a:lstStyle/>
            <a:p>
              <a:pPr defTabSz="914400">
                <a:lnSpc>
                  <a:spcPct val="85000"/>
                </a:lnSpc>
                <a:defRPr/>
              </a:pPr>
              <a:endParaRPr lang="en-US" sz="3200" b="1" kern="0" dirty="0">
                <a:solidFill>
                  <a:sysClr val="windowText" lastClr="000000"/>
                </a:solidFill>
                <a:cs typeface="Segoe UI" pitchFamily="34" charset="0"/>
              </a:endParaRPr>
            </a:p>
          </p:txBody>
        </p:sp>
        <p:sp>
          <p:nvSpPr>
            <p:cNvPr id="25" name="Rectangle 24"/>
            <p:cNvSpPr/>
            <p:nvPr/>
          </p:nvSpPr>
          <p:spPr>
            <a:xfrm>
              <a:off x="-230188" y="4675616"/>
              <a:ext cx="1981200" cy="286232"/>
            </a:xfrm>
            <a:prstGeom prst="rect">
              <a:avLst/>
            </a:prstGeom>
          </p:spPr>
          <p:txBody>
            <a:bodyPr>
              <a:spAutoFit/>
            </a:bodyPr>
            <a:lstStyle/>
            <a:p>
              <a:pPr algn="r" defTabSz="914363">
                <a:lnSpc>
                  <a:spcPct val="90000"/>
                </a:lnSpc>
                <a:spcBef>
                  <a:spcPct val="20000"/>
                </a:spcBef>
                <a:defRPr/>
              </a:pPr>
              <a:r>
                <a:rPr lang="en-US" sz="1400" dirty="0">
                  <a:gradFill>
                    <a:gsLst>
                      <a:gs pos="0">
                        <a:schemeClr val="tx1"/>
                      </a:gs>
                      <a:gs pos="100000">
                        <a:schemeClr val="tx1"/>
                      </a:gs>
                    </a:gsLst>
                    <a:lin ang="5400000" scaled="0"/>
                  </a:gradFill>
                  <a:latin typeface="+mn-lt"/>
                  <a:cs typeface="+mn-cs"/>
                </a:rPr>
                <a:t>CAL</a:t>
              </a:r>
            </a:p>
          </p:txBody>
        </p:sp>
        <p:sp>
          <p:nvSpPr>
            <p:cNvPr id="35" name="Rectangle 34"/>
            <p:cNvSpPr/>
            <p:nvPr/>
          </p:nvSpPr>
          <p:spPr>
            <a:xfrm>
              <a:off x="1880370" y="4684817"/>
              <a:ext cx="2438399" cy="286232"/>
            </a:xfrm>
            <a:prstGeom prst="rect">
              <a:avLst/>
            </a:prstGeom>
          </p:spPr>
          <p:txBody>
            <a:bodyPr>
              <a:spAutoFit/>
            </a:bodyPr>
            <a:lstStyle/>
            <a:p>
              <a:pPr defTabSz="914363">
                <a:lnSpc>
                  <a:spcPct val="90000"/>
                </a:lnSpc>
                <a:spcBef>
                  <a:spcPct val="20000"/>
                </a:spcBef>
                <a:defRPr/>
              </a:pPr>
              <a:r>
                <a:rPr lang="en-US" sz="1400" dirty="0">
                  <a:gradFill>
                    <a:gsLst>
                      <a:gs pos="0">
                        <a:schemeClr val="tx1"/>
                      </a:gs>
                      <a:gs pos="100000">
                        <a:schemeClr val="tx1"/>
                      </a:gs>
                    </a:gsLst>
                    <a:lin ang="5400000" scaled="0"/>
                  </a:gradFill>
                  <a:latin typeface="+mn-lt"/>
                  <a:cs typeface="+mn-cs"/>
                </a:rPr>
                <a:t>CAL Not Required</a:t>
              </a:r>
            </a:p>
          </p:txBody>
        </p:sp>
        <p:sp>
          <p:nvSpPr>
            <p:cNvPr id="36" name="Rectangle 35"/>
            <p:cNvSpPr/>
            <p:nvPr/>
          </p:nvSpPr>
          <p:spPr>
            <a:xfrm>
              <a:off x="5248301" y="4587868"/>
              <a:ext cx="2819400" cy="480131"/>
            </a:xfrm>
            <a:prstGeom prst="rect">
              <a:avLst/>
            </a:prstGeom>
          </p:spPr>
          <p:txBody>
            <a:bodyPr>
              <a:spAutoFit/>
            </a:bodyPr>
            <a:lstStyle/>
            <a:p>
              <a:pPr defTabSz="914363">
                <a:lnSpc>
                  <a:spcPct val="90000"/>
                </a:lnSpc>
                <a:spcBef>
                  <a:spcPct val="20000"/>
                </a:spcBef>
                <a:defRPr/>
              </a:pPr>
              <a:r>
                <a:rPr lang="en-US" sz="1400" dirty="0">
                  <a:gradFill>
                    <a:gsLst>
                      <a:gs pos="0">
                        <a:schemeClr val="tx1"/>
                      </a:gs>
                      <a:gs pos="100000">
                        <a:schemeClr val="tx1"/>
                      </a:gs>
                    </a:gsLst>
                    <a:lin ang="5400000" scaled="0"/>
                  </a:gradFill>
                  <a:latin typeface="+mn-lt"/>
                  <a:cs typeface="+mn-cs"/>
                </a:rPr>
                <a:t>Project Server CAL Included</a:t>
              </a:r>
            </a:p>
          </p:txBody>
        </p:sp>
        <p:sp>
          <p:nvSpPr>
            <p:cNvPr id="37" name="Rectangle 36"/>
            <p:cNvSpPr/>
            <p:nvPr/>
          </p:nvSpPr>
          <p:spPr>
            <a:xfrm>
              <a:off x="8598312" y="4684817"/>
              <a:ext cx="2438399" cy="286232"/>
            </a:xfrm>
            <a:prstGeom prst="rect">
              <a:avLst/>
            </a:prstGeom>
          </p:spPr>
          <p:txBody>
            <a:bodyPr>
              <a:spAutoFit/>
            </a:bodyPr>
            <a:lstStyle/>
            <a:p>
              <a:pPr defTabSz="914363">
                <a:lnSpc>
                  <a:spcPct val="90000"/>
                </a:lnSpc>
                <a:spcBef>
                  <a:spcPct val="20000"/>
                </a:spcBef>
                <a:defRPr/>
              </a:pPr>
              <a:r>
                <a:rPr lang="en-US" sz="1400" dirty="0">
                  <a:gradFill>
                    <a:gsLst>
                      <a:gs pos="0">
                        <a:schemeClr val="tx1"/>
                      </a:gs>
                      <a:gs pos="100000">
                        <a:schemeClr val="tx1"/>
                      </a:gs>
                    </a:gsLst>
                    <a:lin ang="5400000" scaled="0"/>
                  </a:gradFill>
                  <a:latin typeface="+mn-lt"/>
                  <a:cs typeface="+mn-cs"/>
                </a:rPr>
                <a:t>CAL Required</a:t>
              </a:r>
            </a:p>
          </p:txBody>
        </p:sp>
      </p:grpSp>
      <p:grpSp>
        <p:nvGrpSpPr>
          <p:cNvPr id="8" name="Group 63"/>
          <p:cNvGrpSpPr>
            <a:grpSpLocks/>
          </p:cNvGrpSpPr>
          <p:nvPr/>
        </p:nvGrpSpPr>
        <p:grpSpPr bwMode="auto">
          <a:xfrm>
            <a:off x="-173038" y="3427413"/>
            <a:ext cx="9090026" cy="1516062"/>
            <a:chOff x="-230188" y="3238500"/>
            <a:chExt cx="12115800" cy="1150812"/>
          </a:xfrm>
        </p:grpSpPr>
        <p:sp>
          <p:nvSpPr>
            <p:cNvPr id="21" name="Title 2"/>
            <p:cNvSpPr txBox="1">
              <a:spLocks/>
            </p:cNvSpPr>
            <p:nvPr/>
          </p:nvSpPr>
          <p:spPr>
            <a:xfrm flipH="1">
              <a:off x="0" y="3238500"/>
              <a:ext cx="11885612" cy="1066800"/>
            </a:xfrm>
            <a:prstGeom prst="rect">
              <a:avLst/>
            </a:prstGeom>
            <a:gradFill flip="none" rotWithShape="1">
              <a:gsLst>
                <a:gs pos="0">
                  <a:srgbClr val="000000">
                    <a:alpha val="0"/>
                  </a:srgbClr>
                </a:gs>
                <a:gs pos="50000">
                  <a:srgbClr val="000000">
                    <a:alpha val="25000"/>
                  </a:srgbClr>
                </a:gs>
                <a:gs pos="70000">
                  <a:srgbClr val="000000">
                    <a:alpha val="25000"/>
                  </a:srgbClr>
                </a:gs>
                <a:gs pos="100000">
                  <a:srgbClr val="000000">
                    <a:alpha val="47000"/>
                  </a:srgbClr>
                </a:gs>
              </a:gsLst>
              <a:lin ang="0" scaled="1"/>
              <a:tileRect/>
            </a:gradFill>
            <a:ln w="12700">
              <a:gradFill flip="none" rotWithShape="1">
                <a:gsLst>
                  <a:gs pos="0">
                    <a:srgbClr val="FFFFFF">
                      <a:alpha val="0"/>
                    </a:srgbClr>
                  </a:gs>
                  <a:gs pos="50000">
                    <a:srgbClr val="FFFFFF">
                      <a:alpha val="50000"/>
                    </a:srgbClr>
                  </a:gs>
                  <a:gs pos="70000">
                    <a:srgbClr val="FFFFFF">
                      <a:alpha val="20000"/>
                    </a:srgbClr>
                  </a:gs>
                  <a:gs pos="100000">
                    <a:srgbClr val="FFC000">
                      <a:tint val="23500"/>
                      <a:satMod val="160000"/>
                      <a:alpha val="0"/>
                    </a:srgbClr>
                  </a:gs>
                </a:gsLst>
                <a:lin ang="0" scaled="1"/>
                <a:tileRect/>
              </a:gradFill>
              <a:round/>
              <a:headEnd/>
              <a:tailEnd/>
            </a:ln>
            <a:effectLst>
              <a:outerShdw blurRad="558800" sx="102000" sy="102000" algn="ctr" rotWithShape="0">
                <a:prstClr val="black">
                  <a:alpha val="82000"/>
                </a:prstClr>
              </a:outerShdw>
            </a:effectLst>
          </p:spPr>
          <p:txBody>
            <a:bodyPr/>
            <a:lstStyle/>
            <a:p>
              <a:pPr defTabSz="914400">
                <a:lnSpc>
                  <a:spcPct val="85000"/>
                </a:lnSpc>
                <a:defRPr/>
              </a:pPr>
              <a:endParaRPr lang="en-US" sz="3200" kern="0" dirty="0">
                <a:solidFill>
                  <a:sysClr val="windowText" lastClr="000000"/>
                </a:solidFill>
                <a:cs typeface="Segoe UI" pitchFamily="34" charset="0"/>
              </a:endParaRPr>
            </a:p>
          </p:txBody>
        </p:sp>
        <p:sp>
          <p:nvSpPr>
            <p:cNvPr id="24" name="Rectangle 23"/>
            <p:cNvSpPr/>
            <p:nvPr/>
          </p:nvSpPr>
          <p:spPr>
            <a:xfrm>
              <a:off x="-230188" y="3628784"/>
              <a:ext cx="1981200" cy="217284"/>
            </a:xfrm>
            <a:prstGeom prst="rect">
              <a:avLst/>
            </a:prstGeom>
          </p:spPr>
          <p:txBody>
            <a:bodyPr>
              <a:spAutoFit/>
            </a:bodyPr>
            <a:lstStyle/>
            <a:p>
              <a:pPr algn="r" defTabSz="914363">
                <a:lnSpc>
                  <a:spcPct val="90000"/>
                </a:lnSpc>
                <a:spcBef>
                  <a:spcPct val="20000"/>
                </a:spcBef>
                <a:defRPr/>
              </a:pPr>
              <a:r>
                <a:rPr lang="en-US" sz="1400" dirty="0">
                  <a:gradFill>
                    <a:gsLst>
                      <a:gs pos="0">
                        <a:schemeClr val="tx1"/>
                      </a:gs>
                      <a:gs pos="100000">
                        <a:schemeClr val="tx1"/>
                      </a:gs>
                    </a:gsLst>
                    <a:lin ang="5400000" scaled="0"/>
                  </a:gradFill>
                  <a:latin typeface="+mn-lt"/>
                  <a:cs typeface="+mn-cs"/>
                </a:rPr>
                <a:t>Key Changes</a:t>
              </a:r>
            </a:p>
          </p:txBody>
        </p:sp>
        <p:sp>
          <p:nvSpPr>
            <p:cNvPr id="38" name="Rectangle 37"/>
            <p:cNvSpPr/>
            <p:nvPr/>
          </p:nvSpPr>
          <p:spPr>
            <a:xfrm>
              <a:off x="1880370" y="3356402"/>
              <a:ext cx="3124200" cy="724282"/>
            </a:xfrm>
            <a:prstGeom prst="rect">
              <a:avLst/>
            </a:prstGeom>
          </p:spPr>
          <p:txBody>
            <a:bodyPr>
              <a:spAutoFit/>
            </a:bodyPr>
            <a:lstStyle/>
            <a:p>
              <a:pPr marL="177800" indent="-177800" defTabSz="914363">
                <a:lnSpc>
                  <a:spcPct val="90000"/>
                </a:lnSpc>
                <a:spcBef>
                  <a:spcPct val="20000"/>
                </a:spcBef>
                <a:buFontTx/>
                <a:buBlip>
                  <a:blip r:embed="rId6"/>
                </a:buBlip>
                <a:defRPr/>
              </a:pPr>
              <a:r>
                <a:rPr lang="en-US" sz="1400" dirty="0">
                  <a:gradFill>
                    <a:gsLst>
                      <a:gs pos="0">
                        <a:schemeClr val="tx1"/>
                      </a:gs>
                      <a:gs pos="100000">
                        <a:schemeClr val="tx1"/>
                      </a:gs>
                    </a:gsLst>
                    <a:lin ang="5400000" scaled="0"/>
                  </a:gradFill>
                  <a:latin typeface="+mn-lt"/>
                  <a:cs typeface="+mn-cs"/>
                </a:rPr>
                <a:t>Fluent User Interface</a:t>
              </a:r>
            </a:p>
            <a:p>
              <a:pPr marL="177800" indent="-177800" defTabSz="914363">
                <a:lnSpc>
                  <a:spcPct val="90000"/>
                </a:lnSpc>
                <a:spcBef>
                  <a:spcPct val="20000"/>
                </a:spcBef>
                <a:buFontTx/>
                <a:buBlip>
                  <a:blip r:embed="rId6"/>
                </a:buBlip>
                <a:defRPr/>
              </a:pPr>
              <a:r>
                <a:rPr lang="en-US" sz="1400" dirty="0">
                  <a:gradFill>
                    <a:gsLst>
                      <a:gs pos="0">
                        <a:schemeClr val="tx1"/>
                      </a:gs>
                      <a:gs pos="100000">
                        <a:schemeClr val="tx1"/>
                      </a:gs>
                    </a:gsLst>
                    <a:lin ang="5400000" scaled="0"/>
                  </a:gradFill>
                  <a:latin typeface="+mn-lt"/>
                  <a:cs typeface="+mn-cs"/>
                </a:rPr>
                <a:t>User Controlled Scheduling</a:t>
              </a:r>
            </a:p>
            <a:p>
              <a:pPr marL="177800" indent="-177800" defTabSz="914363">
                <a:lnSpc>
                  <a:spcPct val="90000"/>
                </a:lnSpc>
                <a:spcBef>
                  <a:spcPct val="20000"/>
                </a:spcBef>
                <a:buFontTx/>
                <a:buBlip>
                  <a:blip r:embed="rId6"/>
                </a:buBlip>
                <a:defRPr/>
              </a:pPr>
              <a:r>
                <a:rPr lang="en-US" sz="1400" dirty="0">
                  <a:gradFill>
                    <a:gsLst>
                      <a:gs pos="0">
                        <a:schemeClr val="tx1"/>
                      </a:gs>
                      <a:gs pos="100000">
                        <a:schemeClr val="tx1"/>
                      </a:gs>
                    </a:gsLst>
                    <a:lin ang="5400000" scaled="0"/>
                  </a:gradFill>
                  <a:latin typeface="+mn-lt"/>
                  <a:cs typeface="+mn-cs"/>
                </a:rPr>
                <a:t>Timeline View</a:t>
              </a:r>
            </a:p>
          </p:txBody>
        </p:sp>
        <p:sp>
          <p:nvSpPr>
            <p:cNvPr id="39" name="Rectangle 38"/>
            <p:cNvSpPr/>
            <p:nvPr/>
          </p:nvSpPr>
          <p:spPr>
            <a:xfrm>
              <a:off x="5248301" y="3332421"/>
              <a:ext cx="3124200" cy="904184"/>
            </a:xfrm>
            <a:prstGeom prst="rect">
              <a:avLst/>
            </a:prstGeom>
          </p:spPr>
          <p:txBody>
            <a:bodyPr>
              <a:spAutoFit/>
            </a:bodyPr>
            <a:lstStyle/>
            <a:p>
              <a:pPr marL="177800" indent="-177800" defTabSz="914363">
                <a:lnSpc>
                  <a:spcPct val="90000"/>
                </a:lnSpc>
                <a:spcBef>
                  <a:spcPct val="20000"/>
                </a:spcBef>
                <a:buFontTx/>
                <a:buBlip>
                  <a:blip r:embed="rId6"/>
                </a:buBlip>
                <a:defRPr/>
              </a:pPr>
              <a:r>
                <a:rPr lang="en-US" sz="1400" dirty="0">
                  <a:gradFill>
                    <a:gsLst>
                      <a:gs pos="0">
                        <a:schemeClr val="tx1"/>
                      </a:gs>
                      <a:gs pos="100000">
                        <a:schemeClr val="tx1"/>
                      </a:gs>
                    </a:gsLst>
                    <a:lin ang="5400000" scaled="0"/>
                  </a:gradFill>
                  <a:latin typeface="+mn-lt"/>
                  <a:cs typeface="+mn-cs"/>
                </a:rPr>
                <a:t>Project Standard PLUS</a:t>
              </a:r>
            </a:p>
            <a:p>
              <a:pPr marL="177800" indent="-177800" defTabSz="914363">
                <a:lnSpc>
                  <a:spcPct val="90000"/>
                </a:lnSpc>
                <a:spcBef>
                  <a:spcPct val="20000"/>
                </a:spcBef>
                <a:buFontTx/>
                <a:buBlip>
                  <a:blip r:embed="rId6"/>
                </a:buBlip>
                <a:defRPr/>
              </a:pPr>
              <a:r>
                <a:rPr lang="en-US" sz="1400" dirty="0">
                  <a:gradFill>
                    <a:gsLst>
                      <a:gs pos="0">
                        <a:schemeClr val="tx1"/>
                      </a:gs>
                      <a:gs pos="100000">
                        <a:schemeClr val="tx1"/>
                      </a:gs>
                    </a:gsLst>
                    <a:lin ang="5400000" scaled="0"/>
                  </a:gradFill>
                  <a:latin typeface="+mn-lt"/>
                  <a:cs typeface="+mn-cs"/>
                </a:rPr>
                <a:t>Enhanced Scheduling</a:t>
              </a:r>
            </a:p>
            <a:p>
              <a:pPr marL="177800" indent="-177800" defTabSz="914363">
                <a:lnSpc>
                  <a:spcPct val="90000"/>
                </a:lnSpc>
                <a:spcBef>
                  <a:spcPct val="20000"/>
                </a:spcBef>
                <a:buFontTx/>
                <a:buBlip>
                  <a:blip r:embed="rId6"/>
                </a:buBlip>
                <a:defRPr/>
              </a:pPr>
              <a:r>
                <a:rPr lang="en-US" sz="1400" dirty="0">
                  <a:gradFill>
                    <a:gsLst>
                      <a:gs pos="0">
                        <a:schemeClr val="tx1"/>
                      </a:gs>
                      <a:gs pos="100000">
                        <a:schemeClr val="tx1"/>
                      </a:gs>
                    </a:gsLst>
                    <a:lin ang="5400000" scaled="0"/>
                  </a:gradFill>
                  <a:latin typeface="+mn-lt"/>
                  <a:cs typeface="+mn-cs"/>
                </a:rPr>
                <a:t>Team Planner</a:t>
              </a:r>
            </a:p>
            <a:p>
              <a:pPr marL="177800" indent="-177800" defTabSz="914363">
                <a:lnSpc>
                  <a:spcPct val="90000"/>
                </a:lnSpc>
                <a:spcBef>
                  <a:spcPct val="20000"/>
                </a:spcBef>
                <a:buFontTx/>
                <a:buBlip>
                  <a:blip r:embed="rId6"/>
                </a:buBlip>
                <a:defRPr/>
              </a:pPr>
              <a:r>
                <a:rPr lang="en-US" sz="1400" dirty="0">
                  <a:gradFill>
                    <a:gsLst>
                      <a:gs pos="0">
                        <a:schemeClr val="tx1"/>
                      </a:gs>
                      <a:gs pos="100000">
                        <a:schemeClr val="tx1"/>
                      </a:gs>
                    </a:gsLst>
                    <a:lin ang="5400000" scaled="0"/>
                  </a:gradFill>
                  <a:latin typeface="+mn-lt"/>
                  <a:cs typeface="+mn-cs"/>
                </a:rPr>
                <a:t>Project Synch to SharePoint</a:t>
              </a:r>
            </a:p>
          </p:txBody>
        </p:sp>
        <p:sp>
          <p:nvSpPr>
            <p:cNvPr id="40" name="Rectangle 39"/>
            <p:cNvSpPr/>
            <p:nvPr/>
          </p:nvSpPr>
          <p:spPr>
            <a:xfrm>
              <a:off x="8598312" y="3337934"/>
              <a:ext cx="3276601" cy="1051378"/>
            </a:xfrm>
            <a:prstGeom prst="rect">
              <a:avLst/>
            </a:prstGeom>
          </p:spPr>
          <p:txBody>
            <a:bodyPr>
              <a:spAutoFit/>
            </a:bodyPr>
            <a:lstStyle/>
            <a:p>
              <a:pPr marL="177800" indent="-177800" defTabSz="914363">
                <a:lnSpc>
                  <a:spcPct val="90000"/>
                </a:lnSpc>
                <a:spcBef>
                  <a:spcPct val="20000"/>
                </a:spcBef>
                <a:buFontTx/>
                <a:buBlip>
                  <a:blip r:embed="rId6"/>
                </a:buBlip>
                <a:defRPr/>
              </a:pPr>
              <a:r>
                <a:rPr lang="en-US" sz="1400" dirty="0">
                  <a:gradFill>
                    <a:gsLst>
                      <a:gs pos="0">
                        <a:schemeClr val="tx1"/>
                      </a:gs>
                      <a:gs pos="100000">
                        <a:schemeClr val="tx1"/>
                      </a:gs>
                    </a:gsLst>
                    <a:lin ang="5400000" scaled="0"/>
                  </a:gradFill>
                  <a:latin typeface="+mn-lt"/>
                  <a:cs typeface="+mn-cs"/>
                </a:rPr>
                <a:t>Web Based Scheduling</a:t>
              </a:r>
            </a:p>
            <a:p>
              <a:pPr marL="177800" indent="-177800" defTabSz="914363">
                <a:lnSpc>
                  <a:spcPct val="90000"/>
                </a:lnSpc>
                <a:spcBef>
                  <a:spcPct val="20000"/>
                </a:spcBef>
                <a:buFontTx/>
                <a:buBlip>
                  <a:blip r:embed="rId6"/>
                </a:buBlip>
                <a:defRPr/>
              </a:pPr>
              <a:r>
                <a:rPr lang="en-US" sz="1400" dirty="0">
                  <a:gradFill>
                    <a:gsLst>
                      <a:gs pos="0">
                        <a:schemeClr val="tx1"/>
                      </a:gs>
                      <a:gs pos="100000">
                        <a:schemeClr val="tx1"/>
                      </a:gs>
                    </a:gsLst>
                    <a:lin ang="5400000" scaled="0"/>
                  </a:gradFill>
                  <a:latin typeface="+mn-lt"/>
                  <a:cs typeface="+mn-cs"/>
                </a:rPr>
                <a:t>Unified Project and Portfolio Management</a:t>
              </a:r>
            </a:p>
            <a:p>
              <a:pPr marL="177800" indent="-177800" defTabSz="914363">
                <a:lnSpc>
                  <a:spcPct val="90000"/>
                </a:lnSpc>
                <a:spcBef>
                  <a:spcPct val="20000"/>
                </a:spcBef>
                <a:buFontTx/>
                <a:buBlip>
                  <a:blip r:embed="rId6"/>
                </a:buBlip>
                <a:defRPr/>
              </a:pPr>
              <a:r>
                <a:rPr lang="en-US" sz="1400" dirty="0">
                  <a:gradFill>
                    <a:gsLst>
                      <a:gs pos="0">
                        <a:schemeClr val="tx1"/>
                      </a:gs>
                      <a:gs pos="100000">
                        <a:schemeClr val="tx1"/>
                      </a:gs>
                    </a:gsLst>
                    <a:lin ang="5400000" scaled="0"/>
                  </a:gradFill>
                  <a:latin typeface="+mn-lt"/>
                  <a:cs typeface="+mn-cs"/>
                </a:rPr>
                <a:t>Enhanced BI and Reporting</a:t>
              </a:r>
            </a:p>
            <a:p>
              <a:pPr marL="177800" indent="-177800" defTabSz="914363">
                <a:lnSpc>
                  <a:spcPct val="90000"/>
                </a:lnSpc>
                <a:spcBef>
                  <a:spcPct val="20000"/>
                </a:spcBef>
                <a:buFontTx/>
                <a:buBlip>
                  <a:blip r:embed="rId6"/>
                </a:buBlip>
                <a:defRPr/>
              </a:pPr>
              <a:endParaRPr lang="en-US" sz="1400" dirty="0">
                <a:gradFill>
                  <a:gsLst>
                    <a:gs pos="0">
                      <a:schemeClr val="tx1"/>
                    </a:gs>
                    <a:gs pos="100000">
                      <a:schemeClr val="tx1"/>
                    </a:gs>
                  </a:gsLst>
                  <a:lin ang="5400000" scaled="0"/>
                </a:gradFill>
                <a:latin typeface="+mn-lt"/>
                <a:cs typeface="+mn-cs"/>
              </a:endParaRPr>
            </a:p>
          </p:txBody>
        </p:sp>
      </p:grpSp>
      <p:pic>
        <p:nvPicPr>
          <p:cNvPr id="42" name="Picture 2" descr="https://brandtools.partners.extranet.microsoft.com/NR/rdonlyres/76BE76EB-A98D-4B93-855E-CE6596BF62B1/0/DYNA06_Shanti_01.jp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3937221" y="1390936"/>
            <a:ext cx="685800" cy="685800"/>
          </a:xfrm>
          <a:prstGeom prst="roundRect">
            <a:avLst/>
          </a:prstGeom>
          <a:noFill/>
          <a:ln>
            <a:noFill/>
          </a:ln>
        </p:spPr>
      </p:pic>
      <p:pic>
        <p:nvPicPr>
          <p:cNvPr id="43" name="Picture 6" descr="https://brandtools.partners.extranet.microsoft.com/NR/rdonlyres/293F16BF-5C93-44EA-93E5-25E7BDC2B354/0/DYNA06_Fred_01.jp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1451025" y="1390936"/>
            <a:ext cx="685800" cy="685800"/>
          </a:xfrm>
          <a:prstGeom prst="roundRect">
            <a:avLst/>
          </a:prstGeom>
          <a:noFill/>
          <a:ln>
            <a:noFill/>
          </a:ln>
        </p:spPr>
      </p:pic>
      <p:pic>
        <p:nvPicPr>
          <p:cNvPr id="44" name="Picture 14" descr="https://brandtools.partners.extranet.microsoft.com/NR/rdonlyres/AB31E73F-C209-4768-B27E-FAAB9CCFF542/0/MSB05_Scott_1.jpg"/>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a:off x="6497711" y="1390936"/>
            <a:ext cx="712032" cy="685800"/>
          </a:xfrm>
          <a:prstGeom prst="roundRect">
            <a:avLst/>
          </a:prstGeom>
          <a:noFill/>
          <a:ln>
            <a:noFill/>
          </a:ln>
        </p:spPr>
      </p:pic>
      <p:pic>
        <p:nvPicPr>
          <p:cNvPr id="42007" name="Picture 46" descr="Project2010_bL_r.png"/>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69863" y="1524000"/>
            <a:ext cx="1171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8" name="Picture 47" descr="ProjectPro2010_bL_r.png"/>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702175" y="1608138"/>
            <a:ext cx="1522413"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9" name="Picture 48" descr="ProjectStnd2010_bL_r.png"/>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206625" y="1601788"/>
            <a:ext cx="13303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0" name="Picture 50" descr="Project-Svr10_h_rgb_r.png"/>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7277100" y="1600200"/>
            <a:ext cx="14970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68"/>
          <p:cNvGrpSpPr>
            <a:grpSpLocks/>
          </p:cNvGrpSpPr>
          <p:nvPr/>
        </p:nvGrpSpPr>
        <p:grpSpPr bwMode="auto">
          <a:xfrm>
            <a:off x="-173038" y="5545138"/>
            <a:ext cx="9317038" cy="931862"/>
            <a:chOff x="-230188" y="2286000"/>
            <a:chExt cx="12419013" cy="1084938"/>
          </a:xfrm>
        </p:grpSpPr>
        <p:sp>
          <p:nvSpPr>
            <p:cNvPr id="70" name="Title 2"/>
            <p:cNvSpPr txBox="1">
              <a:spLocks/>
            </p:cNvSpPr>
            <p:nvPr/>
          </p:nvSpPr>
          <p:spPr>
            <a:xfrm flipH="1">
              <a:off x="0" y="2286000"/>
              <a:ext cx="11885612" cy="1084938"/>
            </a:xfrm>
            <a:prstGeom prst="rect">
              <a:avLst/>
            </a:prstGeom>
            <a:gradFill flip="none" rotWithShape="1">
              <a:gsLst>
                <a:gs pos="0">
                  <a:srgbClr val="000000">
                    <a:alpha val="0"/>
                  </a:srgbClr>
                </a:gs>
                <a:gs pos="50000">
                  <a:srgbClr val="000000">
                    <a:alpha val="25000"/>
                  </a:srgbClr>
                </a:gs>
                <a:gs pos="70000">
                  <a:srgbClr val="000000">
                    <a:alpha val="25000"/>
                  </a:srgbClr>
                </a:gs>
                <a:gs pos="100000">
                  <a:srgbClr val="000000">
                    <a:alpha val="47000"/>
                  </a:srgbClr>
                </a:gs>
              </a:gsLst>
              <a:lin ang="0" scaled="1"/>
              <a:tileRect/>
            </a:gradFill>
            <a:ln w="12700">
              <a:gradFill flip="none" rotWithShape="1">
                <a:gsLst>
                  <a:gs pos="0">
                    <a:srgbClr val="FFFFFF">
                      <a:alpha val="0"/>
                    </a:srgbClr>
                  </a:gs>
                  <a:gs pos="50000">
                    <a:srgbClr val="FFFFFF">
                      <a:alpha val="50000"/>
                    </a:srgbClr>
                  </a:gs>
                  <a:gs pos="70000">
                    <a:srgbClr val="FFFFFF">
                      <a:alpha val="20000"/>
                    </a:srgbClr>
                  </a:gs>
                  <a:gs pos="100000">
                    <a:srgbClr val="FFC000">
                      <a:tint val="23500"/>
                      <a:satMod val="160000"/>
                      <a:alpha val="0"/>
                    </a:srgbClr>
                  </a:gs>
                </a:gsLst>
                <a:lin ang="0" scaled="1"/>
                <a:tileRect/>
              </a:gradFill>
              <a:round/>
              <a:headEnd/>
              <a:tailEnd/>
            </a:ln>
            <a:effectLst>
              <a:outerShdw blurRad="558800" sx="102000" sy="102000" algn="ctr" rotWithShape="0">
                <a:prstClr val="black">
                  <a:alpha val="82000"/>
                </a:prstClr>
              </a:outerShdw>
            </a:effectLst>
          </p:spPr>
          <p:txBody>
            <a:bodyPr/>
            <a:lstStyle/>
            <a:p>
              <a:pPr defTabSz="914400">
                <a:lnSpc>
                  <a:spcPct val="85000"/>
                </a:lnSpc>
                <a:defRPr/>
              </a:pPr>
              <a:endParaRPr lang="en-US" sz="3200" kern="0" dirty="0">
                <a:solidFill>
                  <a:sysClr val="windowText" lastClr="000000"/>
                </a:solidFill>
                <a:cs typeface="Segoe UI" pitchFamily="34" charset="0"/>
              </a:endParaRPr>
            </a:p>
          </p:txBody>
        </p:sp>
        <p:sp>
          <p:nvSpPr>
            <p:cNvPr id="71" name="Rectangle 70"/>
            <p:cNvSpPr/>
            <p:nvPr/>
          </p:nvSpPr>
          <p:spPr>
            <a:xfrm>
              <a:off x="-230188" y="2514048"/>
              <a:ext cx="1981200" cy="558596"/>
            </a:xfrm>
            <a:prstGeom prst="rect">
              <a:avLst/>
            </a:prstGeom>
          </p:spPr>
          <p:txBody>
            <a:bodyPr>
              <a:spAutoFit/>
            </a:bodyPr>
            <a:lstStyle/>
            <a:p>
              <a:pPr algn="r" defTabSz="914363">
                <a:lnSpc>
                  <a:spcPct val="90000"/>
                </a:lnSpc>
                <a:spcBef>
                  <a:spcPct val="20000"/>
                </a:spcBef>
                <a:defRPr/>
              </a:pPr>
              <a:r>
                <a:rPr lang="en-US" sz="1400" dirty="0">
                  <a:gradFill>
                    <a:gsLst>
                      <a:gs pos="0">
                        <a:schemeClr val="tx1"/>
                      </a:gs>
                      <a:gs pos="100000">
                        <a:schemeClr val="tx1"/>
                      </a:gs>
                    </a:gsLst>
                    <a:lin ang="5400000" scaled="0"/>
                  </a:gradFill>
                  <a:latin typeface="+mn-lt"/>
                  <a:cs typeface="+mn-cs"/>
                </a:rPr>
                <a:t>Key Dependencies</a:t>
              </a:r>
            </a:p>
          </p:txBody>
        </p:sp>
        <p:sp>
          <p:nvSpPr>
            <p:cNvPr id="72" name="Rectangle 71"/>
            <p:cNvSpPr/>
            <p:nvPr/>
          </p:nvSpPr>
          <p:spPr>
            <a:xfrm>
              <a:off x="1880370" y="2573060"/>
              <a:ext cx="2438399" cy="558596"/>
            </a:xfrm>
            <a:prstGeom prst="rect">
              <a:avLst/>
            </a:prstGeom>
          </p:spPr>
          <p:txBody>
            <a:bodyPr>
              <a:spAutoFit/>
            </a:bodyPr>
            <a:lstStyle/>
            <a:p>
              <a:pPr marL="177800" indent="-177800" defTabSz="914363">
                <a:lnSpc>
                  <a:spcPct val="90000"/>
                </a:lnSpc>
                <a:spcBef>
                  <a:spcPct val="20000"/>
                </a:spcBef>
                <a:buFontTx/>
                <a:buBlip>
                  <a:blip r:embed="rId6"/>
                </a:buBlip>
                <a:defRPr/>
              </a:pPr>
              <a:r>
                <a:rPr lang="en-US" sz="1400" dirty="0">
                  <a:gradFill>
                    <a:gsLst>
                      <a:gs pos="0">
                        <a:schemeClr val="tx1"/>
                      </a:gs>
                      <a:gs pos="100000">
                        <a:schemeClr val="tx1"/>
                      </a:gs>
                    </a:gsLst>
                    <a:lin ang="5400000" scaled="0"/>
                  </a:gradFill>
                  <a:latin typeface="+mn-lt"/>
                  <a:cs typeface="+mn-cs"/>
                </a:rPr>
                <a:t>Windows XP, Vista, or Windows 7</a:t>
              </a:r>
            </a:p>
          </p:txBody>
        </p:sp>
        <p:sp>
          <p:nvSpPr>
            <p:cNvPr id="73" name="Rectangle 72"/>
            <p:cNvSpPr/>
            <p:nvPr/>
          </p:nvSpPr>
          <p:spPr>
            <a:xfrm>
              <a:off x="5248301" y="2573060"/>
              <a:ext cx="2438399" cy="558596"/>
            </a:xfrm>
            <a:prstGeom prst="rect">
              <a:avLst/>
            </a:prstGeom>
          </p:spPr>
          <p:txBody>
            <a:bodyPr>
              <a:spAutoFit/>
            </a:bodyPr>
            <a:lstStyle/>
            <a:p>
              <a:pPr marL="177800" indent="-177800" defTabSz="914363">
                <a:lnSpc>
                  <a:spcPct val="90000"/>
                </a:lnSpc>
                <a:spcBef>
                  <a:spcPct val="20000"/>
                </a:spcBef>
                <a:buFontTx/>
                <a:buBlip>
                  <a:blip r:embed="rId6"/>
                </a:buBlip>
                <a:defRPr/>
              </a:pPr>
              <a:r>
                <a:rPr lang="en-US" sz="1400" dirty="0">
                  <a:gradFill>
                    <a:gsLst>
                      <a:gs pos="0">
                        <a:schemeClr val="tx1"/>
                      </a:gs>
                      <a:gs pos="100000">
                        <a:schemeClr val="tx1"/>
                      </a:gs>
                    </a:gsLst>
                    <a:lin ang="5400000" scaled="0"/>
                  </a:gradFill>
                  <a:latin typeface="+mn-lt"/>
                  <a:cs typeface="+mn-cs"/>
                </a:rPr>
                <a:t>Windows XP, Vista, or Windows 7</a:t>
              </a:r>
            </a:p>
          </p:txBody>
        </p:sp>
        <p:sp>
          <p:nvSpPr>
            <p:cNvPr id="74" name="Rectangle 73"/>
            <p:cNvSpPr/>
            <p:nvPr/>
          </p:nvSpPr>
          <p:spPr>
            <a:xfrm>
              <a:off x="8598312" y="2392809"/>
              <a:ext cx="3590513" cy="884445"/>
            </a:xfrm>
            <a:prstGeom prst="rect">
              <a:avLst/>
            </a:prstGeom>
          </p:spPr>
          <p:txBody>
            <a:bodyPr>
              <a:spAutoFit/>
            </a:bodyPr>
            <a:lstStyle/>
            <a:p>
              <a:pPr marL="177800" indent="-177800" defTabSz="914363">
                <a:lnSpc>
                  <a:spcPct val="90000"/>
                </a:lnSpc>
                <a:spcBef>
                  <a:spcPct val="20000"/>
                </a:spcBef>
                <a:buFontTx/>
                <a:buBlip>
                  <a:blip r:embed="rId6"/>
                </a:buBlip>
                <a:defRPr/>
              </a:pPr>
              <a:r>
                <a:rPr lang="en-US" sz="1400" dirty="0">
                  <a:gradFill>
                    <a:gsLst>
                      <a:gs pos="0">
                        <a:schemeClr val="tx1"/>
                      </a:gs>
                      <a:gs pos="100000">
                        <a:schemeClr val="tx1"/>
                      </a:gs>
                    </a:gsLst>
                    <a:lin ang="5400000" scaled="0"/>
                  </a:gradFill>
                  <a:latin typeface="+mn-lt"/>
                  <a:cs typeface="+mn-cs"/>
                </a:rPr>
                <a:t>SharePoint Server 2010</a:t>
              </a:r>
            </a:p>
            <a:p>
              <a:pPr marL="177800" indent="-177800" defTabSz="914363">
                <a:lnSpc>
                  <a:spcPct val="90000"/>
                </a:lnSpc>
                <a:spcBef>
                  <a:spcPct val="20000"/>
                </a:spcBef>
                <a:buFontTx/>
                <a:buBlip>
                  <a:blip r:embed="rId6"/>
                </a:buBlip>
                <a:defRPr/>
              </a:pPr>
              <a:r>
                <a:rPr lang="en-US" sz="1400" dirty="0">
                  <a:gradFill>
                    <a:gsLst>
                      <a:gs pos="0">
                        <a:schemeClr val="tx1"/>
                      </a:gs>
                      <a:gs pos="100000">
                        <a:schemeClr val="tx1"/>
                      </a:gs>
                    </a:gsLst>
                    <a:lin ang="5400000" scaled="0"/>
                  </a:gradFill>
                  <a:latin typeface="+mn-lt"/>
                  <a:cs typeface="+mn-cs"/>
                </a:rPr>
                <a:t>SharePoint Enterprise CAL</a:t>
              </a:r>
            </a:p>
            <a:p>
              <a:pPr marL="177800" indent="-177800" defTabSz="914363">
                <a:lnSpc>
                  <a:spcPct val="90000"/>
                </a:lnSpc>
                <a:spcBef>
                  <a:spcPct val="20000"/>
                </a:spcBef>
                <a:buFontTx/>
                <a:buBlip>
                  <a:blip r:embed="rId6"/>
                </a:buBlip>
                <a:defRPr/>
              </a:pPr>
              <a:r>
                <a:rPr lang="en-US" sz="1400" dirty="0">
                  <a:gradFill>
                    <a:gsLst>
                      <a:gs pos="0">
                        <a:schemeClr val="tx1"/>
                      </a:gs>
                      <a:gs pos="100000">
                        <a:schemeClr val="tx1"/>
                      </a:gs>
                    </a:gsLst>
                    <a:lin ang="5400000" scaled="0"/>
                  </a:gradFill>
                  <a:latin typeface="+mn-lt"/>
                  <a:cs typeface="+mn-cs"/>
                </a:rPr>
                <a:t>64-bit Windows Server 2008</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5"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9436" y="228601"/>
            <a:ext cx="8363938" cy="1163395"/>
          </a:xfrm>
        </p:spPr>
        <p:txBody>
          <a:bodyPr/>
          <a:lstStyle/>
          <a:p>
            <a:pPr defTabSz="914363" fontAlgn="auto">
              <a:spcAft>
                <a:spcPts val="0"/>
              </a:spcAft>
              <a:defRPr/>
            </a:pPr>
            <a:r>
              <a:t>Microsoft Project 2010</a:t>
            </a:r>
            <a:br/>
            <a:r>
              <a:rPr sz="3600" i="1">
                <a:gradFill>
                  <a:gsLst>
                    <a:gs pos="50000">
                      <a:srgbClr val="CDD804">
                        <a:lumMod val="40000"/>
                        <a:lumOff val="60000"/>
                      </a:srgbClr>
                    </a:gs>
                    <a:gs pos="100000">
                      <a:srgbClr val="CDD804"/>
                    </a:gs>
                  </a:gsLst>
                  <a:lin ang="5400000" scaled="0"/>
                </a:gradFill>
              </a:rPr>
              <a:t>Simple and Intuitive User Experience</a:t>
            </a:r>
            <a:endParaRPr sz="3600" i="1">
              <a:gradFill>
                <a:gsLst>
                  <a:gs pos="50000">
                    <a:schemeClr val="accent3">
                      <a:lumMod val="40000"/>
                      <a:lumOff val="60000"/>
                    </a:schemeClr>
                  </a:gs>
                  <a:gs pos="100000">
                    <a:schemeClr val="accent3"/>
                  </a:gs>
                </a:gsLst>
                <a:lin ang="5400000" scaled="0"/>
              </a:gradFill>
            </a:endParaRPr>
          </a:p>
        </p:txBody>
      </p:sp>
      <p:sp>
        <p:nvSpPr>
          <p:cNvPr id="25" name="Rectangle 14"/>
          <p:cNvSpPr>
            <a:spLocks noChangeArrowheads="1"/>
          </p:cNvSpPr>
          <p:nvPr/>
        </p:nvSpPr>
        <p:spPr bwMode="auto">
          <a:xfrm>
            <a:off x="4114799" y="2370015"/>
            <a:ext cx="4632033" cy="1560427"/>
          </a:xfrm>
          <a:prstGeom prst="rect">
            <a:avLst/>
          </a:prstGeom>
          <a:noFill/>
          <a:ln w="9525">
            <a:noFill/>
            <a:miter lim="800000"/>
            <a:headEnd/>
            <a:tailEnd/>
          </a:ln>
          <a:effectLst/>
        </p:spPr>
        <p:txBody>
          <a:bodyPr>
            <a:spAutoFit/>
          </a:bodyPr>
          <a:lstStyle/>
          <a:p>
            <a:pPr marL="280988" indent="-280988" defTabSz="914363">
              <a:lnSpc>
                <a:spcPct val="90000"/>
              </a:lnSpc>
              <a:spcBef>
                <a:spcPct val="20000"/>
              </a:spcBef>
              <a:buClr>
                <a:srgbClr val="FFFFFF"/>
              </a:buClr>
              <a:buSzPct val="100000"/>
              <a:buFontTx/>
              <a:buBlip>
                <a:blip r:embed="rId4"/>
              </a:buBlip>
              <a:defRPr/>
            </a:pPr>
            <a:r>
              <a:rPr lang="en-US" dirty="0">
                <a:gradFill>
                  <a:gsLst>
                    <a:gs pos="0">
                      <a:schemeClr val="tx1"/>
                    </a:gs>
                    <a:gs pos="100000">
                      <a:schemeClr val="tx1"/>
                    </a:gs>
                  </a:gsLst>
                  <a:lin ang="5400000" scaled="0"/>
                </a:gradFill>
                <a:latin typeface="+mn-lt"/>
                <a:cs typeface="+mn-cs"/>
              </a:rPr>
              <a:t>New User Interface</a:t>
            </a:r>
          </a:p>
          <a:p>
            <a:pPr marL="280988" indent="-280988" defTabSz="914363">
              <a:lnSpc>
                <a:spcPct val="90000"/>
              </a:lnSpc>
              <a:spcBef>
                <a:spcPct val="20000"/>
              </a:spcBef>
              <a:buClr>
                <a:srgbClr val="FFFFFF"/>
              </a:buClr>
              <a:buSzPct val="100000"/>
              <a:buFontTx/>
              <a:buBlip>
                <a:blip r:embed="rId4"/>
              </a:buBlip>
              <a:defRPr/>
            </a:pPr>
            <a:r>
              <a:rPr lang="en-US" dirty="0">
                <a:gradFill>
                  <a:gsLst>
                    <a:gs pos="0">
                      <a:schemeClr val="tx1"/>
                    </a:gs>
                    <a:gs pos="100000">
                      <a:schemeClr val="tx1"/>
                    </a:gs>
                  </a:gsLst>
                  <a:lin ang="5400000" scaled="0"/>
                </a:gradFill>
                <a:latin typeface="+mn-lt"/>
                <a:cs typeface="+mn-cs"/>
              </a:rPr>
              <a:t>New User Controlled scheduling</a:t>
            </a:r>
          </a:p>
          <a:p>
            <a:pPr marL="280988" indent="-280988" defTabSz="914363">
              <a:lnSpc>
                <a:spcPct val="90000"/>
              </a:lnSpc>
              <a:spcBef>
                <a:spcPct val="20000"/>
              </a:spcBef>
              <a:buClr>
                <a:srgbClr val="FFFFFF"/>
              </a:buClr>
              <a:buSzPct val="100000"/>
              <a:buFontTx/>
              <a:buBlip>
                <a:blip r:embed="rId4"/>
              </a:buBlip>
              <a:defRPr/>
            </a:pPr>
            <a:r>
              <a:rPr lang="en-US" dirty="0">
                <a:gradFill>
                  <a:gsLst>
                    <a:gs pos="0">
                      <a:schemeClr val="tx1"/>
                    </a:gs>
                    <a:gs pos="100000">
                      <a:schemeClr val="tx1"/>
                    </a:gs>
                  </a:gsLst>
                  <a:lin ang="5400000" scaled="0"/>
                </a:gradFill>
                <a:latin typeface="+mn-lt"/>
                <a:cs typeface="+mn-cs"/>
              </a:rPr>
              <a:t>New Intuitive Excel like behavior</a:t>
            </a:r>
          </a:p>
          <a:p>
            <a:pPr marL="280988" indent="-280988" defTabSz="914363">
              <a:lnSpc>
                <a:spcPct val="90000"/>
              </a:lnSpc>
              <a:spcBef>
                <a:spcPct val="20000"/>
              </a:spcBef>
              <a:buClr>
                <a:srgbClr val="FFFFFF"/>
              </a:buClr>
              <a:buSzPct val="100000"/>
              <a:buFontTx/>
              <a:buBlip>
                <a:blip r:embed="rId4"/>
              </a:buBlip>
              <a:defRPr/>
            </a:pPr>
            <a:r>
              <a:rPr lang="en-US" dirty="0">
                <a:gradFill>
                  <a:gsLst>
                    <a:gs pos="0">
                      <a:schemeClr val="tx1"/>
                    </a:gs>
                    <a:gs pos="100000">
                      <a:schemeClr val="tx1"/>
                    </a:gs>
                  </a:gsLst>
                  <a:lin ang="5400000" scaled="0"/>
                </a:gradFill>
                <a:latin typeface="+mn-lt"/>
                <a:cs typeface="+mn-cs"/>
              </a:rPr>
              <a:t>New Timeline View</a:t>
            </a:r>
          </a:p>
          <a:p>
            <a:pPr marL="280988" indent="-280988" defTabSz="914363">
              <a:lnSpc>
                <a:spcPct val="90000"/>
              </a:lnSpc>
              <a:spcBef>
                <a:spcPct val="20000"/>
              </a:spcBef>
              <a:buClr>
                <a:srgbClr val="FFFFFF"/>
              </a:buClr>
              <a:buSzPct val="100000"/>
              <a:buFontTx/>
              <a:buBlip>
                <a:blip r:embed="rId4"/>
              </a:buBlip>
              <a:defRPr/>
            </a:pPr>
            <a:r>
              <a:rPr lang="en-US" dirty="0">
                <a:gradFill>
                  <a:gsLst>
                    <a:gs pos="0">
                      <a:schemeClr val="tx1"/>
                    </a:gs>
                    <a:gs pos="100000">
                      <a:schemeClr val="tx1"/>
                    </a:gs>
                  </a:gsLst>
                  <a:lin ang="5400000" scaled="0"/>
                </a:gradFill>
                <a:latin typeface="+mn-lt"/>
                <a:cs typeface="+mn-cs"/>
              </a:rPr>
              <a:t>New Team Planner View</a:t>
            </a:r>
          </a:p>
        </p:txBody>
      </p:sp>
      <p:pic>
        <p:nvPicPr>
          <p:cNvPr id="34" name="Picture 2"/>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2092" y="2024743"/>
            <a:ext cx="4217670" cy="3374136"/>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grpSp>
        <p:nvGrpSpPr>
          <p:cNvPr id="43014" name="Group 51"/>
          <p:cNvGrpSpPr>
            <a:grpSpLocks noChangeAspect="1"/>
          </p:cNvGrpSpPr>
          <p:nvPr/>
        </p:nvGrpSpPr>
        <p:grpSpPr bwMode="auto">
          <a:xfrm>
            <a:off x="6151563" y="3854450"/>
            <a:ext cx="6015037" cy="6007100"/>
            <a:chOff x="8812212" y="3454400"/>
            <a:chExt cx="6818313" cy="6809739"/>
          </a:xfrm>
        </p:grpSpPr>
        <p:sp>
          <p:nvSpPr>
            <p:cNvPr id="37" name="Oval 13"/>
            <p:cNvSpPr>
              <a:spLocks noChangeArrowheads="1"/>
            </p:cNvSpPr>
            <p:nvPr/>
          </p:nvSpPr>
          <p:spPr bwMode="auto">
            <a:xfrm>
              <a:off x="8812212" y="3454400"/>
              <a:ext cx="6818313" cy="6809739"/>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a:lstStyle/>
            <a:p>
              <a:pPr defTabSz="914400">
                <a:defRPr/>
              </a:pPr>
              <a:endParaRPr lang="en-US" sz="2400" kern="0" dirty="0">
                <a:solidFill>
                  <a:sysClr val="windowText" lastClr="000000"/>
                </a:solidFill>
                <a:cs typeface="Segoe UI" pitchFamily="34" charset="0"/>
              </a:endParaRPr>
            </a:p>
          </p:txBody>
        </p:sp>
        <p:grpSp>
          <p:nvGrpSpPr>
            <p:cNvPr id="43018" name="Group 34"/>
            <p:cNvGrpSpPr>
              <a:grpSpLocks/>
            </p:cNvGrpSpPr>
            <p:nvPr/>
          </p:nvGrpSpPr>
          <p:grpSpPr bwMode="auto">
            <a:xfrm rot="-5400000">
              <a:off x="8983847" y="3634730"/>
              <a:ext cx="6484217" cy="6467271"/>
              <a:chOff x="8983847" y="3634730"/>
              <a:chExt cx="6484217" cy="6467271"/>
            </a:xfrm>
          </p:grpSpPr>
          <p:grpSp>
            <p:nvGrpSpPr>
              <p:cNvPr id="43022" name="Group 29"/>
              <p:cNvGrpSpPr>
                <a:grpSpLocks/>
              </p:cNvGrpSpPr>
              <p:nvPr/>
            </p:nvGrpSpPr>
            <p:grpSpPr bwMode="auto">
              <a:xfrm>
                <a:off x="8984970" y="3636234"/>
                <a:ext cx="6473630" cy="6462748"/>
                <a:chOff x="3589570" y="1545357"/>
                <a:chExt cx="4924647" cy="4922560"/>
              </a:xfrm>
            </p:grpSpPr>
            <p:sp>
              <p:nvSpPr>
                <p:cNvPr id="49" name="Block Arc 48"/>
                <p:cNvSpPr/>
                <p:nvPr/>
              </p:nvSpPr>
              <p:spPr>
                <a:xfrm>
                  <a:off x="3589570" y="1545357"/>
                  <a:ext cx="4924647" cy="4922560"/>
                </a:xfrm>
                <a:prstGeom prst="blockArc">
                  <a:avLst>
                    <a:gd name="adj1" fmla="val 10800000"/>
                    <a:gd name="adj2" fmla="val 16171340"/>
                    <a:gd name="adj3" fmla="val 24575"/>
                  </a:avLst>
                </a:prstGeom>
                <a:gradFill flip="none" rotWithShape="1">
                  <a:gsLst>
                    <a:gs pos="0">
                      <a:srgbClr val="3497AE"/>
                    </a:gs>
                    <a:gs pos="5000">
                      <a:srgbClr val="3497AE">
                        <a:lumMod val="60000"/>
                        <a:lumOff val="40000"/>
                      </a:srgbClr>
                    </a:gs>
                    <a:gs pos="15000">
                      <a:srgbClr val="3497AE"/>
                    </a:gs>
                    <a:gs pos="40000">
                      <a:srgbClr val="3497AE">
                        <a:lumMod val="75000"/>
                      </a:srgbClr>
                    </a:gs>
                    <a:gs pos="70000">
                      <a:srgbClr val="3497AE"/>
                    </a:gs>
                    <a:gs pos="80000">
                      <a:srgbClr val="3497AE"/>
                    </a:gs>
                    <a:gs pos="90000">
                      <a:srgbClr val="3497AE">
                        <a:lumMod val="75000"/>
                      </a:srgbClr>
                    </a:gs>
                    <a:gs pos="100000">
                      <a:srgbClr val="3497AE">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50" name="TextBox 49"/>
                <p:cNvSpPr txBox="1"/>
                <p:nvPr/>
              </p:nvSpPr>
              <p:spPr>
                <a:xfrm rot="18832854">
                  <a:off x="3906792" y="2468133"/>
                  <a:ext cx="2475776" cy="1157975"/>
                </a:xfrm>
                <a:prstGeom prst="rect">
                  <a:avLst/>
                </a:prstGeom>
                <a:noFill/>
              </p:spPr>
              <p:txBody>
                <a:bodyPr spcFirstLastPara="1" anchor="ctr">
                  <a:prstTxWarp prst="textArchUp">
                    <a:avLst>
                      <a:gd name="adj" fmla="val 11290371"/>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Unified Project and </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Portfolio Management</a:t>
                  </a:r>
                </a:p>
              </p:txBody>
            </p:sp>
          </p:grpSp>
          <p:grpSp>
            <p:nvGrpSpPr>
              <p:cNvPr id="43023" name="Group 31"/>
              <p:cNvGrpSpPr>
                <a:grpSpLocks/>
              </p:cNvGrpSpPr>
              <p:nvPr/>
            </p:nvGrpSpPr>
            <p:grpSpPr bwMode="auto">
              <a:xfrm>
                <a:off x="8984070" y="3635015"/>
                <a:ext cx="6483994" cy="6465482"/>
                <a:chOff x="3589572" y="1544321"/>
                <a:chExt cx="4922563" cy="4924641"/>
              </a:xfrm>
            </p:grpSpPr>
            <p:sp>
              <p:nvSpPr>
                <p:cNvPr id="47" name="Block Arc 46"/>
                <p:cNvSpPr/>
                <p:nvPr/>
              </p:nvSpPr>
              <p:spPr>
                <a:xfrm rot="5400000">
                  <a:off x="3588533" y="1545360"/>
                  <a:ext cx="4924641" cy="4922563"/>
                </a:xfrm>
                <a:prstGeom prst="blockArc">
                  <a:avLst>
                    <a:gd name="adj1" fmla="val 10800000"/>
                    <a:gd name="adj2" fmla="val 16171340"/>
                    <a:gd name="adj3" fmla="val 24575"/>
                  </a:avLst>
                </a:prstGeom>
                <a:gradFill flip="none" rotWithShape="1">
                  <a:gsLst>
                    <a:gs pos="0">
                      <a:srgbClr val="DF8045"/>
                    </a:gs>
                    <a:gs pos="5000">
                      <a:srgbClr val="DF8045">
                        <a:lumMod val="60000"/>
                        <a:lumOff val="40000"/>
                      </a:srgbClr>
                    </a:gs>
                    <a:gs pos="15000">
                      <a:srgbClr val="DF8045"/>
                    </a:gs>
                    <a:gs pos="40000">
                      <a:srgbClr val="DF8045">
                        <a:lumMod val="75000"/>
                      </a:srgbClr>
                    </a:gs>
                    <a:gs pos="70000">
                      <a:srgbClr val="DF8045"/>
                    </a:gs>
                    <a:gs pos="80000">
                      <a:srgbClr val="DF8045"/>
                    </a:gs>
                    <a:gs pos="90000">
                      <a:srgbClr val="DF8045">
                        <a:lumMod val="75000"/>
                      </a:srgbClr>
                    </a:gs>
                    <a:gs pos="100000">
                      <a:srgbClr val="DF8045">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48" name="TextBox 47"/>
                <p:cNvSpPr txBox="1"/>
                <p:nvPr/>
              </p:nvSpPr>
              <p:spPr>
                <a:xfrm rot="2664417">
                  <a:off x="5597597" y="2466941"/>
                  <a:ext cx="2619746" cy="1342824"/>
                </a:xfrm>
                <a:prstGeom prst="rect">
                  <a:avLst/>
                </a:prstGeom>
                <a:noFill/>
              </p:spPr>
              <p:txBody>
                <a:bodyPr spcFirstLastPara="1">
                  <a:prstTxWarp prst="textArchUp">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Simple and Intuitive</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 User Experience</a:t>
                  </a:r>
                </a:p>
              </p:txBody>
            </p:sp>
          </p:grpSp>
          <p:grpSp>
            <p:nvGrpSpPr>
              <p:cNvPr id="43024" name="Group 32"/>
              <p:cNvGrpSpPr>
                <a:grpSpLocks/>
              </p:cNvGrpSpPr>
              <p:nvPr/>
            </p:nvGrpSpPr>
            <p:grpSpPr bwMode="auto">
              <a:xfrm>
                <a:off x="8983847" y="3634730"/>
                <a:ext cx="6473626" cy="6462749"/>
                <a:chOff x="3588531" y="1544318"/>
                <a:chExt cx="4924647" cy="4922560"/>
              </a:xfrm>
            </p:grpSpPr>
            <p:sp>
              <p:nvSpPr>
                <p:cNvPr id="45" name="Block Arc 44"/>
                <p:cNvSpPr/>
                <p:nvPr/>
              </p:nvSpPr>
              <p:spPr>
                <a:xfrm rot="10800000">
                  <a:off x="3588531" y="1544318"/>
                  <a:ext cx="4924647" cy="4922560"/>
                </a:xfrm>
                <a:prstGeom prst="blockArc">
                  <a:avLst>
                    <a:gd name="adj1" fmla="val 10800000"/>
                    <a:gd name="adj2" fmla="val 16171340"/>
                    <a:gd name="adj3" fmla="val 24575"/>
                  </a:avLst>
                </a:prstGeom>
                <a:gradFill flip="none" rotWithShape="1">
                  <a:gsLst>
                    <a:gs pos="0">
                      <a:srgbClr val="FFC000"/>
                    </a:gs>
                    <a:gs pos="5000">
                      <a:srgbClr val="FFC000">
                        <a:lumMod val="60000"/>
                        <a:lumOff val="40000"/>
                      </a:srgbClr>
                    </a:gs>
                    <a:gs pos="15000">
                      <a:srgbClr val="FFC000"/>
                    </a:gs>
                    <a:gs pos="40000">
                      <a:srgbClr val="FFC000">
                        <a:lumMod val="75000"/>
                      </a:srgbClr>
                    </a:gs>
                    <a:gs pos="70000">
                      <a:srgbClr val="FFC000"/>
                    </a:gs>
                    <a:gs pos="80000">
                      <a:srgbClr val="FFC000"/>
                    </a:gs>
                    <a:gs pos="90000">
                      <a:srgbClr val="FFC000">
                        <a:lumMod val="75000"/>
                      </a:srgbClr>
                    </a:gs>
                    <a:gs pos="100000">
                      <a:srgbClr val="FFC000">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46" name="TextBox 45"/>
                <p:cNvSpPr txBox="1"/>
                <p:nvPr/>
              </p:nvSpPr>
              <p:spPr>
                <a:xfrm rot="8100000">
                  <a:off x="5494245" y="4150901"/>
                  <a:ext cx="2823395" cy="1471000"/>
                </a:xfrm>
                <a:prstGeom prst="rect">
                  <a:avLst/>
                </a:prstGeom>
                <a:noFill/>
              </p:spPr>
              <p:txBody>
                <a:bodyPr spcFirstLastPara="1">
                  <a:prstTxWarp prst="textArchUp">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Enhanced Collaboration</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and Reporting</a:t>
                  </a:r>
                </a:p>
              </p:txBody>
            </p:sp>
          </p:grpSp>
          <p:grpSp>
            <p:nvGrpSpPr>
              <p:cNvPr id="43025" name="Group 33"/>
              <p:cNvGrpSpPr>
                <a:grpSpLocks/>
              </p:cNvGrpSpPr>
              <p:nvPr/>
            </p:nvGrpSpPr>
            <p:grpSpPr bwMode="auto">
              <a:xfrm>
                <a:off x="8986339" y="3636519"/>
                <a:ext cx="6470889" cy="6465482"/>
                <a:chOff x="3590611" y="1545360"/>
                <a:chExt cx="4922563" cy="4924642"/>
              </a:xfrm>
            </p:grpSpPr>
            <p:sp>
              <p:nvSpPr>
                <p:cNvPr id="43" name="Block Arc 42"/>
                <p:cNvSpPr/>
                <p:nvPr/>
              </p:nvSpPr>
              <p:spPr>
                <a:xfrm rot="16200000">
                  <a:off x="3589572" y="1546399"/>
                  <a:ext cx="4924642" cy="4922563"/>
                </a:xfrm>
                <a:prstGeom prst="blockArc">
                  <a:avLst>
                    <a:gd name="adj1" fmla="val 10800000"/>
                    <a:gd name="adj2" fmla="val 16171340"/>
                    <a:gd name="adj3" fmla="val 24575"/>
                  </a:avLst>
                </a:prstGeom>
                <a:gradFill flip="none" rotWithShape="1">
                  <a:gsLst>
                    <a:gs pos="0">
                      <a:srgbClr val="7DCC2E"/>
                    </a:gs>
                    <a:gs pos="5000">
                      <a:srgbClr val="7DCC2E">
                        <a:lumMod val="60000"/>
                        <a:lumOff val="40000"/>
                      </a:srgbClr>
                    </a:gs>
                    <a:gs pos="15000">
                      <a:srgbClr val="7DCC2E"/>
                    </a:gs>
                    <a:gs pos="40000">
                      <a:srgbClr val="7DCC2E">
                        <a:lumMod val="75000"/>
                      </a:srgbClr>
                    </a:gs>
                    <a:gs pos="70000">
                      <a:srgbClr val="7DCC2E"/>
                    </a:gs>
                    <a:gs pos="80000">
                      <a:srgbClr val="7DCC2E"/>
                    </a:gs>
                    <a:gs pos="90000">
                      <a:srgbClr val="7DCC2E">
                        <a:lumMod val="75000"/>
                      </a:srgbClr>
                    </a:gs>
                    <a:gs pos="100000">
                      <a:srgbClr val="7DCC2E">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7DCC2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44" name="TextBox 43"/>
                <p:cNvSpPr txBox="1"/>
                <p:nvPr/>
              </p:nvSpPr>
              <p:spPr>
                <a:xfrm rot="13500000">
                  <a:off x="3879637" y="3813313"/>
                  <a:ext cx="2939883" cy="1900136"/>
                </a:xfrm>
                <a:prstGeom prst="rect">
                  <a:avLst/>
                </a:prstGeom>
                <a:noFill/>
              </p:spPr>
              <p:txBody>
                <a:bodyPr spcFirstLastPara="1">
                  <a:prstTxWarp prst="textArchUp">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Scalable and </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Connected Platform</a:t>
                  </a:r>
                </a:p>
              </p:txBody>
            </p:sp>
          </p:grpSp>
        </p:grpSp>
        <p:sp>
          <p:nvSpPr>
            <p:cNvPr id="51" name="Oval 13"/>
            <p:cNvSpPr>
              <a:spLocks noChangeArrowheads="1"/>
            </p:cNvSpPr>
            <p:nvPr/>
          </p:nvSpPr>
          <p:spPr bwMode="auto">
            <a:xfrm rot="10800000">
              <a:off x="10643308" y="5283194"/>
              <a:ext cx="3156123" cy="3152152"/>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a:lstStyle/>
            <a:p>
              <a:pPr defTabSz="914400">
                <a:defRPr/>
              </a:pPr>
              <a:endParaRPr lang="en-US" sz="2400" kern="0" dirty="0">
                <a:solidFill>
                  <a:sysClr val="windowText" lastClr="000000"/>
                </a:solidFill>
                <a:cs typeface="Segoe UI" pitchFamily="34" charset="0"/>
              </a:endParaRPr>
            </a:p>
          </p:txBody>
        </p:sp>
      </p:gr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9"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381000" y="228600"/>
            <a:ext cx="8382000" cy="666385"/>
          </a:xfrm>
        </p:spPr>
        <p:txBody>
          <a:bodyPr>
            <a:noAutofit/>
          </a:bodyPr>
          <a:lstStyle/>
          <a:p>
            <a:pPr defTabSz="914363" fontAlgn="auto">
              <a:spcAft>
                <a:spcPts val="0"/>
              </a:spcAft>
              <a:defRPr/>
            </a:pPr>
            <a:r>
              <a:rPr sz="4400"/>
              <a:t>Simple and Intuitive User Experience</a:t>
            </a:r>
            <a:br>
              <a:rPr sz="4400"/>
            </a:br>
            <a:r>
              <a:rPr sz="3200" i="1">
                <a:gradFill>
                  <a:gsLst>
                    <a:gs pos="50000">
                      <a:srgbClr val="CDD804">
                        <a:lumMod val="40000"/>
                        <a:lumOff val="60000"/>
                      </a:srgbClr>
                    </a:gs>
                    <a:gs pos="100000">
                      <a:srgbClr val="CDD804"/>
                    </a:gs>
                  </a:gsLst>
                  <a:lin ang="5400000" scaled="0"/>
                </a:gradFill>
              </a:rPr>
              <a:t>New User Interface</a:t>
            </a:r>
            <a:endParaRPr sz="3600" i="1">
              <a:gradFill>
                <a:gsLst>
                  <a:gs pos="50000">
                    <a:srgbClr val="CDD804">
                      <a:lumMod val="40000"/>
                      <a:lumOff val="60000"/>
                    </a:srgbClr>
                  </a:gs>
                  <a:gs pos="100000">
                    <a:srgbClr val="CDD804"/>
                  </a:gs>
                </a:gsLst>
                <a:lin ang="5400000" scaled="0"/>
              </a:gradFill>
            </a:endParaRPr>
          </a:p>
        </p:txBody>
      </p:sp>
      <p:sp>
        <p:nvSpPr>
          <p:cNvPr id="35" name="Rectangle 34"/>
          <p:cNvSpPr/>
          <p:nvPr/>
        </p:nvSpPr>
        <p:spPr>
          <a:xfrm>
            <a:off x="4712017" y="2057400"/>
            <a:ext cx="4181475" cy="1603516"/>
          </a:xfrm>
          <a:prstGeom prst="rect">
            <a:avLst/>
          </a:prstGeom>
        </p:spPr>
        <p:txBody>
          <a:bodyPr>
            <a:spAutoFit/>
          </a:bodyPr>
          <a:lstStyle/>
          <a:p>
            <a:pPr marL="231775" indent="-231775" defTabSz="914363">
              <a:lnSpc>
                <a:spcPct val="90000"/>
              </a:lnSpc>
              <a:spcBef>
                <a:spcPts val="384"/>
              </a:spcBef>
              <a:spcAft>
                <a:spcPts val="0"/>
              </a:spcAft>
              <a:buClr>
                <a:srgbClr val="FFC533"/>
              </a:buClr>
              <a:buSzPct val="85000"/>
              <a:buFontTx/>
              <a:buBlip>
                <a:blip r:embed="rId4"/>
              </a:buBlip>
              <a:defRPr/>
            </a:pPr>
            <a:r>
              <a:rPr lang="en-US" sz="1400" dirty="0">
                <a:gradFill>
                  <a:gsLst>
                    <a:gs pos="0">
                      <a:schemeClr val="tx1"/>
                    </a:gs>
                    <a:gs pos="86000">
                      <a:schemeClr val="tx1"/>
                    </a:gs>
                  </a:gsLst>
                  <a:lin ang="5400000" scaled="0"/>
                </a:gradFill>
                <a:latin typeface="+mn-lt"/>
                <a:cs typeface="+mn-cs"/>
                <a:sym typeface="Wingdings" pitchFamily="2" charset="2"/>
              </a:rPr>
              <a:t>Get started quicker with the familiar </a:t>
            </a:r>
            <a:br>
              <a:rPr lang="en-US" sz="1400" dirty="0">
                <a:gradFill>
                  <a:gsLst>
                    <a:gs pos="0">
                      <a:schemeClr val="tx1"/>
                    </a:gs>
                    <a:gs pos="86000">
                      <a:schemeClr val="tx1"/>
                    </a:gs>
                  </a:gsLst>
                  <a:lin ang="5400000" scaled="0"/>
                </a:gradFill>
                <a:latin typeface="+mn-lt"/>
                <a:cs typeface="+mn-cs"/>
                <a:sym typeface="Wingdings" pitchFamily="2" charset="2"/>
              </a:rPr>
            </a:br>
            <a:r>
              <a:rPr lang="en-US" sz="1400" dirty="0">
                <a:gradFill>
                  <a:gsLst>
                    <a:gs pos="0">
                      <a:schemeClr val="tx1"/>
                    </a:gs>
                    <a:gs pos="86000">
                      <a:schemeClr val="tx1"/>
                    </a:gs>
                  </a:gsLst>
                  <a:lin ang="5400000" scaled="0"/>
                </a:gradFill>
                <a:latin typeface="+mn-lt"/>
                <a:cs typeface="+mn-cs"/>
                <a:sym typeface="Wingdings" pitchFamily="2" charset="2"/>
              </a:rPr>
              <a:t>Fluent User Interface</a:t>
            </a:r>
          </a:p>
          <a:p>
            <a:pPr marL="231775" indent="-231775" defTabSz="914363">
              <a:lnSpc>
                <a:spcPct val="90000"/>
              </a:lnSpc>
              <a:spcBef>
                <a:spcPts val="384"/>
              </a:spcBef>
              <a:spcAft>
                <a:spcPts val="0"/>
              </a:spcAft>
              <a:buClr>
                <a:srgbClr val="FFC533"/>
              </a:buClr>
              <a:buSzPct val="85000"/>
              <a:buFontTx/>
              <a:buBlip>
                <a:blip r:embed="rId4"/>
              </a:buBlip>
              <a:defRPr/>
            </a:pPr>
            <a:r>
              <a:rPr lang="en-US" sz="1400" dirty="0">
                <a:gradFill>
                  <a:gsLst>
                    <a:gs pos="0">
                      <a:schemeClr val="tx1"/>
                    </a:gs>
                    <a:gs pos="86000">
                      <a:schemeClr val="tx1"/>
                    </a:gs>
                  </a:gsLst>
                  <a:lin ang="5400000" scaled="0"/>
                </a:gradFill>
                <a:latin typeface="+mn-lt"/>
                <a:cs typeface="+mn-cs"/>
                <a:sym typeface="Wingdings" pitchFamily="2" charset="2"/>
              </a:rPr>
              <a:t>Enhanced Contextual menus reveal relevant features</a:t>
            </a:r>
          </a:p>
          <a:p>
            <a:pPr marL="231775" indent="-231775" defTabSz="914363">
              <a:lnSpc>
                <a:spcPct val="90000"/>
              </a:lnSpc>
              <a:spcBef>
                <a:spcPts val="384"/>
              </a:spcBef>
              <a:spcAft>
                <a:spcPts val="0"/>
              </a:spcAft>
              <a:buClr>
                <a:srgbClr val="FFC533"/>
              </a:buClr>
              <a:buSzPct val="85000"/>
              <a:buFontTx/>
              <a:buBlip>
                <a:blip r:embed="rId4"/>
              </a:buBlip>
              <a:defRPr/>
            </a:pPr>
            <a:r>
              <a:rPr lang="en-US" sz="1400" dirty="0">
                <a:gradFill>
                  <a:gsLst>
                    <a:gs pos="0">
                      <a:schemeClr val="tx1"/>
                    </a:gs>
                    <a:gs pos="86000">
                      <a:schemeClr val="tx1"/>
                    </a:gs>
                  </a:gsLst>
                  <a:lin ang="5400000" scaled="0"/>
                </a:gradFill>
                <a:latin typeface="+mn-lt"/>
                <a:cs typeface="+mn-cs"/>
                <a:sym typeface="Wingdings" pitchFamily="2" charset="2"/>
              </a:rPr>
              <a:t>Descriptive tooltips</a:t>
            </a:r>
          </a:p>
          <a:p>
            <a:pPr marL="231775" indent="-231775" defTabSz="914363">
              <a:lnSpc>
                <a:spcPct val="90000"/>
              </a:lnSpc>
              <a:spcBef>
                <a:spcPts val="384"/>
              </a:spcBef>
              <a:spcAft>
                <a:spcPts val="0"/>
              </a:spcAft>
              <a:buClr>
                <a:srgbClr val="FFC533"/>
              </a:buClr>
              <a:buSzPct val="85000"/>
              <a:buFontTx/>
              <a:buBlip>
                <a:blip r:embed="rId4"/>
              </a:buBlip>
              <a:defRPr/>
            </a:pPr>
            <a:r>
              <a:rPr lang="en-US" sz="1400" dirty="0">
                <a:gradFill>
                  <a:gsLst>
                    <a:gs pos="0">
                      <a:schemeClr val="tx1"/>
                    </a:gs>
                    <a:gs pos="86000">
                      <a:schemeClr val="tx1"/>
                    </a:gs>
                  </a:gsLst>
                  <a:lin ang="5400000" scaled="0"/>
                </a:gradFill>
                <a:latin typeface="+mn-lt"/>
                <a:cs typeface="+mn-cs"/>
              </a:rPr>
              <a:t>Share, print, and publish project information with just one click in Backstage</a:t>
            </a:r>
            <a:endParaRPr lang="en-US" sz="1400" dirty="0">
              <a:gradFill>
                <a:gsLst>
                  <a:gs pos="0">
                    <a:schemeClr val="tx1"/>
                  </a:gs>
                  <a:gs pos="86000">
                    <a:schemeClr val="tx1"/>
                  </a:gs>
                </a:gsLst>
                <a:lin ang="5400000" scaled="0"/>
              </a:gradFill>
              <a:latin typeface="+mn-lt"/>
              <a:cs typeface="+mn-cs"/>
              <a:sym typeface="Wingdings" pitchFamily="2" charset="2"/>
            </a:endParaRPr>
          </a:p>
        </p:txBody>
      </p:sp>
      <p:pic>
        <p:nvPicPr>
          <p:cNvPr id="30" name="Picture 29" descr="Project_Tab.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347" y="1981200"/>
            <a:ext cx="5500914" cy="593067"/>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sp>
        <p:nvSpPr>
          <p:cNvPr id="14" name="Rectangle 13"/>
          <p:cNvSpPr/>
          <p:nvPr/>
        </p:nvSpPr>
        <p:spPr bwMode="auto">
          <a:xfrm>
            <a:off x="4712017" y="1295400"/>
            <a:ext cx="3901440" cy="595318"/>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anchor="ctr"/>
          <a:lstStyle/>
          <a:p>
            <a:pPr defTabSz="914363">
              <a:lnSpc>
                <a:spcPct val="90000"/>
              </a:lnSpc>
              <a:defRPr/>
            </a:pPr>
            <a:r>
              <a:rPr lang="en-US" sz="1600" b="1" dirty="0">
                <a:gradFill>
                  <a:gsLst>
                    <a:gs pos="0">
                      <a:schemeClr val="tx1"/>
                    </a:gs>
                    <a:gs pos="100000">
                      <a:schemeClr val="tx1"/>
                    </a:gs>
                  </a:gsLst>
                </a:gradFill>
                <a:latin typeface="+mn-lt"/>
                <a:cs typeface="+mn-cs"/>
              </a:rPr>
              <a:t>Experience the full power of Project 2010 with the easy to use Ribbon</a:t>
            </a:r>
          </a:p>
        </p:txBody>
      </p:sp>
      <p:sp>
        <p:nvSpPr>
          <p:cNvPr id="11" name="Rounded Rectangular Callout 10"/>
          <p:cNvSpPr/>
          <p:nvPr/>
        </p:nvSpPr>
        <p:spPr bwMode="auto">
          <a:xfrm>
            <a:off x="257175" y="2822575"/>
            <a:ext cx="1195388" cy="525463"/>
          </a:xfrm>
          <a:prstGeom prst="wedgeRoundRectCallout">
            <a:avLst>
              <a:gd name="adj1" fmla="val -13141"/>
              <a:gd name="adj2" fmla="val -129278"/>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12" name="TextBox 11"/>
          <p:cNvSpPr txBox="1"/>
          <p:nvPr/>
        </p:nvSpPr>
        <p:spPr>
          <a:xfrm>
            <a:off x="316176" y="2901148"/>
            <a:ext cx="1077079" cy="37036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auto">
              <a:spcAft>
                <a:spcPts val="0"/>
              </a:spcAft>
              <a:defRPr/>
            </a:pPr>
            <a:r>
              <a:rPr lang="en-US" dirty="0" smtClean="0">
                <a:gradFill>
                  <a:gsLst>
                    <a:gs pos="50000">
                      <a:schemeClr val="tx1"/>
                    </a:gs>
                    <a:gs pos="100000">
                      <a:schemeClr val="tx1"/>
                    </a:gs>
                  </a:gsLst>
                  <a:lin ang="5400000" scaled="0"/>
                </a:gradFill>
                <a:effectLst/>
                <a:cs typeface="+mn-cs"/>
              </a:rPr>
              <a:t>Ribbon</a:t>
            </a:r>
          </a:p>
        </p:txBody>
      </p:sp>
      <p:pic>
        <p:nvPicPr>
          <p:cNvPr id="17" name="Picture 16" descr="BackStage - Prin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59812" y="3810000"/>
            <a:ext cx="5483988" cy="2919114"/>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sp>
        <p:nvSpPr>
          <p:cNvPr id="18" name="Rounded Rectangular Callout 17"/>
          <p:cNvSpPr/>
          <p:nvPr/>
        </p:nvSpPr>
        <p:spPr bwMode="auto">
          <a:xfrm>
            <a:off x="614363" y="5943600"/>
            <a:ext cx="1196975" cy="685800"/>
          </a:xfrm>
          <a:prstGeom prst="wedgeRoundRectCallout">
            <a:avLst>
              <a:gd name="adj1" fmla="val 94874"/>
              <a:gd name="adj2" fmla="val -44391"/>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19" name="TextBox 18"/>
          <p:cNvSpPr txBox="1"/>
          <p:nvPr/>
        </p:nvSpPr>
        <p:spPr>
          <a:xfrm>
            <a:off x="673498" y="6018359"/>
            <a:ext cx="1077079"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auto">
              <a:spcAft>
                <a:spcPts val="0"/>
              </a:spcAft>
              <a:defRPr/>
            </a:pPr>
            <a:r>
              <a:rPr lang="en-US" dirty="0" smtClean="0">
                <a:gradFill>
                  <a:gsLst>
                    <a:gs pos="50000">
                      <a:schemeClr val="tx1"/>
                    </a:gs>
                    <a:gs pos="100000">
                      <a:schemeClr val="tx1"/>
                    </a:gs>
                  </a:gsLst>
                  <a:lin ang="5400000" scaled="0"/>
                </a:gradFill>
                <a:effectLst/>
                <a:cs typeface="+mn-cs"/>
              </a:rPr>
              <a:t>Backstage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childTnLst>
                          </p:cTn>
                        </p:par>
                        <p:par>
                          <p:cTn id="8" fill="hold" nodeType="afterGroup">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defTabSz="914363" fontAlgn="auto">
              <a:spcAft>
                <a:spcPts val="0"/>
              </a:spcAft>
              <a:defRPr/>
            </a:pPr>
            <a:r>
              <a:t>Agenda</a:t>
            </a:r>
            <a:endParaRPr/>
          </a:p>
        </p:txBody>
      </p:sp>
      <p:sp>
        <p:nvSpPr>
          <p:cNvPr id="6" name="Text Placeholder 5"/>
          <p:cNvSpPr>
            <a:spLocks noGrp="1"/>
          </p:cNvSpPr>
          <p:nvPr>
            <p:ph type="body" sz="quarter" idx="10"/>
          </p:nvPr>
        </p:nvSpPr>
        <p:spPr>
          <a:xfrm>
            <a:off x="381000" y="1447799"/>
            <a:ext cx="8382000" cy="1526572"/>
          </a:xfrm>
        </p:spPr>
        <p:txBody>
          <a:bodyPr/>
          <a:lstStyle/>
          <a:p>
            <a:pPr defTabSz="914363" fontAlgn="auto">
              <a:spcAft>
                <a:spcPts val="0"/>
              </a:spcAft>
              <a:defRPr/>
            </a:pPr>
            <a:r>
              <a:rPr lang="en-US" dirty="0" smtClean="0"/>
              <a:t>Overview of Project 2010 Investments</a:t>
            </a:r>
          </a:p>
          <a:p>
            <a:pPr defTabSz="914363" fontAlgn="auto">
              <a:spcAft>
                <a:spcPts val="0"/>
              </a:spcAft>
              <a:defRPr/>
            </a:pPr>
            <a:r>
              <a:rPr lang="en-US" dirty="0" smtClean="0"/>
              <a:t>Project Professional 2010</a:t>
            </a:r>
          </a:p>
          <a:p>
            <a:pPr defTabSz="914363" fontAlgn="auto">
              <a:spcAft>
                <a:spcPts val="0"/>
              </a:spcAft>
              <a:defRPr/>
            </a:pPr>
            <a:r>
              <a:rPr lang="en-US" dirty="0" smtClean="0"/>
              <a:t>Project Server 2010</a:t>
            </a:r>
            <a:endParaRPr lang="en-US" dirty="0"/>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6"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598488" y="2138363"/>
            <a:ext cx="9144000" cy="471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594556" y="2166152"/>
            <a:ext cx="5476526" cy="2992637"/>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sp>
        <p:nvSpPr>
          <p:cNvPr id="4" name="Title 3"/>
          <p:cNvSpPr>
            <a:spLocks noGrp="1"/>
          </p:cNvSpPr>
          <p:nvPr>
            <p:ph type="title"/>
          </p:nvPr>
        </p:nvSpPr>
        <p:spPr>
          <a:xfrm>
            <a:off x="381000" y="228600"/>
            <a:ext cx="8382000" cy="666385"/>
          </a:xfrm>
        </p:spPr>
        <p:txBody>
          <a:bodyPr>
            <a:noAutofit/>
          </a:bodyPr>
          <a:lstStyle/>
          <a:p>
            <a:pPr defTabSz="914363" fontAlgn="auto">
              <a:spcAft>
                <a:spcPts val="0"/>
              </a:spcAft>
              <a:defRPr/>
            </a:pPr>
            <a:r>
              <a:rPr sz="4400"/>
              <a:t>Simple and Intuitive User Experience </a:t>
            </a:r>
            <a:br>
              <a:rPr sz="4400"/>
            </a:br>
            <a:r>
              <a:rPr sz="3200" i="1">
                <a:gradFill>
                  <a:gsLst>
                    <a:gs pos="50000">
                      <a:srgbClr val="CDD804">
                        <a:lumMod val="40000"/>
                        <a:lumOff val="60000"/>
                      </a:srgbClr>
                    </a:gs>
                    <a:gs pos="100000">
                      <a:srgbClr val="CDD804"/>
                    </a:gs>
                  </a:gsLst>
                  <a:lin ang="5400000" scaled="0"/>
                </a:gradFill>
              </a:rPr>
              <a:t>User Controlled Scheduling</a:t>
            </a:r>
          </a:p>
        </p:txBody>
      </p:sp>
      <p:sp>
        <p:nvSpPr>
          <p:cNvPr id="15" name="Rectangle 14"/>
          <p:cNvSpPr/>
          <p:nvPr/>
        </p:nvSpPr>
        <p:spPr>
          <a:xfrm>
            <a:off x="5171196" y="2447098"/>
            <a:ext cx="4181373" cy="1409617"/>
          </a:xfrm>
          <a:prstGeom prst="rect">
            <a:avLst/>
          </a:prstGeom>
        </p:spPr>
        <p:txBody>
          <a:bodyPr>
            <a:spAutoFit/>
          </a:bodyPr>
          <a:lstStyle/>
          <a:p>
            <a:pPr marL="231775" lvl="2" indent="-231775" defTabSz="914363">
              <a:lnSpc>
                <a:spcPct val="90000"/>
              </a:lnSpc>
              <a:spcBef>
                <a:spcPts val="384"/>
              </a:spcBef>
              <a:spcAft>
                <a:spcPts val="0"/>
              </a:spcAft>
              <a:buClr>
                <a:srgbClr val="FFC533"/>
              </a:buClr>
              <a:buSzPct val="85000"/>
              <a:buFontTx/>
              <a:buBlip>
                <a:blip r:embed="rId5"/>
              </a:buBlip>
              <a:defRPr/>
            </a:pPr>
            <a:r>
              <a:rPr lang="en-US" sz="1400" dirty="0">
                <a:gradFill>
                  <a:gsLst>
                    <a:gs pos="0">
                      <a:schemeClr val="tx1"/>
                    </a:gs>
                    <a:gs pos="86000">
                      <a:schemeClr val="tx1"/>
                    </a:gs>
                  </a:gsLst>
                  <a:lin ang="5400000" scaled="0"/>
                </a:gradFill>
                <a:latin typeface="+mn-lt"/>
                <a:cs typeface="+mn-cs"/>
                <a:sym typeface="Wingdings" pitchFamily="2" charset="2"/>
              </a:rPr>
              <a:t>Choose manually scheduled or automatically scheduled tasks</a:t>
            </a:r>
          </a:p>
          <a:p>
            <a:pPr marL="231775" lvl="2" indent="-231775" defTabSz="914363">
              <a:lnSpc>
                <a:spcPct val="90000"/>
              </a:lnSpc>
              <a:spcBef>
                <a:spcPts val="384"/>
              </a:spcBef>
              <a:spcAft>
                <a:spcPts val="0"/>
              </a:spcAft>
              <a:buClr>
                <a:srgbClr val="FFC533"/>
              </a:buClr>
              <a:buSzPct val="85000"/>
              <a:buFontTx/>
              <a:buBlip>
                <a:blip r:embed="rId5"/>
              </a:buBlip>
              <a:defRPr/>
            </a:pPr>
            <a:r>
              <a:rPr lang="en-US" sz="1400" dirty="0">
                <a:gradFill>
                  <a:gsLst>
                    <a:gs pos="0">
                      <a:schemeClr val="tx1"/>
                    </a:gs>
                    <a:gs pos="86000">
                      <a:schemeClr val="tx1"/>
                    </a:gs>
                  </a:gsLst>
                  <a:lin ang="5400000" scaled="0"/>
                </a:gradFill>
                <a:latin typeface="+mn-lt"/>
                <a:cs typeface="+mn-cs"/>
                <a:sym typeface="Wingdings" pitchFamily="2" charset="2"/>
              </a:rPr>
              <a:t>Only enter task data when you have it</a:t>
            </a:r>
          </a:p>
          <a:p>
            <a:pPr marL="231775" lvl="2" indent="-231775" defTabSz="914363">
              <a:lnSpc>
                <a:spcPct val="90000"/>
              </a:lnSpc>
              <a:spcBef>
                <a:spcPts val="384"/>
              </a:spcBef>
              <a:spcAft>
                <a:spcPts val="0"/>
              </a:spcAft>
              <a:buClr>
                <a:srgbClr val="FFC533"/>
              </a:buClr>
              <a:buSzPct val="85000"/>
              <a:buFontTx/>
              <a:buBlip>
                <a:blip r:embed="rId5"/>
              </a:buBlip>
              <a:defRPr/>
            </a:pPr>
            <a:r>
              <a:rPr lang="en-US" sz="1400" dirty="0">
                <a:gradFill>
                  <a:gsLst>
                    <a:gs pos="0">
                      <a:schemeClr val="tx1"/>
                    </a:gs>
                    <a:gs pos="86000">
                      <a:schemeClr val="tx1"/>
                    </a:gs>
                  </a:gsLst>
                  <a:lin ang="5400000" scaled="0"/>
                </a:gradFill>
                <a:latin typeface="+mn-lt"/>
                <a:cs typeface="+mn-cs"/>
                <a:sym typeface="Wingdings" pitchFamily="2" charset="2"/>
              </a:rPr>
              <a:t>Add notes to duration and date fields</a:t>
            </a:r>
          </a:p>
          <a:p>
            <a:pPr marL="231775" lvl="2" indent="-231775" defTabSz="914363">
              <a:lnSpc>
                <a:spcPct val="90000"/>
              </a:lnSpc>
              <a:spcBef>
                <a:spcPts val="384"/>
              </a:spcBef>
              <a:spcAft>
                <a:spcPts val="0"/>
              </a:spcAft>
              <a:buClr>
                <a:srgbClr val="FFC533"/>
              </a:buClr>
              <a:buSzPct val="85000"/>
              <a:buFontTx/>
              <a:buBlip>
                <a:blip r:embed="rId5"/>
              </a:buBlip>
              <a:defRPr/>
            </a:pPr>
            <a:r>
              <a:rPr lang="en-US" sz="1400" dirty="0">
                <a:gradFill>
                  <a:gsLst>
                    <a:gs pos="0">
                      <a:schemeClr val="tx1"/>
                    </a:gs>
                    <a:gs pos="86000">
                      <a:schemeClr val="tx1"/>
                    </a:gs>
                  </a:gsLst>
                  <a:lin ang="5400000" scaled="0"/>
                </a:gradFill>
                <a:latin typeface="+mn-lt"/>
                <a:cs typeface="+mn-cs"/>
                <a:sym typeface="Wingdings" pitchFamily="2" charset="2"/>
              </a:rPr>
              <a:t>Be alerted to scheduling concerns with squiggly lines – then take action in Task Inspectors</a:t>
            </a:r>
          </a:p>
        </p:txBody>
      </p:sp>
      <p:sp>
        <p:nvSpPr>
          <p:cNvPr id="28" name="Rectangle 27"/>
          <p:cNvSpPr/>
          <p:nvPr/>
        </p:nvSpPr>
        <p:spPr bwMode="auto">
          <a:xfrm>
            <a:off x="5194084" y="1606151"/>
            <a:ext cx="3901440" cy="685800"/>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anchor="ctr"/>
          <a:lstStyle/>
          <a:p>
            <a:pPr defTabSz="914363">
              <a:lnSpc>
                <a:spcPct val="90000"/>
              </a:lnSpc>
              <a:defRPr/>
            </a:pPr>
            <a:r>
              <a:rPr lang="en-US" sz="1600" b="1" dirty="0">
                <a:gradFill>
                  <a:gsLst>
                    <a:gs pos="0">
                      <a:schemeClr val="tx1"/>
                    </a:gs>
                    <a:gs pos="100000">
                      <a:schemeClr val="tx1"/>
                    </a:gs>
                  </a:gsLst>
                </a:gradFill>
                <a:latin typeface="+mn-lt"/>
                <a:cs typeface="+mn-cs"/>
              </a:rPr>
              <a:t>Flexible scheduling puts you in control of the plan</a:t>
            </a:r>
          </a:p>
        </p:txBody>
      </p:sp>
      <p:sp>
        <p:nvSpPr>
          <p:cNvPr id="22" name="Rounded Rectangular Callout 21"/>
          <p:cNvSpPr/>
          <p:nvPr/>
        </p:nvSpPr>
        <p:spPr bwMode="auto">
          <a:xfrm>
            <a:off x="854075" y="2416175"/>
            <a:ext cx="1452563" cy="685800"/>
          </a:xfrm>
          <a:prstGeom prst="wedgeRoundRectCallout">
            <a:avLst>
              <a:gd name="adj1" fmla="val 667"/>
              <a:gd name="adj2" fmla="val 150061"/>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23" name="TextBox 22"/>
          <p:cNvSpPr txBox="1"/>
          <p:nvPr/>
        </p:nvSpPr>
        <p:spPr>
          <a:xfrm>
            <a:off x="918295" y="2500097"/>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a:defRPr/>
            </a:pPr>
            <a:r>
              <a:rPr lang="en-US" dirty="0" smtClean="0">
                <a:gradFill>
                  <a:gsLst>
                    <a:gs pos="50000">
                      <a:schemeClr val="tx1"/>
                    </a:gs>
                    <a:gs pos="100000">
                      <a:schemeClr val="tx1"/>
                    </a:gs>
                  </a:gsLst>
                  <a:lin ang="5400000" scaled="0"/>
                </a:gradFill>
                <a:effectLst/>
                <a:cs typeface="+mn-cs"/>
              </a:rPr>
              <a:t>Manually  Scheduled Tasks</a:t>
            </a:r>
          </a:p>
        </p:txBody>
      </p:sp>
      <p:sp>
        <p:nvSpPr>
          <p:cNvPr id="24" name="Rounded Rectangular Callout 23"/>
          <p:cNvSpPr/>
          <p:nvPr/>
        </p:nvSpPr>
        <p:spPr bwMode="auto">
          <a:xfrm>
            <a:off x="5194300" y="5986463"/>
            <a:ext cx="1452563" cy="685800"/>
          </a:xfrm>
          <a:prstGeom prst="wedgeRoundRectCallout">
            <a:avLst>
              <a:gd name="adj1" fmla="val -156646"/>
              <a:gd name="adj2" fmla="val -229036"/>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25" name="TextBox 24"/>
          <p:cNvSpPr txBox="1"/>
          <p:nvPr/>
        </p:nvSpPr>
        <p:spPr>
          <a:xfrm>
            <a:off x="5245450" y="6061822"/>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a:defRPr/>
            </a:pPr>
            <a:r>
              <a:rPr lang="en-US" dirty="0" smtClean="0">
                <a:gradFill>
                  <a:gsLst>
                    <a:gs pos="50000">
                      <a:schemeClr val="tx1"/>
                    </a:gs>
                    <a:gs pos="100000">
                      <a:schemeClr val="tx1"/>
                    </a:gs>
                  </a:gsLst>
                  <a:lin ang="5400000" scaled="0"/>
                </a:gradFill>
                <a:effectLst/>
                <a:cs typeface="+mn-cs"/>
              </a:rPr>
              <a:t>Scheduling Concerns</a:t>
            </a:r>
          </a:p>
        </p:txBody>
      </p:sp>
      <p:sp>
        <p:nvSpPr>
          <p:cNvPr id="27" name="Rounded Rectangular Callout 26"/>
          <p:cNvSpPr/>
          <p:nvPr/>
        </p:nvSpPr>
        <p:spPr bwMode="auto">
          <a:xfrm>
            <a:off x="3370263" y="1554163"/>
            <a:ext cx="1452562" cy="685800"/>
          </a:xfrm>
          <a:prstGeom prst="wedgeRoundRectCallout">
            <a:avLst>
              <a:gd name="adj1" fmla="val -22050"/>
              <a:gd name="adj2" fmla="val 209184"/>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29" name="TextBox 28"/>
          <p:cNvSpPr txBox="1"/>
          <p:nvPr/>
        </p:nvSpPr>
        <p:spPr>
          <a:xfrm>
            <a:off x="3421384" y="1629109"/>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a:defRPr/>
            </a:pPr>
            <a:r>
              <a:rPr lang="en-US" dirty="0" smtClean="0">
                <a:gradFill>
                  <a:gsLst>
                    <a:gs pos="50000">
                      <a:schemeClr val="tx1"/>
                    </a:gs>
                    <a:gs pos="100000">
                      <a:schemeClr val="tx1"/>
                    </a:gs>
                  </a:gsLst>
                  <a:lin ang="5400000" scaled="0"/>
                </a:gradFill>
                <a:effectLst/>
                <a:cs typeface="+mn-cs"/>
              </a:rPr>
              <a:t>Top Down Planning</a:t>
            </a:r>
          </a:p>
        </p:txBody>
      </p:sp>
      <p:sp>
        <p:nvSpPr>
          <p:cNvPr id="30" name="Rounded Rectangular Callout 29"/>
          <p:cNvSpPr/>
          <p:nvPr/>
        </p:nvSpPr>
        <p:spPr bwMode="auto">
          <a:xfrm>
            <a:off x="5305425" y="4760913"/>
            <a:ext cx="1452563" cy="685800"/>
          </a:xfrm>
          <a:prstGeom prst="wedgeRoundRectCallout">
            <a:avLst>
              <a:gd name="adj1" fmla="val -149964"/>
              <a:gd name="adj2" fmla="val -216894"/>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31" name="TextBox 30"/>
          <p:cNvSpPr txBox="1"/>
          <p:nvPr/>
        </p:nvSpPr>
        <p:spPr>
          <a:xfrm>
            <a:off x="5356024" y="4835435"/>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a:defRPr/>
            </a:pPr>
            <a:r>
              <a:rPr lang="en-US" dirty="0" smtClean="0">
                <a:gradFill>
                  <a:gsLst>
                    <a:gs pos="50000">
                      <a:schemeClr val="tx1"/>
                    </a:gs>
                    <a:gs pos="100000">
                      <a:schemeClr val="tx1"/>
                    </a:gs>
                  </a:gsLst>
                  <a:lin ang="5400000" scaled="0"/>
                </a:gradFill>
                <a:effectLst/>
                <a:cs typeface="+mn-cs"/>
              </a:rPr>
              <a:t>Task with End Date Only </a:t>
            </a:r>
          </a:p>
        </p:txBody>
      </p:sp>
      <p:sp>
        <p:nvSpPr>
          <p:cNvPr id="16" name="Rounded Rectangular Callout 15"/>
          <p:cNvSpPr/>
          <p:nvPr/>
        </p:nvSpPr>
        <p:spPr bwMode="auto">
          <a:xfrm>
            <a:off x="1970088" y="6008688"/>
            <a:ext cx="1454150" cy="685800"/>
          </a:xfrm>
          <a:prstGeom prst="wedgeRoundRectCallout">
            <a:avLst>
              <a:gd name="adj1" fmla="val 14537"/>
              <a:gd name="adj2" fmla="val -334799"/>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18" name="TextBox 17"/>
          <p:cNvSpPr txBox="1"/>
          <p:nvPr/>
        </p:nvSpPr>
        <p:spPr>
          <a:xfrm>
            <a:off x="2021350" y="6083593"/>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a:defRPr/>
            </a:pPr>
            <a:r>
              <a:rPr lang="en-US" dirty="0" smtClean="0">
                <a:gradFill>
                  <a:gsLst>
                    <a:gs pos="50000">
                      <a:schemeClr val="tx1"/>
                    </a:gs>
                    <a:gs pos="100000">
                      <a:schemeClr val="tx1"/>
                    </a:gs>
                  </a:gsLst>
                  <a:lin ang="5400000" scaled="0"/>
                </a:gradFill>
                <a:effectLst/>
                <a:cs typeface="+mn-cs"/>
              </a:rPr>
              <a:t>Reminder Notes</a:t>
            </a:r>
          </a:p>
        </p:txBody>
      </p:sp>
      <p:pic>
        <p:nvPicPr>
          <p:cNvPr id="19" name="Picture 4"/>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l="-545" b="-44952"/>
          <a:stretch/>
        </p:blipFill>
        <p:spPr bwMode="auto">
          <a:xfrm>
            <a:off x="-1058863" y="1443038"/>
            <a:ext cx="14317663" cy="7624762"/>
          </a:xfrm>
          <a:prstGeom prst="rect">
            <a:avLst/>
          </a:prstGeom>
          <a:ln>
            <a:noFill/>
          </a:ln>
          <a:effectLst>
            <a:outerShdw blurRad="292100" dist="139700" dir="2700000" algn="tl" rotWithShape="0">
              <a:srgbClr val="333333">
                <a:alpha val="65000"/>
              </a:srgbClr>
            </a:outerShdw>
          </a:effectLst>
        </p:spPr>
      </p:pic>
      <p:sp>
        <p:nvSpPr>
          <p:cNvPr id="33" name="Rectangle 32"/>
          <p:cNvSpPr/>
          <p:nvPr/>
        </p:nvSpPr>
        <p:spPr bwMode="auto">
          <a:xfrm>
            <a:off x="152400" y="2294792"/>
            <a:ext cx="7924800" cy="467578"/>
          </a:xfrm>
          <a:prstGeom prst="rect">
            <a:avLst/>
          </a:prstGeom>
          <a:noFill/>
          <a:ln w="57150">
            <a:solidFill>
              <a:schemeClr val="accent1"/>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endParaRPr lang="en-US" sz="2400" dirty="0">
              <a:gradFill>
                <a:gsLst>
                  <a:gs pos="0">
                    <a:srgbClr val="FFFFFF"/>
                  </a:gs>
                  <a:gs pos="100000">
                    <a:srgbClr val="FFFFFF"/>
                  </a:gs>
                </a:gsLst>
                <a:lin ang="5400000" scaled="0"/>
              </a:gradFill>
            </a:endParaRPr>
          </a:p>
        </p:txBody>
      </p:sp>
      <p:sp>
        <p:nvSpPr>
          <p:cNvPr id="34" name="Rectangle 33"/>
          <p:cNvSpPr/>
          <p:nvPr/>
        </p:nvSpPr>
        <p:spPr bwMode="auto">
          <a:xfrm>
            <a:off x="152400" y="3183728"/>
            <a:ext cx="8153400" cy="321472"/>
          </a:xfrm>
          <a:prstGeom prst="rect">
            <a:avLst/>
          </a:prstGeom>
          <a:noFill/>
          <a:ln w="57150">
            <a:solidFill>
              <a:schemeClr val="accent1"/>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endParaRPr lang="en-US" sz="2400" dirty="0">
              <a:gradFill>
                <a:gsLst>
                  <a:gs pos="0">
                    <a:srgbClr val="FFFFFF"/>
                  </a:gs>
                  <a:gs pos="100000">
                    <a:srgbClr val="FFFFFF"/>
                  </a:gs>
                </a:gsLst>
                <a:lin ang="5400000" scaled="0"/>
              </a:gradFill>
            </a:endParaRPr>
          </a:p>
        </p:txBody>
      </p:sp>
      <p:sp>
        <p:nvSpPr>
          <p:cNvPr id="35" name="Rectangle 34"/>
          <p:cNvSpPr/>
          <p:nvPr/>
        </p:nvSpPr>
        <p:spPr bwMode="auto">
          <a:xfrm>
            <a:off x="152400" y="2941693"/>
            <a:ext cx="8991600" cy="321472"/>
          </a:xfrm>
          <a:prstGeom prst="rect">
            <a:avLst/>
          </a:prstGeom>
          <a:noFill/>
          <a:ln w="57150">
            <a:solidFill>
              <a:schemeClr val="accent1"/>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endParaRPr lang="en-US" sz="2400" dirty="0">
              <a:gradFill>
                <a:gsLst>
                  <a:gs pos="0">
                    <a:srgbClr val="FFFFFF"/>
                  </a:gs>
                  <a:gs pos="100000">
                    <a:srgbClr val="FFFFFF"/>
                  </a:gs>
                </a:gsLst>
                <a:lin ang="5400000" scaled="0"/>
              </a:gra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1000"/>
                                        <p:tgtEl>
                                          <p:spTgt spid="2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10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1000"/>
                                        <p:tgtEl>
                                          <p:spTgt spid="3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par>
                                <p:cTn id="52" presetID="1" presetClass="exit" presetSubtype="0" fill="hold" nodeType="withEffect">
                                  <p:stCondLst>
                                    <p:cond delay="0"/>
                                  </p:stCondLst>
                                  <p:childTnLst>
                                    <p:set>
                                      <p:cBhvr>
                                        <p:cTn id="53" dur="1" fill="hold">
                                          <p:stCondLst>
                                            <p:cond delay="0"/>
                                          </p:stCondLst>
                                        </p:cTn>
                                        <p:tgtEl>
                                          <p:spTgt spid="33"/>
                                        </p:tgtEl>
                                        <p:attrNameLst>
                                          <p:attrName>style.visibility</p:attrName>
                                        </p:attrNameLst>
                                      </p:cBhvr>
                                      <p:to>
                                        <p:strVal val="hidden"/>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0"/>
                                          </p:stCondLst>
                                        </p:cTn>
                                        <p:tgtEl>
                                          <p:spTgt spid="35"/>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34"/>
                                        </p:tgtEl>
                                        <p:attrNameLst>
                                          <p:attrName>style.visibility</p:attrName>
                                        </p:attrNameLst>
                                      </p:cBhvr>
                                      <p:to>
                                        <p:strVal val="hidden"/>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xit" presetSubtype="0" fill="hold" nodeType="clickEffect">
                                  <p:stCondLst>
                                    <p:cond delay="0"/>
                                  </p:stCondLst>
                                  <p:childTnLst>
                                    <p:set>
                                      <p:cBhvr>
                                        <p:cTn id="63"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0"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9"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ExcelLikeFeature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 y="2418020"/>
            <a:ext cx="5442854" cy="3054446"/>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sp>
        <p:nvSpPr>
          <p:cNvPr id="4" name="Title 3"/>
          <p:cNvSpPr>
            <a:spLocks noGrp="1"/>
          </p:cNvSpPr>
          <p:nvPr>
            <p:ph type="title"/>
          </p:nvPr>
        </p:nvSpPr>
        <p:spPr>
          <a:xfrm>
            <a:off x="381000" y="228600"/>
            <a:ext cx="8382000" cy="666385"/>
          </a:xfrm>
        </p:spPr>
        <p:txBody>
          <a:bodyPr>
            <a:noAutofit/>
          </a:bodyPr>
          <a:lstStyle/>
          <a:p>
            <a:pPr defTabSz="914363" fontAlgn="auto">
              <a:spcAft>
                <a:spcPts val="0"/>
              </a:spcAft>
              <a:defRPr/>
            </a:pPr>
            <a:r>
              <a:rPr sz="4400"/>
              <a:t>Simple and Intuitive User Experience </a:t>
            </a:r>
            <a:br>
              <a:rPr sz="4400"/>
            </a:br>
            <a:r>
              <a:rPr sz="3200" i="1">
                <a:gradFill>
                  <a:gsLst>
                    <a:gs pos="50000">
                      <a:srgbClr val="CDD804">
                        <a:lumMod val="40000"/>
                        <a:lumOff val="60000"/>
                      </a:srgbClr>
                    </a:gs>
                    <a:gs pos="100000">
                      <a:srgbClr val="CDD804"/>
                    </a:gs>
                  </a:gsLst>
                  <a:lin ang="5400000" scaled="0"/>
                </a:gradFill>
              </a:rPr>
              <a:t>Intuitive Excel like behavior</a:t>
            </a:r>
          </a:p>
        </p:txBody>
      </p:sp>
      <p:sp>
        <p:nvSpPr>
          <p:cNvPr id="22" name="Rectangle 21"/>
          <p:cNvSpPr/>
          <p:nvPr/>
        </p:nvSpPr>
        <p:spPr>
          <a:xfrm>
            <a:off x="4572000" y="2447098"/>
            <a:ext cx="4328784" cy="2185214"/>
          </a:xfrm>
          <a:prstGeom prst="rect">
            <a:avLst/>
          </a:prstGeom>
        </p:spPr>
        <p:txBody>
          <a:bodyPr>
            <a:spAutoFit/>
          </a:bodyPr>
          <a:lstStyle/>
          <a:p>
            <a:pPr marL="225425" lvl="2" indent="-225425" defTabSz="914363">
              <a:lnSpc>
                <a:spcPct val="90000"/>
              </a:lnSpc>
              <a:spcBef>
                <a:spcPts val="384"/>
              </a:spcBef>
              <a:buClr>
                <a:srgbClr val="FFC533"/>
              </a:buClr>
              <a:buSzPct val="85000"/>
              <a:buFontTx/>
              <a:buBlip>
                <a:blip r:embed="rId5"/>
              </a:buBlip>
              <a:defRPr/>
            </a:pPr>
            <a:r>
              <a:rPr lang="en-US" sz="1400" b="1" dirty="0">
                <a:gradFill>
                  <a:gsLst>
                    <a:gs pos="0">
                      <a:schemeClr val="tx1"/>
                    </a:gs>
                    <a:gs pos="86000">
                      <a:schemeClr val="tx1"/>
                    </a:gs>
                  </a:gsLst>
                  <a:lin ang="5400000" scaled="0"/>
                </a:gradFill>
                <a:latin typeface="+mn-lt"/>
                <a:cs typeface="+mn-cs"/>
                <a:sym typeface="Wingdings" pitchFamily="2" charset="2"/>
              </a:rPr>
              <a:t>Add New Column: </a:t>
            </a:r>
            <a:r>
              <a:rPr lang="en-US" sz="1400" dirty="0">
                <a:gradFill>
                  <a:gsLst>
                    <a:gs pos="0">
                      <a:schemeClr val="tx1"/>
                    </a:gs>
                    <a:gs pos="86000">
                      <a:schemeClr val="tx1"/>
                    </a:gs>
                  </a:gsLst>
                  <a:lin ang="5400000" scaled="0"/>
                </a:gradFill>
                <a:latin typeface="+mn-lt"/>
                <a:cs typeface="+mn-cs"/>
                <a:sym typeface="Wingdings" pitchFamily="2" charset="2"/>
              </a:rPr>
              <a:t>Simply start typing text in a new column and Project will create right  custom field and perform data validations</a:t>
            </a:r>
          </a:p>
          <a:p>
            <a:pPr marL="225425" lvl="2" indent="-225425" defTabSz="914363">
              <a:lnSpc>
                <a:spcPct val="90000"/>
              </a:lnSpc>
              <a:spcBef>
                <a:spcPts val="384"/>
              </a:spcBef>
              <a:buClr>
                <a:srgbClr val="FFC533"/>
              </a:buClr>
              <a:buSzPct val="85000"/>
              <a:buFontTx/>
              <a:buBlip>
                <a:blip r:embed="rId5"/>
              </a:buBlip>
              <a:defRPr/>
            </a:pPr>
            <a:r>
              <a:rPr lang="en-US" sz="1400" b="1" dirty="0">
                <a:gradFill>
                  <a:gsLst>
                    <a:gs pos="0">
                      <a:schemeClr val="tx1"/>
                    </a:gs>
                    <a:gs pos="86000">
                      <a:schemeClr val="tx1"/>
                    </a:gs>
                  </a:gsLst>
                  <a:lin ang="5400000" scaled="0"/>
                </a:gradFill>
                <a:latin typeface="+mn-lt"/>
                <a:cs typeface="+mn-cs"/>
                <a:sym typeface="Wingdings" pitchFamily="2" charset="2"/>
              </a:rPr>
              <a:t>Text Wrapping: </a:t>
            </a:r>
            <a:r>
              <a:rPr lang="en-US" sz="1400" dirty="0">
                <a:gradFill>
                  <a:gsLst>
                    <a:gs pos="0">
                      <a:schemeClr val="tx1"/>
                    </a:gs>
                    <a:gs pos="86000">
                      <a:schemeClr val="tx1"/>
                    </a:gs>
                  </a:gsLst>
                  <a:lin ang="5400000" scaled="0"/>
                </a:gradFill>
                <a:latin typeface="+mn-lt"/>
                <a:cs typeface="+mn-cs"/>
                <a:sym typeface="Wingdings" pitchFamily="2" charset="2"/>
              </a:rPr>
              <a:t>Easier to view project data with automatic text wrapping </a:t>
            </a:r>
          </a:p>
          <a:p>
            <a:pPr marL="225425" lvl="2" indent="-225425" defTabSz="914363">
              <a:lnSpc>
                <a:spcPct val="90000"/>
              </a:lnSpc>
              <a:spcBef>
                <a:spcPts val="384"/>
              </a:spcBef>
              <a:buClr>
                <a:srgbClr val="FFC533"/>
              </a:buClr>
              <a:buSzPct val="85000"/>
              <a:buFontTx/>
              <a:buBlip>
                <a:blip r:embed="rId5"/>
              </a:buBlip>
              <a:defRPr/>
            </a:pPr>
            <a:r>
              <a:rPr lang="en-US" sz="1400" b="1" dirty="0">
                <a:gradFill>
                  <a:gsLst>
                    <a:gs pos="0">
                      <a:schemeClr val="tx1"/>
                    </a:gs>
                    <a:gs pos="86000">
                      <a:schemeClr val="tx1"/>
                    </a:gs>
                  </a:gsLst>
                  <a:lin ang="5400000" scaled="0"/>
                </a:gradFill>
                <a:latin typeface="+mn-lt"/>
                <a:cs typeface="+mn-cs"/>
                <a:sym typeface="Wingdings" pitchFamily="2" charset="2"/>
              </a:rPr>
              <a:t>Auto-Complete:</a:t>
            </a:r>
            <a:r>
              <a:rPr lang="en-US" sz="1400" dirty="0">
                <a:gradFill>
                  <a:gsLst>
                    <a:gs pos="0">
                      <a:schemeClr val="tx1"/>
                    </a:gs>
                    <a:gs pos="86000">
                      <a:schemeClr val="tx1"/>
                    </a:gs>
                  </a:gsLst>
                  <a:lin ang="5400000" scaled="0"/>
                </a:gradFill>
                <a:latin typeface="+mn-lt"/>
                <a:cs typeface="+mn-cs"/>
                <a:sym typeface="Wingdings" pitchFamily="2" charset="2"/>
              </a:rPr>
              <a:t> Save time and effort with the new text auto-complete function</a:t>
            </a:r>
          </a:p>
          <a:p>
            <a:pPr marL="225425" lvl="2" indent="-225425" defTabSz="914363">
              <a:lnSpc>
                <a:spcPct val="90000"/>
              </a:lnSpc>
              <a:spcBef>
                <a:spcPts val="384"/>
              </a:spcBef>
              <a:buClr>
                <a:srgbClr val="FFC533"/>
              </a:buClr>
              <a:buSzPct val="85000"/>
              <a:buFontTx/>
              <a:buBlip>
                <a:blip r:embed="rId5"/>
              </a:buBlip>
              <a:defRPr/>
            </a:pPr>
            <a:r>
              <a:rPr lang="en-US" sz="1400" b="1" dirty="0">
                <a:gradFill>
                  <a:gsLst>
                    <a:gs pos="0">
                      <a:schemeClr val="tx1"/>
                    </a:gs>
                    <a:gs pos="86000">
                      <a:schemeClr val="tx1"/>
                    </a:gs>
                  </a:gsLst>
                  <a:lin ang="5400000" scaled="0"/>
                </a:gradFill>
                <a:latin typeface="+mn-lt"/>
                <a:cs typeface="+mn-cs"/>
                <a:sym typeface="Wingdings" pitchFamily="2" charset="2"/>
              </a:rPr>
              <a:t>Auto-Filter:</a:t>
            </a:r>
            <a:r>
              <a:rPr lang="en-US" sz="1400" dirty="0">
                <a:gradFill>
                  <a:gsLst>
                    <a:gs pos="0">
                      <a:schemeClr val="tx1"/>
                    </a:gs>
                    <a:gs pos="86000">
                      <a:schemeClr val="tx1"/>
                    </a:gs>
                  </a:gsLst>
                  <a:lin ang="5400000" scaled="0"/>
                </a:gradFill>
                <a:latin typeface="+mn-lt"/>
                <a:cs typeface="+mn-cs"/>
                <a:sym typeface="Wingdings" pitchFamily="2" charset="2"/>
              </a:rPr>
              <a:t> Grid improvements make it easier </a:t>
            </a:r>
            <a:br>
              <a:rPr lang="en-US" sz="1400" dirty="0">
                <a:gradFill>
                  <a:gsLst>
                    <a:gs pos="0">
                      <a:schemeClr val="tx1"/>
                    </a:gs>
                    <a:gs pos="86000">
                      <a:schemeClr val="tx1"/>
                    </a:gs>
                  </a:gsLst>
                  <a:lin ang="5400000" scaled="0"/>
                </a:gradFill>
                <a:latin typeface="+mn-lt"/>
                <a:cs typeface="+mn-cs"/>
                <a:sym typeface="Wingdings" pitchFamily="2" charset="2"/>
              </a:rPr>
            </a:br>
            <a:r>
              <a:rPr lang="en-US" sz="1400" dirty="0">
                <a:gradFill>
                  <a:gsLst>
                    <a:gs pos="0">
                      <a:schemeClr val="tx1"/>
                    </a:gs>
                    <a:gs pos="86000">
                      <a:schemeClr val="tx1"/>
                    </a:gs>
                  </a:gsLst>
                  <a:lin ang="5400000" scaled="0"/>
                </a:gradFill>
                <a:latin typeface="+mn-lt"/>
                <a:cs typeface="+mn-cs"/>
                <a:sym typeface="Wingdings" pitchFamily="2" charset="2"/>
              </a:rPr>
              <a:t>to filter, group, sort, and customize your data just like Excel</a:t>
            </a:r>
          </a:p>
        </p:txBody>
      </p:sp>
      <p:pic>
        <p:nvPicPr>
          <p:cNvPr id="29" name="Picture 2"/>
          <p:cNvPicPr>
            <a:picLocks noChangeAspect="1" noChangeArrowheads="1"/>
          </p:cNvPicPr>
          <p:nvPr/>
        </p:nvPicPr>
        <p:blipFill rotWithShape="1">
          <a:blip r:embed="rId6" cstate="screen">
            <a:extLst>
              <a:ext uri="{28A0092B-C50C-407E-A947-70E740481C1C}">
                <a14:useLocalDpi xmlns:a14="http://schemas.microsoft.com/office/drawing/2010/main"/>
              </a:ext>
            </a:extLst>
          </a:blip>
          <a:stretch>
            <a:fillRect/>
          </a:stretch>
        </p:blipFill>
        <p:spPr bwMode="auto">
          <a:xfrm>
            <a:off x="6689924" y="4558593"/>
            <a:ext cx="1692075" cy="3082498"/>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sp>
        <p:nvSpPr>
          <p:cNvPr id="33" name="Rectangle 32"/>
          <p:cNvSpPr/>
          <p:nvPr/>
        </p:nvSpPr>
        <p:spPr bwMode="auto">
          <a:xfrm>
            <a:off x="4572001" y="1752600"/>
            <a:ext cx="3901440" cy="609600"/>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anchor="ctr"/>
          <a:lstStyle/>
          <a:p>
            <a:pPr defTabSz="914363">
              <a:lnSpc>
                <a:spcPct val="90000"/>
              </a:lnSpc>
              <a:defRPr/>
            </a:pPr>
            <a:r>
              <a:rPr lang="en-US" b="1" dirty="0">
                <a:gradFill>
                  <a:gsLst>
                    <a:gs pos="0">
                      <a:schemeClr val="tx1"/>
                    </a:gs>
                    <a:gs pos="100000">
                      <a:schemeClr val="tx1"/>
                    </a:gs>
                  </a:gsLst>
                </a:gradFill>
                <a:latin typeface="+mn-lt"/>
                <a:cs typeface="+mn-cs"/>
              </a:rPr>
              <a:t>Excel like experience enhances productivity</a:t>
            </a:r>
          </a:p>
        </p:txBody>
      </p:sp>
      <p:sp>
        <p:nvSpPr>
          <p:cNvPr id="39" name="Rounded Rectangular Callout 38"/>
          <p:cNvSpPr/>
          <p:nvPr/>
        </p:nvSpPr>
        <p:spPr bwMode="auto">
          <a:xfrm>
            <a:off x="4283075" y="4949825"/>
            <a:ext cx="1454150" cy="685800"/>
          </a:xfrm>
          <a:prstGeom prst="wedgeRoundRectCallout">
            <a:avLst>
              <a:gd name="adj1" fmla="val -97221"/>
              <a:gd name="adj2" fmla="val -85612"/>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40" name="TextBox 39"/>
          <p:cNvSpPr txBox="1"/>
          <p:nvPr/>
        </p:nvSpPr>
        <p:spPr>
          <a:xfrm>
            <a:off x="4335174" y="5024493"/>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a:defRPr/>
            </a:pPr>
            <a:r>
              <a:rPr lang="en-US" dirty="0" smtClean="0">
                <a:gradFill>
                  <a:gsLst>
                    <a:gs pos="50000">
                      <a:schemeClr val="tx1"/>
                    </a:gs>
                    <a:gs pos="100000">
                      <a:schemeClr val="tx1"/>
                    </a:gs>
                  </a:gsLst>
                  <a:lin ang="5400000" scaled="0"/>
                </a:gradFill>
                <a:effectLst/>
                <a:cs typeface="+mn-cs"/>
              </a:rPr>
              <a:t>Auto Complete</a:t>
            </a:r>
          </a:p>
        </p:txBody>
      </p:sp>
      <p:sp>
        <p:nvSpPr>
          <p:cNvPr id="41" name="Rounded Rectangular Callout 40"/>
          <p:cNvSpPr/>
          <p:nvPr/>
        </p:nvSpPr>
        <p:spPr bwMode="auto">
          <a:xfrm>
            <a:off x="7288213" y="5721350"/>
            <a:ext cx="1454150" cy="685800"/>
          </a:xfrm>
          <a:prstGeom prst="wedgeRoundRectCallout">
            <a:avLst>
              <a:gd name="adj1" fmla="val -47628"/>
              <a:gd name="adj2" fmla="val -174855"/>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42" name="TextBox 41"/>
          <p:cNvSpPr txBox="1"/>
          <p:nvPr/>
        </p:nvSpPr>
        <p:spPr>
          <a:xfrm>
            <a:off x="7336762" y="5791200"/>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a:defRPr/>
            </a:pPr>
            <a:r>
              <a:rPr lang="en-US" dirty="0" smtClean="0">
                <a:gradFill>
                  <a:gsLst>
                    <a:gs pos="50000">
                      <a:schemeClr val="tx1"/>
                    </a:gs>
                    <a:gs pos="100000">
                      <a:schemeClr val="tx1"/>
                    </a:gs>
                  </a:gsLst>
                  <a:lin ang="5400000" scaled="0"/>
                </a:gradFill>
                <a:effectLst/>
                <a:cs typeface="+mn-cs"/>
              </a:rPr>
              <a:t>Filter, Sort </a:t>
            </a:r>
            <a:br>
              <a:rPr lang="en-US" dirty="0" smtClean="0">
                <a:gradFill>
                  <a:gsLst>
                    <a:gs pos="50000">
                      <a:schemeClr val="tx1"/>
                    </a:gs>
                    <a:gs pos="100000">
                      <a:schemeClr val="tx1"/>
                    </a:gs>
                  </a:gsLst>
                  <a:lin ang="5400000" scaled="0"/>
                </a:gradFill>
                <a:effectLst/>
                <a:cs typeface="+mn-cs"/>
              </a:rPr>
            </a:br>
            <a:r>
              <a:rPr lang="en-US" dirty="0" smtClean="0">
                <a:gradFill>
                  <a:gsLst>
                    <a:gs pos="50000">
                      <a:schemeClr val="tx1"/>
                    </a:gs>
                    <a:gs pos="100000">
                      <a:schemeClr val="tx1"/>
                    </a:gs>
                  </a:gsLst>
                  <a:lin ang="5400000" scaled="0"/>
                </a:gradFill>
                <a:effectLst/>
                <a:cs typeface="+mn-cs"/>
              </a:rPr>
              <a:t>&amp; Group</a:t>
            </a:r>
          </a:p>
        </p:txBody>
      </p:sp>
      <p:sp>
        <p:nvSpPr>
          <p:cNvPr id="43" name="Rounded Rectangular Callout 42"/>
          <p:cNvSpPr/>
          <p:nvPr/>
        </p:nvSpPr>
        <p:spPr bwMode="auto">
          <a:xfrm>
            <a:off x="1222375" y="5994400"/>
            <a:ext cx="1454150" cy="685800"/>
          </a:xfrm>
          <a:prstGeom prst="wedgeRoundRectCallout">
            <a:avLst>
              <a:gd name="adj1" fmla="val -17572"/>
              <a:gd name="adj2" fmla="val -173342"/>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44" name="TextBox 43"/>
          <p:cNvSpPr txBox="1"/>
          <p:nvPr/>
        </p:nvSpPr>
        <p:spPr>
          <a:xfrm>
            <a:off x="1274494" y="6069874"/>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a:defRPr/>
            </a:pPr>
            <a:r>
              <a:rPr lang="en-US" dirty="0" smtClean="0">
                <a:gradFill>
                  <a:gsLst>
                    <a:gs pos="50000">
                      <a:schemeClr val="tx1"/>
                    </a:gs>
                    <a:gs pos="100000">
                      <a:schemeClr val="tx1"/>
                    </a:gs>
                  </a:gsLst>
                  <a:lin ang="5400000" scaled="0"/>
                </a:gradFill>
                <a:effectLst/>
                <a:cs typeface="+mn-cs"/>
              </a:rPr>
              <a:t>Text Wrapping</a:t>
            </a:r>
          </a:p>
        </p:txBody>
      </p:sp>
      <p:sp>
        <p:nvSpPr>
          <p:cNvPr id="24" name="Rounded Rectangular Callout 23"/>
          <p:cNvSpPr/>
          <p:nvPr/>
        </p:nvSpPr>
        <p:spPr bwMode="auto">
          <a:xfrm>
            <a:off x="2908300" y="1339850"/>
            <a:ext cx="1454150" cy="685800"/>
          </a:xfrm>
          <a:prstGeom prst="wedgeRoundRectCallout">
            <a:avLst>
              <a:gd name="adj1" fmla="val 16"/>
              <a:gd name="adj2" fmla="val 223807"/>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25" name="TextBox 24"/>
          <p:cNvSpPr txBox="1"/>
          <p:nvPr/>
        </p:nvSpPr>
        <p:spPr>
          <a:xfrm>
            <a:off x="2959950" y="1414791"/>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a:defRPr/>
            </a:pPr>
            <a:r>
              <a:rPr lang="en-US" dirty="0" smtClean="0">
                <a:gradFill>
                  <a:gsLst>
                    <a:gs pos="50000">
                      <a:schemeClr val="tx1"/>
                    </a:gs>
                    <a:gs pos="100000">
                      <a:schemeClr val="tx1"/>
                    </a:gs>
                  </a:gsLst>
                  <a:lin ang="5400000" scaled="0"/>
                </a:gradFill>
                <a:effectLst/>
                <a:cs typeface="+mn-cs"/>
              </a:rPr>
              <a:t>Add New Column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childTnLst>
                                </p:cTn>
                              </p:par>
                            </p:childTnLst>
                          </p:cTn>
                        </p:par>
                        <p:par>
                          <p:cTn id="11" fill="hold" nodeType="afterGroup">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par>
                                <p:cTn id="15" presetID="10"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1000"/>
                                        <p:tgtEl>
                                          <p:spTgt spid="4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1000"/>
                                        <p:tgtEl>
                                          <p:spTgt spid="39"/>
                                        </p:tgtEl>
                                      </p:cBhvr>
                                    </p:animEffect>
                                  </p:childTnLst>
                                </p:cTn>
                              </p:par>
                              <p:par>
                                <p:cTn id="21" presetID="10"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1000"/>
                                        <p:tgtEl>
                                          <p:spTgt spid="4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childTnLst>
                                </p:cTn>
                              </p:par>
                              <p:par>
                                <p:cTn id="27" presetID="10"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1000"/>
                                        <p:tgtEl>
                                          <p:spTgt spid="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childTnLst>
                                </p:cTn>
                              </p:par>
                              <p:par>
                                <p:cTn id="33" presetID="10"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3" grpId="0" animBg="1"/>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7"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noAutofit/>
          </a:bodyPr>
          <a:lstStyle/>
          <a:p>
            <a:pPr defTabSz="914363" fontAlgn="auto">
              <a:spcAft>
                <a:spcPts val="0"/>
              </a:spcAft>
              <a:defRPr/>
            </a:pPr>
            <a:r>
              <a:rPr sz="4400"/>
              <a:t>Simple and Intuitive User Experience </a:t>
            </a:r>
            <a:br>
              <a:rPr sz="4400"/>
            </a:br>
            <a:r>
              <a:rPr sz="3200" i="1">
                <a:gradFill>
                  <a:gsLst>
                    <a:gs pos="50000">
                      <a:srgbClr val="CDD804">
                        <a:lumMod val="40000"/>
                        <a:lumOff val="60000"/>
                      </a:srgbClr>
                    </a:gs>
                    <a:gs pos="100000">
                      <a:srgbClr val="CDD804"/>
                    </a:gs>
                  </a:gsLst>
                  <a:lin ang="5400000" scaled="0"/>
                </a:gradFill>
              </a:rPr>
              <a:t>Timeline View</a:t>
            </a:r>
            <a:endParaRPr sz="3600" i="1">
              <a:gradFill>
                <a:gsLst>
                  <a:gs pos="50000">
                    <a:srgbClr val="CDD804">
                      <a:lumMod val="40000"/>
                      <a:lumOff val="60000"/>
                    </a:srgbClr>
                  </a:gs>
                  <a:gs pos="100000">
                    <a:srgbClr val="CDD804"/>
                  </a:gs>
                </a:gsLst>
                <a:lin ang="5400000" scaled="0"/>
              </a:gradFill>
            </a:endParaRPr>
          </a:p>
        </p:txBody>
      </p:sp>
      <p:sp>
        <p:nvSpPr>
          <p:cNvPr id="30" name="Rectangle 29"/>
          <p:cNvSpPr/>
          <p:nvPr/>
        </p:nvSpPr>
        <p:spPr>
          <a:xfrm>
            <a:off x="4572000" y="2447097"/>
            <a:ext cx="4181373" cy="1578894"/>
          </a:xfrm>
          <a:prstGeom prst="rect">
            <a:avLst/>
          </a:prstGeom>
        </p:spPr>
        <p:txBody>
          <a:bodyPr>
            <a:spAutoFit/>
          </a:bodyPr>
          <a:lstStyle/>
          <a:p>
            <a:pPr marL="225425" lvl="2" indent="-225425" defTabSz="914363">
              <a:lnSpc>
                <a:spcPct val="90000"/>
              </a:lnSpc>
              <a:spcBef>
                <a:spcPct val="20000"/>
              </a:spcBef>
              <a:buClr>
                <a:srgbClr val="FFCC29"/>
              </a:buClr>
              <a:buSzPct val="115000"/>
              <a:buFontTx/>
              <a:buBlip>
                <a:blip r:embed="rId4"/>
              </a:buBlip>
              <a:defRPr/>
            </a:pPr>
            <a:r>
              <a:rPr lang="en-US" sz="1400" dirty="0">
                <a:gradFill>
                  <a:gsLst>
                    <a:gs pos="0">
                      <a:schemeClr val="tx1"/>
                    </a:gs>
                    <a:gs pos="86000">
                      <a:schemeClr val="tx1"/>
                    </a:gs>
                  </a:gsLst>
                  <a:lin ang="5400000" scaled="0"/>
                </a:gradFill>
                <a:latin typeface="+mn-lt"/>
                <a:cs typeface="+mn-cs"/>
                <a:sym typeface="Wingdings" pitchFamily="2" charset="2"/>
              </a:rPr>
              <a:t>Intuitively pan and zoom to focus on the right timeframe</a:t>
            </a:r>
          </a:p>
          <a:p>
            <a:pPr marL="225425" lvl="2" indent="-225425" defTabSz="914363">
              <a:lnSpc>
                <a:spcPct val="90000"/>
              </a:lnSpc>
              <a:spcBef>
                <a:spcPct val="20000"/>
              </a:spcBef>
              <a:buClr>
                <a:srgbClr val="FFCC29"/>
              </a:buClr>
              <a:buSzPct val="115000"/>
              <a:buFontTx/>
              <a:buBlip>
                <a:blip r:embed="rId4"/>
              </a:buBlip>
              <a:defRPr/>
            </a:pPr>
            <a:r>
              <a:rPr lang="en-US" sz="1400" dirty="0">
                <a:gradFill>
                  <a:gsLst>
                    <a:gs pos="0">
                      <a:schemeClr val="tx1"/>
                    </a:gs>
                    <a:gs pos="86000">
                      <a:schemeClr val="tx1"/>
                    </a:gs>
                  </a:gsLst>
                  <a:lin ang="5400000" scaled="0"/>
                </a:gradFill>
                <a:latin typeface="+mn-lt"/>
                <a:cs typeface="+mn-cs"/>
                <a:sym typeface="Wingdings" pitchFamily="2" charset="2"/>
              </a:rPr>
              <a:t>Easily select tasks and add to the Timeline View</a:t>
            </a:r>
          </a:p>
          <a:p>
            <a:pPr marL="225425" lvl="2" indent="-225425" defTabSz="914363">
              <a:lnSpc>
                <a:spcPct val="90000"/>
              </a:lnSpc>
              <a:spcBef>
                <a:spcPct val="20000"/>
              </a:spcBef>
              <a:buClr>
                <a:srgbClr val="FFCC29"/>
              </a:buClr>
              <a:buSzPct val="115000"/>
              <a:buFontTx/>
              <a:buBlip>
                <a:blip r:embed="rId4"/>
              </a:buBlip>
              <a:defRPr/>
            </a:pPr>
            <a:r>
              <a:rPr lang="en-US" sz="1400" dirty="0">
                <a:gradFill>
                  <a:gsLst>
                    <a:gs pos="0">
                      <a:schemeClr val="tx1"/>
                    </a:gs>
                    <a:gs pos="86000">
                      <a:schemeClr val="tx1"/>
                    </a:gs>
                  </a:gsLst>
                  <a:lin ang="5400000" scaled="0"/>
                </a:gradFill>
                <a:latin typeface="+mn-lt"/>
                <a:cs typeface="+mn-cs"/>
                <a:sym typeface="Wingdings" pitchFamily="2" charset="2"/>
              </a:rPr>
              <a:t>Format and customize Timeline to highlight </a:t>
            </a:r>
            <a:br>
              <a:rPr lang="en-US" sz="1400" dirty="0">
                <a:gradFill>
                  <a:gsLst>
                    <a:gs pos="0">
                      <a:schemeClr val="tx1"/>
                    </a:gs>
                    <a:gs pos="86000">
                      <a:schemeClr val="tx1"/>
                    </a:gs>
                  </a:gsLst>
                  <a:lin ang="5400000" scaled="0"/>
                </a:gradFill>
                <a:latin typeface="+mn-lt"/>
                <a:cs typeface="+mn-cs"/>
                <a:sym typeface="Wingdings" pitchFamily="2" charset="2"/>
              </a:rPr>
            </a:br>
            <a:r>
              <a:rPr lang="en-US" sz="1400" dirty="0">
                <a:gradFill>
                  <a:gsLst>
                    <a:gs pos="0">
                      <a:schemeClr val="tx1"/>
                    </a:gs>
                    <a:gs pos="86000">
                      <a:schemeClr val="tx1"/>
                    </a:gs>
                  </a:gsLst>
                  <a:lin ang="5400000" scaled="0"/>
                </a:gradFill>
                <a:latin typeface="+mn-lt"/>
                <a:cs typeface="+mn-cs"/>
                <a:sym typeface="Wingdings" pitchFamily="2" charset="2"/>
              </a:rPr>
              <a:t>key milestones</a:t>
            </a:r>
          </a:p>
          <a:p>
            <a:pPr marL="225425" lvl="2" indent="-225425" defTabSz="914363">
              <a:lnSpc>
                <a:spcPct val="90000"/>
              </a:lnSpc>
              <a:spcBef>
                <a:spcPct val="20000"/>
              </a:spcBef>
              <a:buClr>
                <a:srgbClr val="FFCC29"/>
              </a:buClr>
              <a:buSzPct val="115000"/>
              <a:buFontTx/>
              <a:buBlip>
                <a:blip r:embed="rId4"/>
              </a:buBlip>
              <a:defRPr/>
            </a:pPr>
            <a:r>
              <a:rPr lang="en-US" sz="1400" dirty="0">
                <a:gradFill>
                  <a:gsLst>
                    <a:gs pos="0">
                      <a:schemeClr val="tx1"/>
                    </a:gs>
                    <a:gs pos="86000">
                      <a:schemeClr val="tx1"/>
                    </a:gs>
                  </a:gsLst>
                  <a:lin ang="5400000" scaled="0"/>
                </a:gradFill>
                <a:latin typeface="+mn-lt"/>
                <a:cs typeface="+mn-cs"/>
                <a:sym typeface="Wingdings" pitchFamily="2" charset="2"/>
              </a:rPr>
              <a:t>Share with stakeholders by simply copying </a:t>
            </a:r>
            <a:br>
              <a:rPr lang="en-US" sz="1400" dirty="0">
                <a:gradFill>
                  <a:gsLst>
                    <a:gs pos="0">
                      <a:schemeClr val="tx1"/>
                    </a:gs>
                    <a:gs pos="86000">
                      <a:schemeClr val="tx1"/>
                    </a:gs>
                  </a:gsLst>
                  <a:lin ang="5400000" scaled="0"/>
                </a:gradFill>
                <a:latin typeface="+mn-lt"/>
                <a:cs typeface="+mn-cs"/>
                <a:sym typeface="Wingdings" pitchFamily="2" charset="2"/>
              </a:rPr>
            </a:br>
            <a:r>
              <a:rPr lang="en-US" sz="1400" dirty="0">
                <a:gradFill>
                  <a:gsLst>
                    <a:gs pos="0">
                      <a:schemeClr val="tx1"/>
                    </a:gs>
                    <a:gs pos="86000">
                      <a:schemeClr val="tx1"/>
                    </a:gs>
                  </a:gsLst>
                  <a:lin ang="5400000" scaled="0"/>
                </a:gradFill>
                <a:latin typeface="+mn-lt"/>
                <a:cs typeface="+mn-cs"/>
                <a:sym typeface="Wingdings" pitchFamily="2" charset="2"/>
              </a:rPr>
              <a:t>into Office tools </a:t>
            </a:r>
          </a:p>
        </p:txBody>
      </p:sp>
      <p:sp>
        <p:nvSpPr>
          <p:cNvPr id="10" name="Freeform 31"/>
          <p:cNvSpPr>
            <a:spLocks/>
          </p:cNvSpPr>
          <p:nvPr/>
        </p:nvSpPr>
        <p:spPr bwMode="auto">
          <a:xfrm rot="6917941">
            <a:off x="4518025" y="3059113"/>
            <a:ext cx="393700" cy="3022600"/>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gs>
              <a:gs pos="50000">
                <a:schemeClr val="tx1">
                  <a:alpha val="21000"/>
                </a:schemeClr>
              </a:gs>
              <a:gs pos="96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a:defRPr/>
            </a:pPr>
            <a:endParaRPr lang="en-US" sz="2900" i="1" dirty="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pic>
        <p:nvPicPr>
          <p:cNvPr id="27" name="Picture 2"/>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425657" y="1936897"/>
            <a:ext cx="5988257" cy="3625703"/>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sp>
        <p:nvSpPr>
          <p:cNvPr id="9" name="Rectangle 8"/>
          <p:cNvSpPr/>
          <p:nvPr/>
        </p:nvSpPr>
        <p:spPr bwMode="auto">
          <a:xfrm>
            <a:off x="4572001" y="1752600"/>
            <a:ext cx="3901440" cy="614362"/>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anchor="ctr"/>
          <a:lstStyle/>
          <a:p>
            <a:pPr defTabSz="914363">
              <a:lnSpc>
                <a:spcPct val="90000"/>
              </a:lnSpc>
              <a:defRPr/>
            </a:pPr>
            <a:r>
              <a:rPr lang="en-US" sz="1600" b="1" dirty="0">
                <a:gradFill>
                  <a:gsLst>
                    <a:gs pos="0">
                      <a:schemeClr val="tx1"/>
                    </a:gs>
                    <a:gs pos="100000">
                      <a:schemeClr val="tx1"/>
                    </a:gs>
                  </a:gsLst>
                </a:gradFill>
                <a:latin typeface="+mn-lt"/>
                <a:cs typeface="+mn-cs"/>
              </a:rPr>
              <a:t>Enhance communication with the new Timeline View</a:t>
            </a:r>
          </a:p>
        </p:txBody>
      </p:sp>
      <p:pic>
        <p:nvPicPr>
          <p:cNvPr id="11" name="Picture 10" descr="TimelineInPowerpoin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46266" y="4136572"/>
            <a:ext cx="3150134" cy="2860780"/>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sp>
        <p:nvSpPr>
          <p:cNvPr id="12" name="Rounded Rectangular Callout 11"/>
          <p:cNvSpPr/>
          <p:nvPr/>
        </p:nvSpPr>
        <p:spPr bwMode="auto">
          <a:xfrm>
            <a:off x="7620000" y="4071938"/>
            <a:ext cx="1454150" cy="685800"/>
          </a:xfrm>
          <a:prstGeom prst="wedgeRoundRectCallout">
            <a:avLst>
              <a:gd name="adj1" fmla="val -41492"/>
              <a:gd name="adj2" fmla="val 99235"/>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13" name="TextBox 12"/>
          <p:cNvSpPr txBox="1"/>
          <p:nvPr/>
        </p:nvSpPr>
        <p:spPr>
          <a:xfrm>
            <a:off x="7692124" y="4146771"/>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a:defRPr/>
            </a:pPr>
            <a:r>
              <a:rPr lang="en-US" dirty="0" smtClean="0">
                <a:gradFill>
                  <a:gsLst>
                    <a:gs pos="50000">
                      <a:schemeClr val="tx1"/>
                    </a:gs>
                    <a:gs pos="100000">
                      <a:schemeClr val="tx1"/>
                    </a:gs>
                  </a:gsLst>
                  <a:lin ang="5400000" scaled="0"/>
                </a:gradFill>
                <a:effectLst/>
                <a:cs typeface="+mn-cs"/>
              </a:rPr>
              <a:t>Timeline in PowerPoint</a:t>
            </a:r>
          </a:p>
        </p:txBody>
      </p:sp>
      <p:sp>
        <p:nvSpPr>
          <p:cNvPr id="14" name="Rounded Rectangular Callout 13"/>
          <p:cNvSpPr/>
          <p:nvPr/>
        </p:nvSpPr>
        <p:spPr bwMode="auto">
          <a:xfrm>
            <a:off x="2362200" y="1600200"/>
            <a:ext cx="1454150" cy="685800"/>
          </a:xfrm>
          <a:prstGeom prst="wedgeRoundRectCallout">
            <a:avLst>
              <a:gd name="adj1" fmla="val -6883"/>
              <a:gd name="adj2" fmla="val 144949"/>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15" name="TextBox 14"/>
          <p:cNvSpPr txBox="1"/>
          <p:nvPr/>
        </p:nvSpPr>
        <p:spPr>
          <a:xfrm>
            <a:off x="2413566" y="1674959"/>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a:defRPr/>
            </a:pPr>
            <a:r>
              <a:rPr lang="en-US" dirty="0" smtClean="0">
                <a:gradFill>
                  <a:gsLst>
                    <a:gs pos="50000">
                      <a:schemeClr val="tx1"/>
                    </a:gs>
                    <a:gs pos="100000">
                      <a:schemeClr val="tx1"/>
                    </a:gs>
                  </a:gsLst>
                  <a:lin ang="5400000" scaled="0"/>
                </a:gradFill>
                <a:effectLst/>
                <a:cs typeface="+mn-cs"/>
              </a:rPr>
              <a:t>Timeline View</a:t>
            </a:r>
          </a:p>
        </p:txBody>
      </p:sp>
      <p:sp>
        <p:nvSpPr>
          <p:cNvPr id="16" name="Rounded Rectangular Callout 15"/>
          <p:cNvSpPr/>
          <p:nvPr/>
        </p:nvSpPr>
        <p:spPr bwMode="auto">
          <a:xfrm>
            <a:off x="2360613" y="5943600"/>
            <a:ext cx="1558925" cy="808038"/>
          </a:xfrm>
          <a:prstGeom prst="wedgeRoundRectCallout">
            <a:avLst>
              <a:gd name="adj1" fmla="val -94079"/>
              <a:gd name="adj2" fmla="val -145844"/>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18" name="TextBox 17"/>
          <p:cNvSpPr txBox="1"/>
          <p:nvPr/>
        </p:nvSpPr>
        <p:spPr>
          <a:xfrm>
            <a:off x="2412153" y="6045621"/>
            <a:ext cx="1448927" cy="628817"/>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a:defRPr/>
            </a:pPr>
            <a:r>
              <a:rPr lang="en-US" dirty="0" smtClean="0">
                <a:gradFill>
                  <a:gsLst>
                    <a:gs pos="50000">
                      <a:schemeClr val="tx1"/>
                    </a:gs>
                    <a:gs pos="100000">
                      <a:schemeClr val="tx1"/>
                    </a:gs>
                  </a:gsLst>
                  <a:lin ang="5400000" scaled="0"/>
                </a:gradFill>
                <a:effectLst/>
                <a:cs typeface="+mn-cs"/>
              </a:rPr>
              <a:t>Select Tasks to Display on Timeline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childTnLst>
                                </p:cTn>
                              </p:par>
                              <p:par>
                                <p:cTn id="12" presetID="10" presetClass="entr" presetSubtype="0"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childTnLst>
                                </p:cTn>
                              </p:par>
                            </p:childTnLst>
                          </p:cTn>
                        </p:par>
                        <p:par>
                          <p:cTn id="32" fill="hold" nodeType="afterGroup">
                            <p:stCondLst>
                              <p:cond delay="10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childTnLst>
                                </p:cTn>
                              </p:par>
                            </p:childTnLst>
                          </p:cTn>
                        </p:par>
                        <p:par>
                          <p:cTn id="36" fill="hold" nodeType="afterGroup">
                            <p:stCondLst>
                              <p:cond delay="2000"/>
                            </p:stCondLst>
                            <p:childTnLst>
                              <p:par>
                                <p:cTn id="37" presetID="10"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1"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152400" y="1802715"/>
            <a:ext cx="5481948" cy="3045051"/>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sp>
        <p:nvSpPr>
          <p:cNvPr id="4" name="Title 3"/>
          <p:cNvSpPr>
            <a:spLocks noGrp="1"/>
          </p:cNvSpPr>
          <p:nvPr>
            <p:ph type="title"/>
          </p:nvPr>
        </p:nvSpPr>
        <p:spPr>
          <a:xfrm>
            <a:off x="381000" y="228600"/>
            <a:ext cx="8382000" cy="666385"/>
          </a:xfrm>
        </p:spPr>
        <p:txBody>
          <a:bodyPr>
            <a:noAutofit/>
          </a:bodyPr>
          <a:lstStyle/>
          <a:p>
            <a:pPr defTabSz="914363" fontAlgn="auto">
              <a:spcAft>
                <a:spcPts val="0"/>
              </a:spcAft>
              <a:defRPr/>
            </a:pPr>
            <a:r>
              <a:rPr sz="4400"/>
              <a:t>Simple and Intuitive User Experience </a:t>
            </a:r>
            <a:br>
              <a:rPr sz="4400"/>
            </a:br>
            <a:r>
              <a:rPr sz="3200" i="1">
                <a:gradFill>
                  <a:gsLst>
                    <a:gs pos="50000">
                      <a:srgbClr val="CDD804">
                        <a:lumMod val="40000"/>
                        <a:lumOff val="60000"/>
                      </a:srgbClr>
                    </a:gs>
                    <a:gs pos="100000">
                      <a:srgbClr val="CDD804"/>
                    </a:gs>
                  </a:gsLst>
                  <a:lin ang="5400000" scaled="0"/>
                </a:gradFill>
              </a:rPr>
              <a:t>Team Planner View</a:t>
            </a:r>
          </a:p>
        </p:txBody>
      </p:sp>
      <p:sp>
        <p:nvSpPr>
          <p:cNvPr id="22" name="Rectangle 21"/>
          <p:cNvSpPr/>
          <p:nvPr/>
        </p:nvSpPr>
        <p:spPr>
          <a:xfrm>
            <a:off x="4572000" y="2447097"/>
            <a:ext cx="4181373" cy="2042610"/>
          </a:xfrm>
          <a:prstGeom prst="rect">
            <a:avLst/>
          </a:prstGeom>
        </p:spPr>
        <p:txBody>
          <a:bodyPr>
            <a:spAutoFit/>
          </a:bodyPr>
          <a:lstStyle/>
          <a:p>
            <a:pPr marL="282575" lvl="2" indent="-282575" defTabSz="914363">
              <a:lnSpc>
                <a:spcPct val="90000"/>
              </a:lnSpc>
              <a:spcBef>
                <a:spcPts val="384"/>
              </a:spcBef>
              <a:buClr>
                <a:srgbClr val="FFCC29"/>
              </a:buClr>
              <a:buSzPct val="115000"/>
              <a:buFontTx/>
              <a:buBlip>
                <a:blip r:embed="rId5"/>
              </a:buBlip>
              <a:defRPr/>
            </a:pPr>
            <a:r>
              <a:rPr lang="en-US" sz="1400" dirty="0">
                <a:gradFill>
                  <a:gsLst>
                    <a:gs pos="0">
                      <a:schemeClr val="tx1"/>
                    </a:gs>
                    <a:gs pos="86000">
                      <a:schemeClr val="tx1"/>
                    </a:gs>
                  </a:gsLst>
                  <a:lin ang="5400000" scaled="0"/>
                </a:gradFill>
                <a:latin typeface="+mn-lt"/>
                <a:cs typeface="+mn-cs"/>
                <a:sym typeface="Wingdings" pitchFamily="2" charset="2"/>
              </a:rPr>
              <a:t>Visually manage assignments in an intuitive resource centric view</a:t>
            </a:r>
          </a:p>
          <a:p>
            <a:pPr marL="282575" lvl="2" indent="-282575" defTabSz="914363">
              <a:lnSpc>
                <a:spcPct val="90000"/>
              </a:lnSpc>
              <a:spcBef>
                <a:spcPts val="384"/>
              </a:spcBef>
              <a:buClr>
                <a:srgbClr val="FFCC29"/>
              </a:buClr>
              <a:buSzPct val="115000"/>
              <a:buFontTx/>
              <a:buBlip>
                <a:blip r:embed="rId5"/>
              </a:buBlip>
              <a:defRPr/>
            </a:pPr>
            <a:r>
              <a:rPr lang="en-US" sz="1400" dirty="0">
                <a:gradFill>
                  <a:gsLst>
                    <a:gs pos="0">
                      <a:schemeClr val="tx1"/>
                    </a:gs>
                    <a:gs pos="86000">
                      <a:schemeClr val="tx1"/>
                    </a:gs>
                  </a:gsLst>
                  <a:lin ang="5400000" scaled="0"/>
                </a:gradFill>
                <a:latin typeface="+mn-lt"/>
                <a:cs typeface="+mn-cs"/>
                <a:sym typeface="Wingdings" pitchFamily="2" charset="2"/>
              </a:rPr>
              <a:t>Conveniently drag and drop tasks to assign </a:t>
            </a:r>
            <a:br>
              <a:rPr lang="en-US" sz="1400" dirty="0">
                <a:gradFill>
                  <a:gsLst>
                    <a:gs pos="0">
                      <a:schemeClr val="tx1"/>
                    </a:gs>
                    <a:gs pos="86000">
                      <a:schemeClr val="tx1"/>
                    </a:gs>
                  </a:gsLst>
                  <a:lin ang="5400000" scaled="0"/>
                </a:gradFill>
                <a:latin typeface="+mn-lt"/>
                <a:cs typeface="+mn-cs"/>
                <a:sym typeface="Wingdings" pitchFamily="2" charset="2"/>
              </a:rPr>
            </a:br>
            <a:r>
              <a:rPr lang="en-US" sz="1400" dirty="0">
                <a:gradFill>
                  <a:gsLst>
                    <a:gs pos="0">
                      <a:schemeClr val="tx1"/>
                    </a:gs>
                    <a:gs pos="86000">
                      <a:schemeClr val="tx1"/>
                    </a:gs>
                  </a:gsLst>
                  <a:lin ang="5400000" scaled="0"/>
                </a:gradFill>
                <a:latin typeface="+mn-lt"/>
                <a:cs typeface="+mn-cs"/>
                <a:sym typeface="Wingdings" pitchFamily="2" charset="2"/>
              </a:rPr>
              <a:t>to resources</a:t>
            </a:r>
          </a:p>
          <a:p>
            <a:pPr marL="282575" lvl="2" indent="-282575" defTabSz="914363">
              <a:lnSpc>
                <a:spcPct val="90000"/>
              </a:lnSpc>
              <a:spcBef>
                <a:spcPts val="384"/>
              </a:spcBef>
              <a:buClr>
                <a:srgbClr val="FFCC29"/>
              </a:buClr>
              <a:buSzPct val="115000"/>
              <a:buFontTx/>
              <a:buBlip>
                <a:blip r:embed="rId5"/>
              </a:buBlip>
              <a:defRPr/>
            </a:pPr>
            <a:r>
              <a:rPr lang="en-US" sz="1400" dirty="0">
                <a:gradFill>
                  <a:gsLst>
                    <a:gs pos="0">
                      <a:schemeClr val="tx1"/>
                    </a:gs>
                    <a:gs pos="86000">
                      <a:schemeClr val="tx1"/>
                    </a:gs>
                  </a:gsLst>
                  <a:lin ang="5400000" scaled="0"/>
                </a:gradFill>
                <a:latin typeface="+mn-lt"/>
                <a:cs typeface="+mn-cs"/>
                <a:sym typeface="Wingdings" pitchFamily="2" charset="2"/>
              </a:rPr>
              <a:t>Easily transfer tasks between resources </a:t>
            </a:r>
          </a:p>
          <a:p>
            <a:pPr marL="282575" lvl="2" indent="-282575" defTabSz="914363">
              <a:lnSpc>
                <a:spcPct val="90000"/>
              </a:lnSpc>
              <a:spcBef>
                <a:spcPts val="384"/>
              </a:spcBef>
              <a:buClr>
                <a:srgbClr val="FFCC29"/>
              </a:buClr>
              <a:buSzPct val="115000"/>
              <a:buFontTx/>
              <a:buBlip>
                <a:blip r:embed="rId5"/>
              </a:buBlip>
              <a:defRPr/>
            </a:pPr>
            <a:r>
              <a:rPr lang="en-US" sz="1400" dirty="0">
                <a:gradFill>
                  <a:gsLst>
                    <a:gs pos="0">
                      <a:schemeClr val="tx1"/>
                    </a:gs>
                    <a:gs pos="86000">
                      <a:schemeClr val="tx1"/>
                    </a:gs>
                  </a:gsLst>
                  <a:lin ang="5400000" scaled="0"/>
                </a:gradFill>
                <a:latin typeface="+mn-lt"/>
                <a:cs typeface="+mn-cs"/>
                <a:sym typeface="Wingdings" pitchFamily="2" charset="2"/>
              </a:rPr>
              <a:t>Quickly identify over allocated resources </a:t>
            </a:r>
            <a:br>
              <a:rPr lang="en-US" sz="1400" dirty="0">
                <a:gradFill>
                  <a:gsLst>
                    <a:gs pos="0">
                      <a:schemeClr val="tx1"/>
                    </a:gs>
                    <a:gs pos="86000">
                      <a:schemeClr val="tx1"/>
                    </a:gs>
                  </a:gsLst>
                  <a:lin ang="5400000" scaled="0"/>
                </a:gradFill>
                <a:latin typeface="+mn-lt"/>
                <a:cs typeface="+mn-cs"/>
                <a:sym typeface="Wingdings" pitchFamily="2" charset="2"/>
              </a:rPr>
            </a:br>
            <a:r>
              <a:rPr lang="en-US" sz="1400" dirty="0">
                <a:gradFill>
                  <a:gsLst>
                    <a:gs pos="0">
                      <a:schemeClr val="tx1"/>
                    </a:gs>
                    <a:gs pos="86000">
                      <a:schemeClr val="tx1"/>
                    </a:gs>
                  </a:gsLst>
                  <a:lin ang="5400000" scaled="0"/>
                </a:gradFill>
                <a:latin typeface="+mn-lt"/>
                <a:cs typeface="+mn-cs"/>
                <a:sym typeface="Wingdings" pitchFamily="2" charset="2"/>
              </a:rPr>
              <a:t>and take action</a:t>
            </a:r>
          </a:p>
          <a:p>
            <a:pPr marL="282575" lvl="2" indent="-282575" defTabSz="914363">
              <a:lnSpc>
                <a:spcPct val="90000"/>
              </a:lnSpc>
              <a:spcBef>
                <a:spcPts val="384"/>
              </a:spcBef>
              <a:buClr>
                <a:srgbClr val="FFCC29"/>
              </a:buClr>
              <a:buSzPct val="115000"/>
              <a:buFontTx/>
              <a:buBlip>
                <a:blip r:embed="rId5"/>
              </a:buBlip>
              <a:defRPr/>
            </a:pPr>
            <a:r>
              <a:rPr lang="en-US" sz="1400" dirty="0">
                <a:gradFill>
                  <a:gsLst>
                    <a:gs pos="0">
                      <a:schemeClr val="tx1"/>
                    </a:gs>
                    <a:gs pos="86000">
                      <a:schemeClr val="tx1"/>
                    </a:gs>
                  </a:gsLst>
                  <a:lin ang="5400000" scaled="0"/>
                </a:gradFill>
                <a:latin typeface="+mn-lt"/>
                <a:cs typeface="+mn-cs"/>
                <a:sym typeface="Wingdings" pitchFamily="2" charset="2"/>
              </a:rPr>
              <a:t>Simply hover over tasks to see status information</a:t>
            </a:r>
          </a:p>
        </p:txBody>
      </p:sp>
      <p:sp>
        <p:nvSpPr>
          <p:cNvPr id="24" name="TextBox 23"/>
          <p:cNvSpPr txBox="1"/>
          <p:nvPr/>
        </p:nvSpPr>
        <p:spPr>
          <a:xfrm>
            <a:off x="1619250" y="1633538"/>
            <a:ext cx="1447800" cy="304800"/>
          </a:xfrm>
          <a:prstGeom prst="rect">
            <a:avLst/>
          </a:prstGeom>
          <a:no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defTabSz="914363" fontAlgn="auto">
              <a:spcBef>
                <a:spcPts val="0"/>
              </a:spcBef>
              <a:spcAft>
                <a:spcPts val="0"/>
              </a:spcAft>
              <a:defRPr/>
            </a:pPr>
            <a:endParaRPr lang="en-US" sz="2000" b="1" dirty="0"/>
          </a:p>
        </p:txBody>
      </p:sp>
      <p:sp>
        <p:nvSpPr>
          <p:cNvPr id="43" name="Rectangle 42"/>
          <p:cNvSpPr/>
          <p:nvPr/>
        </p:nvSpPr>
        <p:spPr bwMode="auto">
          <a:xfrm>
            <a:off x="4572000" y="1676399"/>
            <a:ext cx="3901440" cy="647993"/>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anchor="ctr"/>
          <a:lstStyle/>
          <a:p>
            <a:pPr defTabSz="914363">
              <a:lnSpc>
                <a:spcPct val="90000"/>
              </a:lnSpc>
              <a:defRPr/>
            </a:pPr>
            <a:r>
              <a:rPr lang="en-US" sz="1600" b="1" dirty="0">
                <a:gradFill>
                  <a:gsLst>
                    <a:gs pos="0">
                      <a:schemeClr val="tx1"/>
                    </a:gs>
                    <a:gs pos="100000">
                      <a:schemeClr val="tx1"/>
                    </a:gs>
                  </a:gsLst>
                </a:gradFill>
                <a:latin typeface="+mn-lt"/>
                <a:cs typeface="+mn-cs"/>
              </a:rPr>
              <a:t>Effectively manage resources with Project Professional’s Team Planner</a:t>
            </a:r>
          </a:p>
        </p:txBody>
      </p:sp>
      <p:sp>
        <p:nvSpPr>
          <p:cNvPr id="46" name="Rounded Rectangular Callout 45"/>
          <p:cNvSpPr/>
          <p:nvPr/>
        </p:nvSpPr>
        <p:spPr bwMode="auto">
          <a:xfrm>
            <a:off x="334963" y="5257800"/>
            <a:ext cx="1454150" cy="685800"/>
          </a:xfrm>
          <a:prstGeom prst="wedgeRoundRectCallout">
            <a:avLst>
              <a:gd name="adj1" fmla="val -25770"/>
              <a:gd name="adj2" fmla="val -300769"/>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47" name="TextBox 46"/>
          <p:cNvSpPr txBox="1"/>
          <p:nvPr/>
        </p:nvSpPr>
        <p:spPr>
          <a:xfrm>
            <a:off x="393414" y="5352237"/>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indent="-227013">
              <a:defRPr/>
            </a:pPr>
            <a:r>
              <a:rPr lang="en-US" sz="1600" dirty="0" smtClean="0">
                <a:gradFill>
                  <a:gsLst>
                    <a:gs pos="50000">
                      <a:schemeClr val="tx1"/>
                    </a:gs>
                    <a:gs pos="100000">
                      <a:schemeClr val="tx1"/>
                    </a:gs>
                  </a:gsLst>
                  <a:lin ang="5400000" scaled="0"/>
                </a:gradFill>
                <a:effectLst/>
                <a:cs typeface="+mn-cs"/>
              </a:rPr>
              <a:t>Resources</a:t>
            </a:r>
          </a:p>
        </p:txBody>
      </p:sp>
      <p:sp>
        <p:nvSpPr>
          <p:cNvPr id="48" name="Rounded Rectangular Callout 47"/>
          <p:cNvSpPr/>
          <p:nvPr/>
        </p:nvSpPr>
        <p:spPr bwMode="auto">
          <a:xfrm>
            <a:off x="2354263" y="1709738"/>
            <a:ext cx="1454150" cy="685800"/>
          </a:xfrm>
          <a:prstGeom prst="wedgeRoundRectCallout">
            <a:avLst>
              <a:gd name="adj1" fmla="val -45559"/>
              <a:gd name="adj2" fmla="val 120609"/>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49" name="TextBox 48"/>
          <p:cNvSpPr txBox="1"/>
          <p:nvPr/>
        </p:nvSpPr>
        <p:spPr>
          <a:xfrm>
            <a:off x="2405864" y="1783811"/>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indent="-227013">
              <a:defRPr/>
            </a:pPr>
            <a:r>
              <a:rPr lang="en-US" sz="1600" dirty="0" smtClean="0">
                <a:gradFill>
                  <a:gsLst>
                    <a:gs pos="50000">
                      <a:schemeClr val="tx1"/>
                    </a:gs>
                    <a:gs pos="100000">
                      <a:schemeClr val="tx1"/>
                    </a:gs>
                  </a:gsLst>
                  <a:lin ang="5400000" scaled="0"/>
                </a:gradFill>
                <a:effectLst/>
                <a:cs typeface="+mn-cs"/>
              </a:rPr>
              <a:t>Task Status Info</a:t>
            </a:r>
          </a:p>
        </p:txBody>
      </p:sp>
      <p:sp>
        <p:nvSpPr>
          <p:cNvPr id="50" name="Rounded Rectangular Callout 49"/>
          <p:cNvSpPr/>
          <p:nvPr/>
        </p:nvSpPr>
        <p:spPr bwMode="auto">
          <a:xfrm>
            <a:off x="2736850" y="5105400"/>
            <a:ext cx="1452563" cy="685800"/>
          </a:xfrm>
          <a:prstGeom prst="wedgeRoundRectCallout">
            <a:avLst>
              <a:gd name="adj1" fmla="val -22290"/>
              <a:gd name="adj2" fmla="val -106516"/>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51" name="TextBox 50"/>
          <p:cNvSpPr txBox="1"/>
          <p:nvPr/>
        </p:nvSpPr>
        <p:spPr>
          <a:xfrm>
            <a:off x="2787742" y="5180159"/>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indent="-227013">
              <a:defRPr/>
            </a:pPr>
            <a:r>
              <a:rPr lang="en-US" sz="1600" dirty="0" smtClean="0">
                <a:gradFill>
                  <a:gsLst>
                    <a:gs pos="50000">
                      <a:schemeClr val="tx1"/>
                    </a:gs>
                    <a:gs pos="100000">
                      <a:schemeClr val="tx1"/>
                    </a:gs>
                  </a:gsLst>
                  <a:lin ang="5400000" scaled="0"/>
                </a:gradFill>
                <a:effectLst/>
                <a:cs typeface="+mn-cs"/>
              </a:rPr>
              <a:t>Unassigned Tasks</a:t>
            </a:r>
          </a:p>
        </p:txBody>
      </p:sp>
      <p:sp>
        <p:nvSpPr>
          <p:cNvPr id="52" name="Rounded Rectangular Callout 51"/>
          <p:cNvSpPr/>
          <p:nvPr/>
        </p:nvSpPr>
        <p:spPr bwMode="auto">
          <a:xfrm>
            <a:off x="4640263" y="5060950"/>
            <a:ext cx="1452562" cy="685800"/>
          </a:xfrm>
          <a:prstGeom prst="wedgeRoundRectCallout">
            <a:avLst>
              <a:gd name="adj1" fmla="val -111958"/>
              <a:gd name="adj2" fmla="val -326297"/>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lIns="0" tIns="0" rIns="0" bIns="0" anchor="ctr"/>
          <a:lstStyle/>
          <a:p>
            <a:pPr algn="ctr" defTabSz="914363" fontAlgn="auto">
              <a:spcBef>
                <a:spcPts val="0"/>
              </a:spcBef>
              <a:spcAft>
                <a:spcPts val="0"/>
              </a:spcAft>
              <a:defRPr b="1">
                <a:solidFill>
                  <a:prstClr val="white">
                    <a:alpha val="100000"/>
                  </a:prstClr>
                </a:solidFill>
                <a:effectLst>
                  <a:outerShdw blurRad="38100" dist="38100" dir="2700000" algn="tl">
                    <a:srgbClr val="000000">
                      <a:alpha val="43137"/>
                    </a:srgbClr>
                  </a:outerShdw>
                </a:effectLst>
                <a:latin typeface="Segoe Semibold"/>
              </a:defRPr>
            </a:pPr>
            <a:endParaRPr lang="en-US" b="1" dirty="0">
              <a:solidFill>
                <a:prstClr val="white">
                  <a:alpha val="100000"/>
                </a:prstClr>
              </a:solidFill>
              <a:effectLst>
                <a:outerShdw blurRad="38100" dist="38100" dir="2700000" algn="tl">
                  <a:srgbClr val="000000">
                    <a:alpha val="43137"/>
                  </a:srgbClr>
                </a:outerShdw>
              </a:effectLst>
              <a:latin typeface="Segoe Semibold"/>
              <a:cs typeface="+mn-cs"/>
            </a:endParaRPr>
          </a:p>
        </p:txBody>
      </p:sp>
      <p:sp>
        <p:nvSpPr>
          <p:cNvPr id="53" name="TextBox 52"/>
          <p:cNvSpPr txBox="1"/>
          <p:nvPr/>
        </p:nvSpPr>
        <p:spPr>
          <a:xfrm>
            <a:off x="4691401" y="5135200"/>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lIns="0" tIns="0" rIns="0" bIns="0" anchor="ctr">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indent="-227013">
              <a:defRPr/>
            </a:pPr>
            <a:r>
              <a:rPr lang="en-US" sz="1600" dirty="0" smtClean="0">
                <a:gradFill>
                  <a:gsLst>
                    <a:gs pos="50000">
                      <a:schemeClr val="tx1"/>
                    </a:gs>
                    <a:gs pos="100000">
                      <a:schemeClr val="tx1"/>
                    </a:gs>
                  </a:gsLst>
                  <a:lin ang="5400000" scaled="0"/>
                </a:gradFill>
                <a:effectLst/>
                <a:cs typeface="+mn-cs"/>
              </a:rPr>
              <a:t>Assigned Tasks</a:t>
            </a:r>
          </a:p>
        </p:txBody>
      </p:sp>
      <p:pic>
        <p:nvPicPr>
          <p:cNvPr id="16" name="Picture 2"/>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0" y="1371600"/>
            <a:ext cx="11496675" cy="5207000"/>
          </a:xfrm>
          <a:prstGeom prst="rect">
            <a:avLst/>
          </a:prstGeom>
          <a:ln>
            <a:noFill/>
          </a:ln>
          <a:effectLst>
            <a:outerShdw blurRad="292100" dist="139700" dir="2700000" algn="tl" rotWithShape="0">
              <a:srgbClr val="333333">
                <a:alpha val="65000"/>
              </a:srgbClr>
            </a:outerShdw>
          </a:effectLst>
        </p:spPr>
      </p:pic>
      <p:sp>
        <p:nvSpPr>
          <p:cNvPr id="7" name="Down Arrow 6"/>
          <p:cNvSpPr/>
          <p:nvPr/>
        </p:nvSpPr>
        <p:spPr bwMode="auto">
          <a:xfrm rot="8779272">
            <a:off x="3101006" y="1844335"/>
            <a:ext cx="191204" cy="294046"/>
          </a:xfrm>
          <a:prstGeom prst="downArrow">
            <a:avLst>
              <a:gd name="adj1" fmla="val 37844"/>
              <a:gd name="adj2" fmla="val 89954"/>
            </a:avLst>
          </a:prstGeom>
          <a:solidFill>
            <a:schemeClr val="tx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endParaRPr lang="en-US" sz="2400" dirty="0">
              <a:gradFill>
                <a:gsLst>
                  <a:gs pos="0">
                    <a:srgbClr val="FFFFFF"/>
                  </a:gs>
                  <a:gs pos="100000">
                    <a:srgbClr val="FFFFFF"/>
                  </a:gs>
                </a:gsLst>
                <a:lin ang="5400000" scaled="0"/>
              </a:gradFill>
            </a:endParaRPr>
          </a:p>
        </p:txBody>
      </p:sp>
      <p:sp>
        <p:nvSpPr>
          <p:cNvPr id="3" name="Rectangle 2"/>
          <p:cNvSpPr/>
          <p:nvPr/>
        </p:nvSpPr>
        <p:spPr bwMode="auto">
          <a:xfrm>
            <a:off x="2787742" y="1709052"/>
            <a:ext cx="3874944" cy="1948548"/>
          </a:xfrm>
          <a:prstGeom prst="rect">
            <a:avLst/>
          </a:prstGeom>
          <a:noFill/>
          <a:ln w="57150">
            <a:solidFill>
              <a:schemeClr val="accent1"/>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endParaRPr lang="en-US" sz="2400" dirty="0">
              <a:gradFill>
                <a:gsLst>
                  <a:gs pos="0">
                    <a:srgbClr val="FFFFFF"/>
                  </a:gs>
                  <a:gs pos="100000">
                    <a:srgbClr val="FFFFFF"/>
                  </a:gs>
                </a:gsLst>
                <a:lin ang="5400000" scaled="0"/>
              </a:gradFill>
            </a:endParaRPr>
          </a:p>
        </p:txBody>
      </p:sp>
      <p:sp>
        <p:nvSpPr>
          <p:cNvPr id="21" name="Rectangle 20"/>
          <p:cNvSpPr/>
          <p:nvPr/>
        </p:nvSpPr>
        <p:spPr bwMode="auto">
          <a:xfrm>
            <a:off x="152400" y="1420578"/>
            <a:ext cx="1219200" cy="2846622"/>
          </a:xfrm>
          <a:prstGeom prst="rect">
            <a:avLst/>
          </a:prstGeom>
          <a:noFill/>
          <a:ln w="57150">
            <a:solidFill>
              <a:schemeClr val="accent1"/>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endParaRPr lang="en-US" sz="2400" dirty="0">
              <a:gradFill>
                <a:gsLst>
                  <a:gs pos="0">
                    <a:srgbClr val="FFFFFF"/>
                  </a:gs>
                  <a:gs pos="100000">
                    <a:srgbClr val="FFFFFF"/>
                  </a:gs>
                </a:gsLst>
                <a:lin ang="5400000" scaled="0"/>
              </a:gradFill>
            </a:endParaRPr>
          </a:p>
        </p:txBody>
      </p:sp>
      <p:sp>
        <p:nvSpPr>
          <p:cNvPr id="23" name="Rectangle 22"/>
          <p:cNvSpPr/>
          <p:nvPr/>
        </p:nvSpPr>
        <p:spPr bwMode="auto">
          <a:xfrm>
            <a:off x="1371600" y="1429370"/>
            <a:ext cx="1066800" cy="5123830"/>
          </a:xfrm>
          <a:prstGeom prst="rect">
            <a:avLst/>
          </a:prstGeom>
          <a:noFill/>
          <a:ln w="57150">
            <a:solidFill>
              <a:schemeClr val="accent1"/>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endParaRPr lang="en-US" sz="2400" dirty="0">
              <a:gradFill>
                <a:gsLst>
                  <a:gs pos="0">
                    <a:srgbClr val="FFFFFF"/>
                  </a:gs>
                  <a:gs pos="100000">
                    <a:srgbClr val="FFFFFF"/>
                  </a:gs>
                </a:gsLst>
                <a:lin ang="5400000" scaled="0"/>
              </a:gradFill>
            </a:endParaRPr>
          </a:p>
        </p:txBody>
      </p:sp>
      <p:sp>
        <p:nvSpPr>
          <p:cNvPr id="25" name="Rectangle 24"/>
          <p:cNvSpPr/>
          <p:nvPr/>
        </p:nvSpPr>
        <p:spPr bwMode="auto">
          <a:xfrm>
            <a:off x="8305800" y="3145138"/>
            <a:ext cx="838200" cy="867086"/>
          </a:xfrm>
          <a:prstGeom prst="rect">
            <a:avLst/>
          </a:prstGeom>
          <a:noFill/>
          <a:ln w="57150">
            <a:solidFill>
              <a:schemeClr val="accent1"/>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endParaRPr lang="en-US" sz="2400" dirty="0">
              <a:gradFill>
                <a:gsLst>
                  <a:gs pos="0">
                    <a:srgbClr val="FFFFFF"/>
                  </a:gs>
                  <a:gs pos="100000">
                    <a:srgbClr val="FFFFFF"/>
                  </a:gs>
                </a:gsLst>
                <a:lin ang="5400000" scaled="0"/>
              </a:gra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par>
                          <p:cTn id="8" fill="hold" nodeType="afterGroup">
                            <p:stCondLst>
                              <p:cond delay="10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1000"/>
                                        <p:tgtEl>
                                          <p:spTgt spid="46"/>
                                        </p:tgtEl>
                                      </p:cBhvr>
                                    </p:animEffect>
                                  </p:childTnLst>
                                </p:cTn>
                              </p:par>
                              <p:par>
                                <p:cTn id="15" presetID="10"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10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10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1000"/>
                                        <p:tgtEl>
                                          <p:spTgt spid="5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10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1000"/>
                                        <p:tgtEl>
                                          <p:spTgt spid="5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1000"/>
                                        <p:tgtEl>
                                          <p:spTgt spid="16"/>
                                        </p:tgtEl>
                                      </p:cBhvr>
                                    </p:animEffec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21"/>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3"/>
                                        </p:tgtEl>
                                        <p:attrNameLst>
                                          <p:attrName>style.visibility</p:attrName>
                                        </p:attrNameLst>
                                      </p:cBhvr>
                                      <p:to>
                                        <p:strVal val="hidden"/>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23"/>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nodeType="clickEffect">
                                  <p:stCondLst>
                                    <p:cond delay="0"/>
                                  </p:stCondLst>
                                  <p:childTnLst>
                                    <p:set>
                                      <p:cBhvr>
                                        <p:cTn id="68"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6" grpId="0" animBg="1"/>
      <p:bldP spid="48" grpId="0" animBg="1"/>
      <p:bldP spid="50" grpId="0" animBg="1"/>
      <p:bldP spid="5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5"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69863" y="2044700"/>
            <a:ext cx="9324976"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9436" y="228601"/>
            <a:ext cx="8363938" cy="1107996"/>
          </a:xfrm>
        </p:spPr>
        <p:txBody>
          <a:bodyPr/>
          <a:lstStyle/>
          <a:p>
            <a:pPr defTabSz="914363" fontAlgn="auto">
              <a:spcAft>
                <a:spcPts val="0"/>
              </a:spcAft>
              <a:defRPr/>
            </a:pPr>
            <a:r>
              <a:rPr>
                <a:gradFill flip="none" rotWithShape="1">
                  <a:gsLst>
                    <a:gs pos="0">
                      <a:srgbClr val="FFFFFF"/>
                    </a:gs>
                    <a:gs pos="86000">
                      <a:srgbClr val="FFFFFF"/>
                    </a:gs>
                  </a:gsLst>
                  <a:lin ang="5400000" scaled="0"/>
                  <a:tileRect/>
                </a:gradFill>
              </a:rPr>
              <a:t>Microsoft Project 2010</a:t>
            </a:r>
            <a:br>
              <a:rPr>
                <a:gradFill flip="none" rotWithShape="1">
                  <a:gsLst>
                    <a:gs pos="0">
                      <a:srgbClr val="FFFFFF"/>
                    </a:gs>
                    <a:gs pos="86000">
                      <a:srgbClr val="FFFFFF"/>
                    </a:gs>
                  </a:gsLst>
                  <a:lin ang="5400000" scaled="0"/>
                  <a:tileRect/>
                </a:gradFill>
              </a:rPr>
            </a:br>
            <a:r>
              <a:rPr sz="3200" i="1">
                <a:gradFill>
                  <a:gsLst>
                    <a:gs pos="50000">
                      <a:srgbClr val="CDD804">
                        <a:lumMod val="40000"/>
                        <a:lumOff val="60000"/>
                      </a:srgbClr>
                    </a:gs>
                    <a:gs pos="100000">
                      <a:srgbClr val="CDD804"/>
                    </a:gs>
                  </a:gsLst>
                  <a:lin ang="5400000" scaled="0"/>
                </a:gradFill>
              </a:rPr>
              <a:t>Enhanced Collaboration and Reporting</a:t>
            </a:r>
          </a:p>
        </p:txBody>
      </p:sp>
      <p:sp>
        <p:nvSpPr>
          <p:cNvPr id="27" name="Rectangle 14"/>
          <p:cNvSpPr>
            <a:spLocks noChangeArrowheads="1"/>
          </p:cNvSpPr>
          <p:nvPr/>
        </p:nvSpPr>
        <p:spPr bwMode="auto">
          <a:xfrm>
            <a:off x="4114799" y="2371168"/>
            <a:ext cx="5168771" cy="646331"/>
          </a:xfrm>
          <a:prstGeom prst="rect">
            <a:avLst/>
          </a:prstGeom>
          <a:noFill/>
          <a:ln w="9525">
            <a:noFill/>
            <a:miter lim="800000"/>
            <a:headEnd/>
            <a:tailEnd/>
          </a:ln>
          <a:effectLst/>
        </p:spPr>
        <p:txBody>
          <a:bodyPr>
            <a:spAutoFit/>
          </a:bodyPr>
          <a:lstStyle/>
          <a:p>
            <a:pPr marL="280988" indent="-280988" defTabSz="914363">
              <a:lnSpc>
                <a:spcPct val="90000"/>
              </a:lnSpc>
              <a:spcBef>
                <a:spcPct val="20000"/>
              </a:spcBef>
              <a:buClr>
                <a:srgbClr val="FFFFFF"/>
              </a:buClr>
              <a:buSzPct val="100000"/>
              <a:buFontTx/>
              <a:buBlip>
                <a:blip r:embed="rId4"/>
              </a:buBlip>
              <a:defRPr/>
            </a:pPr>
            <a:r>
              <a:rPr lang="en-US" dirty="0">
                <a:gradFill>
                  <a:gsLst>
                    <a:gs pos="0">
                      <a:schemeClr val="tx1"/>
                    </a:gs>
                    <a:gs pos="100000">
                      <a:schemeClr val="tx1"/>
                    </a:gs>
                  </a:gsLst>
                  <a:lin ang="5400000" scaled="0"/>
                </a:gradFill>
                <a:latin typeface="+mn-lt"/>
                <a:cs typeface="+mn-cs"/>
              </a:rPr>
              <a:t>New - Connect teams with SharePoint Sync</a:t>
            </a:r>
          </a:p>
          <a:p>
            <a:pPr marL="280988" indent="-280988" defTabSz="914363">
              <a:lnSpc>
                <a:spcPct val="90000"/>
              </a:lnSpc>
              <a:spcBef>
                <a:spcPct val="20000"/>
              </a:spcBef>
              <a:buClr>
                <a:srgbClr val="FFFFFF"/>
              </a:buClr>
              <a:buSzPct val="100000"/>
              <a:buFontTx/>
              <a:buBlip>
                <a:blip r:embed="rId4"/>
              </a:buBlip>
              <a:defRPr/>
            </a:pPr>
            <a:r>
              <a:rPr lang="en-US" dirty="0">
                <a:gradFill>
                  <a:gsLst>
                    <a:gs pos="0">
                      <a:schemeClr val="tx1"/>
                    </a:gs>
                    <a:gs pos="100000">
                      <a:schemeClr val="tx1"/>
                    </a:gs>
                  </a:gsLst>
                  <a:lin ang="5400000" scaled="0"/>
                </a:gradFill>
                <a:latin typeface="+mn-lt"/>
                <a:cs typeface="+mn-cs"/>
              </a:rPr>
              <a:t>Enhanced Visual Reports</a:t>
            </a:r>
          </a:p>
        </p:txBody>
      </p:sp>
      <p:pic>
        <p:nvPicPr>
          <p:cNvPr id="31" name="Picture 3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0304" y="1877271"/>
            <a:ext cx="3842091" cy="3749040"/>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grpSp>
        <p:nvGrpSpPr>
          <p:cNvPr id="49158" name="Group 38"/>
          <p:cNvGrpSpPr>
            <a:grpSpLocks noChangeAspect="1"/>
          </p:cNvGrpSpPr>
          <p:nvPr/>
        </p:nvGrpSpPr>
        <p:grpSpPr bwMode="auto">
          <a:xfrm>
            <a:off x="6165850" y="3854450"/>
            <a:ext cx="6015038" cy="6007100"/>
            <a:chOff x="8812212" y="3454400"/>
            <a:chExt cx="6818313" cy="6809739"/>
          </a:xfrm>
        </p:grpSpPr>
        <p:sp>
          <p:nvSpPr>
            <p:cNvPr id="21" name="Oval 13"/>
            <p:cNvSpPr>
              <a:spLocks noChangeArrowheads="1"/>
            </p:cNvSpPr>
            <p:nvPr/>
          </p:nvSpPr>
          <p:spPr bwMode="auto">
            <a:xfrm>
              <a:off x="8812212" y="3454400"/>
              <a:ext cx="6818313" cy="6809739"/>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a:lstStyle/>
            <a:p>
              <a:pPr defTabSz="914400">
                <a:defRPr/>
              </a:pPr>
              <a:endParaRPr lang="en-US" sz="2400" kern="0" dirty="0">
                <a:solidFill>
                  <a:sysClr val="windowText" lastClr="000000"/>
                </a:solidFill>
                <a:cs typeface="Segoe UI" pitchFamily="34" charset="0"/>
              </a:endParaRPr>
            </a:p>
          </p:txBody>
        </p:sp>
        <p:grpSp>
          <p:nvGrpSpPr>
            <p:cNvPr id="49162" name="Group 21"/>
            <p:cNvGrpSpPr>
              <a:grpSpLocks/>
            </p:cNvGrpSpPr>
            <p:nvPr/>
          </p:nvGrpSpPr>
          <p:grpSpPr bwMode="auto">
            <a:xfrm rot="10800000">
              <a:off x="8983848" y="3634730"/>
              <a:ext cx="6484216" cy="6467272"/>
              <a:chOff x="8983848" y="3634729"/>
              <a:chExt cx="6484216" cy="6467272"/>
            </a:xfrm>
          </p:grpSpPr>
          <p:grpSp>
            <p:nvGrpSpPr>
              <p:cNvPr id="49166" name="Group 29"/>
              <p:cNvGrpSpPr>
                <a:grpSpLocks/>
              </p:cNvGrpSpPr>
              <p:nvPr/>
            </p:nvGrpSpPr>
            <p:grpSpPr bwMode="auto">
              <a:xfrm>
                <a:off x="8984970" y="3636234"/>
                <a:ext cx="6473630" cy="6462748"/>
                <a:chOff x="3589570" y="1545357"/>
                <a:chExt cx="4924647" cy="4922560"/>
              </a:xfrm>
            </p:grpSpPr>
            <p:sp>
              <p:nvSpPr>
                <p:cNvPr id="36" name="Block Arc 35"/>
                <p:cNvSpPr/>
                <p:nvPr/>
              </p:nvSpPr>
              <p:spPr>
                <a:xfrm>
                  <a:off x="3589570" y="1545357"/>
                  <a:ext cx="4924647" cy="4922560"/>
                </a:xfrm>
                <a:prstGeom prst="blockArc">
                  <a:avLst>
                    <a:gd name="adj1" fmla="val 10800000"/>
                    <a:gd name="adj2" fmla="val 16171340"/>
                    <a:gd name="adj3" fmla="val 24575"/>
                  </a:avLst>
                </a:prstGeom>
                <a:gradFill flip="none" rotWithShape="1">
                  <a:gsLst>
                    <a:gs pos="0">
                      <a:srgbClr val="3497AE"/>
                    </a:gs>
                    <a:gs pos="5000">
                      <a:srgbClr val="3497AE">
                        <a:lumMod val="60000"/>
                        <a:lumOff val="40000"/>
                      </a:srgbClr>
                    </a:gs>
                    <a:gs pos="15000">
                      <a:srgbClr val="3497AE"/>
                    </a:gs>
                    <a:gs pos="40000">
                      <a:srgbClr val="3497AE">
                        <a:lumMod val="75000"/>
                      </a:srgbClr>
                    </a:gs>
                    <a:gs pos="70000">
                      <a:srgbClr val="3497AE"/>
                    </a:gs>
                    <a:gs pos="80000">
                      <a:srgbClr val="3497AE"/>
                    </a:gs>
                    <a:gs pos="90000">
                      <a:srgbClr val="3497AE">
                        <a:lumMod val="75000"/>
                      </a:srgbClr>
                    </a:gs>
                    <a:gs pos="100000">
                      <a:srgbClr val="3497AE">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37" name="TextBox 36"/>
                <p:cNvSpPr txBox="1"/>
                <p:nvPr/>
              </p:nvSpPr>
              <p:spPr>
                <a:xfrm rot="18832854">
                  <a:off x="3906792" y="2468133"/>
                  <a:ext cx="2475776" cy="1157975"/>
                </a:xfrm>
                <a:prstGeom prst="rect">
                  <a:avLst/>
                </a:prstGeom>
                <a:noFill/>
              </p:spPr>
              <p:txBody>
                <a:bodyPr spcFirstLastPara="1" anchor="ctr">
                  <a:prstTxWarp prst="textArchUp">
                    <a:avLst>
                      <a:gd name="adj" fmla="val 11290371"/>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Unified Project and</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 Portfolio Management</a:t>
                  </a:r>
                </a:p>
              </p:txBody>
            </p:sp>
          </p:grpSp>
          <p:grpSp>
            <p:nvGrpSpPr>
              <p:cNvPr id="49167" name="Group 31"/>
              <p:cNvGrpSpPr>
                <a:grpSpLocks/>
              </p:cNvGrpSpPr>
              <p:nvPr/>
            </p:nvGrpSpPr>
            <p:grpSpPr bwMode="auto">
              <a:xfrm>
                <a:off x="8984070" y="3635013"/>
                <a:ext cx="6483994" cy="6465482"/>
                <a:chOff x="3589572" y="1544320"/>
                <a:chExt cx="4922563" cy="4924641"/>
              </a:xfrm>
            </p:grpSpPr>
            <p:sp>
              <p:nvSpPr>
                <p:cNvPr id="34" name="Block Arc 33"/>
                <p:cNvSpPr/>
                <p:nvPr/>
              </p:nvSpPr>
              <p:spPr>
                <a:xfrm rot="5400000">
                  <a:off x="3588533" y="1545359"/>
                  <a:ext cx="4924641" cy="4922563"/>
                </a:xfrm>
                <a:prstGeom prst="blockArc">
                  <a:avLst>
                    <a:gd name="adj1" fmla="val 10800000"/>
                    <a:gd name="adj2" fmla="val 16171340"/>
                    <a:gd name="adj3" fmla="val 24575"/>
                  </a:avLst>
                </a:prstGeom>
                <a:gradFill flip="none" rotWithShape="1">
                  <a:gsLst>
                    <a:gs pos="0">
                      <a:srgbClr val="DF8045"/>
                    </a:gs>
                    <a:gs pos="5000">
                      <a:srgbClr val="DF8045">
                        <a:lumMod val="60000"/>
                        <a:lumOff val="40000"/>
                      </a:srgbClr>
                    </a:gs>
                    <a:gs pos="15000">
                      <a:srgbClr val="DF8045"/>
                    </a:gs>
                    <a:gs pos="40000">
                      <a:srgbClr val="DF8045">
                        <a:lumMod val="75000"/>
                      </a:srgbClr>
                    </a:gs>
                    <a:gs pos="70000">
                      <a:srgbClr val="DF8045"/>
                    </a:gs>
                    <a:gs pos="80000">
                      <a:srgbClr val="DF8045"/>
                    </a:gs>
                    <a:gs pos="90000">
                      <a:srgbClr val="DF8045">
                        <a:lumMod val="75000"/>
                      </a:srgbClr>
                    </a:gs>
                    <a:gs pos="100000">
                      <a:srgbClr val="DF8045">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35" name="TextBox 34"/>
                <p:cNvSpPr txBox="1"/>
                <p:nvPr/>
              </p:nvSpPr>
              <p:spPr>
                <a:xfrm rot="2664417">
                  <a:off x="5619291" y="2488706"/>
                  <a:ext cx="2619746" cy="1342824"/>
                </a:xfrm>
                <a:prstGeom prst="rect">
                  <a:avLst/>
                </a:prstGeom>
                <a:noFill/>
              </p:spPr>
              <p:txBody>
                <a:bodyPr spcFirstLastPara="1">
                  <a:prstTxWarp prst="textArchUp">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Simple and Intuitive </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User Experience</a:t>
                  </a:r>
                </a:p>
              </p:txBody>
            </p:sp>
          </p:grpSp>
          <p:grpSp>
            <p:nvGrpSpPr>
              <p:cNvPr id="49168" name="Group 32"/>
              <p:cNvGrpSpPr>
                <a:grpSpLocks/>
              </p:cNvGrpSpPr>
              <p:nvPr/>
            </p:nvGrpSpPr>
            <p:grpSpPr bwMode="auto">
              <a:xfrm>
                <a:off x="8983848" y="3634729"/>
                <a:ext cx="6473626" cy="6462749"/>
                <a:chOff x="3588532" y="1544317"/>
                <a:chExt cx="4924647" cy="4922560"/>
              </a:xfrm>
            </p:grpSpPr>
            <p:sp>
              <p:nvSpPr>
                <p:cNvPr id="32" name="Block Arc 31"/>
                <p:cNvSpPr/>
                <p:nvPr/>
              </p:nvSpPr>
              <p:spPr>
                <a:xfrm rot="10800000">
                  <a:off x="3588532" y="1544317"/>
                  <a:ext cx="4924647" cy="4922560"/>
                </a:xfrm>
                <a:prstGeom prst="blockArc">
                  <a:avLst>
                    <a:gd name="adj1" fmla="val 10800000"/>
                    <a:gd name="adj2" fmla="val 16171340"/>
                    <a:gd name="adj3" fmla="val 24575"/>
                  </a:avLst>
                </a:prstGeom>
                <a:gradFill flip="none" rotWithShape="1">
                  <a:gsLst>
                    <a:gs pos="0">
                      <a:srgbClr val="FFC000"/>
                    </a:gs>
                    <a:gs pos="5000">
                      <a:srgbClr val="FFC000">
                        <a:lumMod val="60000"/>
                        <a:lumOff val="40000"/>
                      </a:srgbClr>
                    </a:gs>
                    <a:gs pos="15000">
                      <a:srgbClr val="FFC000"/>
                    </a:gs>
                    <a:gs pos="40000">
                      <a:srgbClr val="FFC000">
                        <a:lumMod val="75000"/>
                      </a:srgbClr>
                    </a:gs>
                    <a:gs pos="70000">
                      <a:srgbClr val="FFC000"/>
                    </a:gs>
                    <a:gs pos="80000">
                      <a:srgbClr val="FFC000"/>
                    </a:gs>
                    <a:gs pos="90000">
                      <a:srgbClr val="FFC000">
                        <a:lumMod val="75000"/>
                      </a:srgbClr>
                    </a:gs>
                    <a:gs pos="100000">
                      <a:srgbClr val="FFC000">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33" name="TextBox 32"/>
                <p:cNvSpPr txBox="1"/>
                <p:nvPr/>
              </p:nvSpPr>
              <p:spPr>
                <a:xfrm rot="8100000">
                  <a:off x="5494245" y="4150901"/>
                  <a:ext cx="2823395" cy="1471000"/>
                </a:xfrm>
                <a:prstGeom prst="rect">
                  <a:avLst/>
                </a:prstGeom>
                <a:noFill/>
              </p:spPr>
              <p:txBody>
                <a:bodyPr spcFirstLastPara="1">
                  <a:prstTxWarp prst="textArchUp">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Enhanced Collaboration</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and Reporting</a:t>
                  </a:r>
                </a:p>
              </p:txBody>
            </p:sp>
          </p:grpSp>
          <p:grpSp>
            <p:nvGrpSpPr>
              <p:cNvPr id="49169" name="Group 33"/>
              <p:cNvGrpSpPr>
                <a:grpSpLocks/>
              </p:cNvGrpSpPr>
              <p:nvPr/>
            </p:nvGrpSpPr>
            <p:grpSpPr bwMode="auto">
              <a:xfrm>
                <a:off x="8986339" y="3636519"/>
                <a:ext cx="6470889" cy="6465482"/>
                <a:chOff x="3590611" y="1545360"/>
                <a:chExt cx="4922563" cy="4924642"/>
              </a:xfrm>
            </p:grpSpPr>
            <p:sp>
              <p:nvSpPr>
                <p:cNvPr id="29" name="Block Arc 28"/>
                <p:cNvSpPr/>
                <p:nvPr/>
              </p:nvSpPr>
              <p:spPr>
                <a:xfrm rot="16200000">
                  <a:off x="3589572" y="1546399"/>
                  <a:ext cx="4924642" cy="4922563"/>
                </a:xfrm>
                <a:prstGeom prst="blockArc">
                  <a:avLst>
                    <a:gd name="adj1" fmla="val 10800000"/>
                    <a:gd name="adj2" fmla="val 16171340"/>
                    <a:gd name="adj3" fmla="val 24575"/>
                  </a:avLst>
                </a:prstGeom>
                <a:gradFill flip="none" rotWithShape="1">
                  <a:gsLst>
                    <a:gs pos="0">
                      <a:srgbClr val="7DCC2E"/>
                    </a:gs>
                    <a:gs pos="5000">
                      <a:srgbClr val="7DCC2E">
                        <a:lumMod val="60000"/>
                        <a:lumOff val="40000"/>
                      </a:srgbClr>
                    </a:gs>
                    <a:gs pos="15000">
                      <a:srgbClr val="7DCC2E"/>
                    </a:gs>
                    <a:gs pos="40000">
                      <a:srgbClr val="7DCC2E">
                        <a:lumMod val="75000"/>
                      </a:srgbClr>
                    </a:gs>
                    <a:gs pos="70000">
                      <a:srgbClr val="7DCC2E"/>
                    </a:gs>
                    <a:gs pos="80000">
                      <a:srgbClr val="7DCC2E"/>
                    </a:gs>
                    <a:gs pos="90000">
                      <a:srgbClr val="7DCC2E">
                        <a:lumMod val="75000"/>
                      </a:srgbClr>
                    </a:gs>
                    <a:gs pos="100000">
                      <a:srgbClr val="7DCC2E">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7DCC2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30" name="TextBox 29"/>
                <p:cNvSpPr txBox="1"/>
                <p:nvPr/>
              </p:nvSpPr>
              <p:spPr>
                <a:xfrm rot="13500000">
                  <a:off x="3879637" y="3813313"/>
                  <a:ext cx="2939883" cy="1900136"/>
                </a:xfrm>
                <a:prstGeom prst="rect">
                  <a:avLst/>
                </a:prstGeom>
                <a:noFill/>
              </p:spPr>
              <p:txBody>
                <a:bodyPr spcFirstLastPara="1">
                  <a:prstTxWarp prst="textArchUp">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Scalable and </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Connected Platform</a:t>
                  </a:r>
                </a:p>
              </p:txBody>
            </p:sp>
          </p:grpSp>
        </p:grpSp>
        <p:sp>
          <p:nvSpPr>
            <p:cNvPr id="38" name="Oval 13"/>
            <p:cNvSpPr>
              <a:spLocks noChangeArrowheads="1"/>
            </p:cNvSpPr>
            <p:nvPr/>
          </p:nvSpPr>
          <p:spPr bwMode="auto">
            <a:xfrm rot="10800000">
              <a:off x="10643308" y="5283194"/>
              <a:ext cx="3156123" cy="3152152"/>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a:lstStyle/>
            <a:p>
              <a:pPr defTabSz="914400">
                <a:defRPr/>
              </a:pPr>
              <a:endParaRPr lang="en-US" sz="2400" kern="0" dirty="0">
                <a:solidFill>
                  <a:sysClr val="windowText" lastClr="000000"/>
                </a:solidFill>
                <a:cs typeface="Segoe UI" pitchFamily="34" charset="0"/>
              </a:endParaRPr>
            </a:p>
          </p:txBody>
        </p:sp>
      </p:gr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435" y="2864826"/>
            <a:ext cx="3581400" cy="1508105"/>
          </a:xfrm>
        </p:spPr>
        <p:txBody>
          <a:bodyPr/>
          <a:lstStyle/>
          <a:p>
            <a:pPr defTabSz="914363" fontAlgn="auto">
              <a:spcAft>
                <a:spcPts val="0"/>
              </a:spcAft>
              <a:defRPr/>
            </a:pPr>
            <a:r>
              <a:rPr lang="en-US" sz="2000" dirty="0" smtClean="0"/>
              <a:t>Share project tasks in SharePoint</a:t>
            </a:r>
          </a:p>
          <a:p>
            <a:pPr defTabSz="914363" fontAlgn="auto">
              <a:spcAft>
                <a:spcPts val="0"/>
              </a:spcAft>
              <a:defRPr/>
            </a:pPr>
            <a:r>
              <a:rPr lang="en-US" sz="2000" dirty="0" smtClean="0"/>
              <a:t>Accept updates from SharePoint tasks list</a:t>
            </a:r>
          </a:p>
          <a:p>
            <a:pPr defTabSz="914363" fontAlgn="auto">
              <a:spcAft>
                <a:spcPts val="0"/>
              </a:spcAft>
              <a:defRPr/>
            </a:pPr>
            <a:r>
              <a:rPr lang="en-US" sz="2000" dirty="0" smtClean="0"/>
              <a:t>Mange conflicts</a:t>
            </a:r>
            <a:endParaRPr lang="en-US" sz="2000" dirty="0"/>
          </a:p>
        </p:txBody>
      </p:sp>
      <p:pic>
        <p:nvPicPr>
          <p:cNvPr id="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38600" y="1384300"/>
            <a:ext cx="4572000"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57800" y="2930525"/>
            <a:ext cx="36576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91000" y="4987925"/>
            <a:ext cx="4572000"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7162800" y="1143000"/>
            <a:ext cx="1600200" cy="803275"/>
          </a:xfrm>
          <a:prstGeom prst="roundRect">
            <a:avLst/>
          </a:prstGeom>
        </p:spPr>
        <p:style>
          <a:lnRef idx="1">
            <a:schemeClr val="accent6"/>
          </a:lnRef>
          <a:fillRef idx="3">
            <a:schemeClr val="accent6"/>
          </a:fillRef>
          <a:effectRef idx="2">
            <a:schemeClr val="accent6"/>
          </a:effectRef>
          <a:fontRef idx="minor">
            <a:schemeClr val="lt1"/>
          </a:fontRef>
        </p:style>
        <p:txBody>
          <a:bodyPr anchor="ctr"/>
          <a:lstStyle/>
          <a:p>
            <a:pPr algn="ctr" defTabSz="914363" fontAlgn="auto">
              <a:spcBef>
                <a:spcPts val="0"/>
              </a:spcBef>
              <a:spcAft>
                <a:spcPts val="0"/>
              </a:spcAft>
              <a:defRPr/>
            </a:pPr>
            <a:r>
              <a:rPr lang="en-US" sz="1400" b="1" dirty="0"/>
              <a:t>Project Professional  2010</a:t>
            </a:r>
          </a:p>
        </p:txBody>
      </p:sp>
      <p:sp>
        <p:nvSpPr>
          <p:cNvPr id="10" name="Arc 9"/>
          <p:cNvSpPr/>
          <p:nvPr/>
        </p:nvSpPr>
        <p:spPr>
          <a:xfrm rot="3087680" flipH="1" flipV="1">
            <a:off x="5134769" y="2564607"/>
            <a:ext cx="2762250" cy="1878012"/>
          </a:xfrm>
          <a:prstGeom prst="arc">
            <a:avLst>
              <a:gd name="adj1" fmla="val 1069182"/>
              <a:gd name="adj2" fmla="val 5236292"/>
            </a:avLst>
          </a:prstGeom>
          <a:ln>
            <a:tailEnd type="stealth" w="lg" len="lg"/>
          </a:ln>
        </p:spPr>
        <p:style>
          <a:lnRef idx="3">
            <a:schemeClr val="accent6"/>
          </a:lnRef>
          <a:fillRef idx="0">
            <a:schemeClr val="accent6"/>
          </a:fillRef>
          <a:effectRef idx="2">
            <a:schemeClr val="accent6"/>
          </a:effectRef>
          <a:fontRef idx="minor">
            <a:schemeClr val="tx1"/>
          </a:fontRef>
        </p:style>
        <p:txBody>
          <a:bodyPr anchor="ctr"/>
          <a:lstStyle/>
          <a:p>
            <a:pPr algn="ctr" defTabSz="914363" fontAlgn="auto">
              <a:spcBef>
                <a:spcPts val="0"/>
              </a:spcBef>
              <a:spcAft>
                <a:spcPts val="0"/>
              </a:spcAft>
              <a:defRPr/>
            </a:pPr>
            <a:endParaRPr lang="en-US" dirty="0"/>
          </a:p>
        </p:txBody>
      </p:sp>
      <p:sp>
        <p:nvSpPr>
          <p:cNvPr id="11" name="Arc 10"/>
          <p:cNvSpPr/>
          <p:nvPr/>
        </p:nvSpPr>
        <p:spPr>
          <a:xfrm rot="9381881" flipH="1" flipV="1">
            <a:off x="5545138" y="3938588"/>
            <a:ext cx="2209800" cy="1314450"/>
          </a:xfrm>
          <a:prstGeom prst="arc">
            <a:avLst>
              <a:gd name="adj1" fmla="val 558018"/>
              <a:gd name="adj2" fmla="val 6708016"/>
            </a:avLst>
          </a:prstGeom>
          <a:ln>
            <a:tailEnd type="stealth" w="lg" len="lg"/>
          </a:ln>
        </p:spPr>
        <p:style>
          <a:lnRef idx="3">
            <a:schemeClr val="accent6"/>
          </a:lnRef>
          <a:fillRef idx="0">
            <a:schemeClr val="accent6"/>
          </a:fillRef>
          <a:effectRef idx="2">
            <a:schemeClr val="accent6"/>
          </a:effectRef>
          <a:fontRef idx="minor">
            <a:schemeClr val="tx1"/>
          </a:fontRef>
        </p:style>
        <p:txBody>
          <a:bodyPr anchor="ctr"/>
          <a:lstStyle/>
          <a:p>
            <a:pPr algn="ctr" defTabSz="914363" fontAlgn="auto">
              <a:spcBef>
                <a:spcPts val="0"/>
              </a:spcBef>
              <a:spcAft>
                <a:spcPts val="0"/>
              </a:spcAft>
              <a:defRPr/>
            </a:pPr>
            <a:endParaRPr lang="en-US" dirty="0"/>
          </a:p>
        </p:txBody>
      </p:sp>
      <p:sp>
        <p:nvSpPr>
          <p:cNvPr id="12" name="Arc 11"/>
          <p:cNvSpPr/>
          <p:nvPr/>
        </p:nvSpPr>
        <p:spPr>
          <a:xfrm rot="17188787" flipH="1" flipV="1">
            <a:off x="4030663" y="1989138"/>
            <a:ext cx="3957637" cy="3259137"/>
          </a:xfrm>
          <a:prstGeom prst="arc">
            <a:avLst>
              <a:gd name="adj1" fmla="val 820840"/>
              <a:gd name="adj2" fmla="val 6708016"/>
            </a:avLst>
          </a:prstGeom>
          <a:ln>
            <a:tailEnd type="stealth" w="lg" len="lg"/>
          </a:ln>
        </p:spPr>
        <p:style>
          <a:lnRef idx="3">
            <a:schemeClr val="accent6"/>
          </a:lnRef>
          <a:fillRef idx="0">
            <a:schemeClr val="accent6"/>
          </a:fillRef>
          <a:effectRef idx="2">
            <a:schemeClr val="accent6"/>
          </a:effectRef>
          <a:fontRef idx="minor">
            <a:schemeClr val="tx1"/>
          </a:fontRef>
        </p:style>
        <p:txBody>
          <a:bodyPr anchor="ctr"/>
          <a:lstStyle/>
          <a:p>
            <a:pPr algn="ctr" defTabSz="914363" fontAlgn="auto">
              <a:spcBef>
                <a:spcPts val="0"/>
              </a:spcBef>
              <a:spcAft>
                <a:spcPts val="0"/>
              </a:spcAft>
              <a:defRPr/>
            </a:pPr>
            <a:endParaRPr lang="en-US" dirty="0"/>
          </a:p>
        </p:txBody>
      </p:sp>
      <p:sp>
        <p:nvSpPr>
          <p:cNvPr id="13" name="TextBox 12"/>
          <p:cNvSpPr txBox="1"/>
          <p:nvPr/>
        </p:nvSpPr>
        <p:spPr>
          <a:xfrm>
            <a:off x="7543800" y="5826125"/>
            <a:ext cx="1447800" cy="498475"/>
          </a:xfrm>
          <a:prstGeom prst="roundRect">
            <a:avLst/>
          </a:prstGeom>
        </p:spPr>
        <p:style>
          <a:lnRef idx="1">
            <a:schemeClr val="accent6"/>
          </a:lnRef>
          <a:fillRef idx="3">
            <a:schemeClr val="accent6"/>
          </a:fillRef>
          <a:effectRef idx="2">
            <a:schemeClr val="accent6"/>
          </a:effectRef>
          <a:fontRef idx="minor">
            <a:schemeClr val="lt1"/>
          </a:fontRef>
        </p:style>
        <p:txBody>
          <a:bodyPr anchor="ctr"/>
          <a:lstStyle/>
          <a:p>
            <a:pPr algn="ctr" defTabSz="914363" fontAlgn="auto">
              <a:spcBef>
                <a:spcPts val="0"/>
              </a:spcBef>
              <a:spcAft>
                <a:spcPts val="0"/>
              </a:spcAft>
              <a:defRPr/>
            </a:pPr>
            <a:r>
              <a:rPr lang="en-US" sz="1400" b="1" dirty="0"/>
              <a:t>SharePoint 2010</a:t>
            </a:r>
          </a:p>
        </p:txBody>
      </p:sp>
      <p:sp>
        <p:nvSpPr>
          <p:cNvPr id="14" name="Title 3"/>
          <p:cNvSpPr txBox="1">
            <a:spLocks/>
          </p:cNvSpPr>
          <p:nvPr/>
        </p:nvSpPr>
        <p:spPr>
          <a:xfrm>
            <a:off x="182252" y="171815"/>
            <a:ext cx="8961748" cy="666385"/>
          </a:xfrm>
          <a:prstGeom prst="rect">
            <a:avLst/>
          </a:prstGeom>
        </p:spPr>
        <p:txBody>
          <a:bodyPr lIns="0" tIns="0" rIns="0" bIns="0"/>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sz="4400"/>
              <a:t>Enhanced Collaboration and Reporting</a:t>
            </a:r>
            <a:br>
              <a:rPr sz="4400"/>
            </a:br>
            <a:r>
              <a:rPr sz="3200" i="1">
                <a:gradFill>
                  <a:gsLst>
                    <a:gs pos="50000">
                      <a:srgbClr val="CDD804">
                        <a:lumMod val="40000"/>
                        <a:lumOff val="60000"/>
                      </a:srgbClr>
                    </a:gs>
                    <a:gs pos="100000">
                      <a:srgbClr val="CDD804"/>
                    </a:gs>
                  </a:gsLst>
                  <a:lin ang="5400000" scaled="0"/>
                </a:gradFill>
              </a:rPr>
              <a:t>Synchronize with SharePoint tasks</a:t>
            </a:r>
          </a:p>
        </p:txBody>
      </p:sp>
      <p:sp>
        <p:nvSpPr>
          <p:cNvPr id="15" name="Rectangle 14"/>
          <p:cNvSpPr/>
          <p:nvPr/>
        </p:nvSpPr>
        <p:spPr bwMode="auto">
          <a:xfrm>
            <a:off x="304800" y="1447801"/>
            <a:ext cx="3490471" cy="1219912"/>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anchor="ctr"/>
          <a:lstStyle/>
          <a:p>
            <a:pPr defTabSz="914363">
              <a:lnSpc>
                <a:spcPct val="90000"/>
              </a:lnSpc>
              <a:defRPr/>
            </a:pPr>
            <a:r>
              <a:rPr lang="en-US" sz="1600" b="1" dirty="0">
                <a:gradFill>
                  <a:gsLst>
                    <a:gs pos="0">
                      <a:schemeClr val="tx1"/>
                    </a:gs>
                    <a:gs pos="100000">
                      <a:schemeClr val="tx1"/>
                    </a:gs>
                  </a:gsLst>
                </a:gradFill>
                <a:latin typeface="+mn-lt"/>
                <a:cs typeface="+mn-cs"/>
              </a:rPr>
              <a:t>Elevate your SharePoint tasks to real projects and effectively share your Project plans using SharePoint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nodeType="afterGroup">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nodeType="afterGroup">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reeform 6"/>
          <p:cNvSpPr>
            <a:spLocks/>
          </p:cNvSpPr>
          <p:nvPr/>
        </p:nvSpPr>
        <p:spPr bwMode="auto">
          <a:xfrm flipH="1">
            <a:off x="0" y="990600"/>
            <a:ext cx="9144000" cy="5865813"/>
          </a:xfrm>
          <a:custGeom>
            <a:avLst/>
            <a:gdLst/>
            <a:ahLst/>
            <a:cxnLst>
              <a:cxn ang="0">
                <a:pos x="0" y="3312"/>
              </a:cxn>
              <a:cxn ang="0">
                <a:pos x="176" y="3326"/>
              </a:cxn>
              <a:cxn ang="0">
                <a:pos x="462" y="3336"/>
              </a:cxn>
              <a:cxn ang="0">
                <a:pos x="748" y="3338"/>
              </a:cxn>
              <a:cxn ang="0">
                <a:pos x="966" y="3332"/>
              </a:cxn>
              <a:cxn ang="0">
                <a:pos x="1204" y="3320"/>
              </a:cxn>
              <a:cxn ang="0">
                <a:pos x="1458" y="3300"/>
              </a:cxn>
              <a:cxn ang="0">
                <a:pos x="1724" y="3270"/>
              </a:cxn>
              <a:cxn ang="0">
                <a:pos x="2000" y="3228"/>
              </a:cxn>
              <a:cxn ang="0">
                <a:pos x="2282" y="3174"/>
              </a:cxn>
              <a:cxn ang="0">
                <a:pos x="2568" y="3106"/>
              </a:cxn>
              <a:cxn ang="0">
                <a:pos x="2856" y="3022"/>
              </a:cxn>
              <a:cxn ang="0">
                <a:pos x="3140" y="2922"/>
              </a:cxn>
              <a:cxn ang="0">
                <a:pos x="3280" y="2864"/>
              </a:cxn>
              <a:cxn ang="0">
                <a:pos x="3370" y="2824"/>
              </a:cxn>
              <a:cxn ang="0">
                <a:pos x="3546" y="2740"/>
              </a:cxn>
              <a:cxn ang="0">
                <a:pos x="3718" y="2648"/>
              </a:cxn>
              <a:cxn ang="0">
                <a:pos x="3886" y="2552"/>
              </a:cxn>
              <a:cxn ang="0">
                <a:pos x="4048" y="2450"/>
              </a:cxn>
              <a:cxn ang="0">
                <a:pos x="4204" y="2346"/>
              </a:cxn>
              <a:cxn ang="0">
                <a:pos x="4356" y="2236"/>
              </a:cxn>
              <a:cxn ang="0">
                <a:pos x="4502" y="2122"/>
              </a:cxn>
              <a:cxn ang="0">
                <a:pos x="4644" y="2008"/>
              </a:cxn>
              <a:cxn ang="0">
                <a:pos x="4846" y="1832"/>
              </a:cxn>
              <a:cxn ang="0">
                <a:pos x="5098" y="1592"/>
              </a:cxn>
              <a:cxn ang="0">
                <a:pos x="5326" y="1354"/>
              </a:cxn>
              <a:cxn ang="0">
                <a:pos x="5534" y="1120"/>
              </a:cxn>
              <a:cxn ang="0">
                <a:pos x="5718" y="896"/>
              </a:cxn>
              <a:cxn ang="0">
                <a:pos x="5880" y="686"/>
              </a:cxn>
              <a:cxn ang="0">
                <a:pos x="6018" y="496"/>
              </a:cxn>
              <a:cxn ang="0">
                <a:pos x="6130" y="330"/>
              </a:cxn>
              <a:cxn ang="0">
                <a:pos x="6284" y="88"/>
              </a:cxn>
              <a:cxn ang="0">
                <a:pos x="6336" y="0"/>
              </a:cxn>
              <a:cxn ang="0">
                <a:pos x="0" y="4160"/>
              </a:cxn>
            </a:cxnLst>
            <a:rect l="0" t="0" r="r" b="b"/>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flip="none" rotWithShape="1">
            <a:gsLst>
              <a:gs pos="0">
                <a:schemeClr val="bg1">
                  <a:lumMod val="85000"/>
                  <a:alpha val="25000"/>
                </a:schemeClr>
              </a:gs>
              <a:gs pos="50000">
                <a:schemeClr val="bg1">
                  <a:lumMod val="85000"/>
                  <a:alpha val="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3" fontAlgn="auto">
              <a:spcBef>
                <a:spcPts val="0"/>
              </a:spcBef>
              <a:spcAft>
                <a:spcPts val="0"/>
              </a:spcAft>
              <a:defRPr/>
            </a:pPr>
            <a:endParaRPr lang="en-US" dirty="0"/>
          </a:p>
        </p:txBody>
      </p:sp>
      <p:sp>
        <p:nvSpPr>
          <p:cNvPr id="50" name="Freeform 5"/>
          <p:cNvSpPr>
            <a:spLocks/>
          </p:cNvSpPr>
          <p:nvPr/>
        </p:nvSpPr>
        <p:spPr bwMode="auto">
          <a:xfrm>
            <a:off x="-22225" y="762000"/>
            <a:ext cx="9166225" cy="6110288"/>
          </a:xfrm>
          <a:custGeom>
            <a:avLst/>
            <a:gdLst/>
            <a:ahLst/>
            <a:cxnLst>
              <a:cxn ang="0">
                <a:pos x="3291" y="0"/>
              </a:cxn>
              <a:cxn ang="0">
                <a:pos x="3321" y="264"/>
              </a:cxn>
              <a:cxn ang="0">
                <a:pos x="458" y="843"/>
              </a:cxn>
              <a:cxn ang="0">
                <a:pos x="0" y="688"/>
              </a:cxn>
              <a:cxn ang="0">
                <a:pos x="0" y="2160"/>
              </a:cxn>
              <a:cxn ang="0">
                <a:pos x="2100" y="2160"/>
              </a:cxn>
              <a:cxn ang="0">
                <a:pos x="1803" y="1197"/>
              </a:cxn>
              <a:cxn ang="0">
                <a:pos x="3380" y="791"/>
              </a:cxn>
              <a:cxn ang="0">
                <a:pos x="3410" y="1055"/>
              </a:cxn>
              <a:cxn ang="0">
                <a:pos x="3849" y="422"/>
              </a:cxn>
              <a:cxn ang="0">
                <a:pos x="3291" y="0"/>
              </a:cxn>
            </a:cxnLst>
            <a:rect l="0" t="0" r="r" b="b"/>
            <a:pathLst>
              <a:path w="3849" h="2160">
                <a:moveTo>
                  <a:pt x="3291" y="0"/>
                </a:moveTo>
                <a:cubicBezTo>
                  <a:pt x="3321" y="264"/>
                  <a:pt x="3321" y="264"/>
                  <a:pt x="3321" y="264"/>
                </a:cubicBezTo>
                <a:cubicBezTo>
                  <a:pt x="2555" y="226"/>
                  <a:pt x="1162" y="445"/>
                  <a:pt x="458" y="843"/>
                </a:cubicBezTo>
                <a:cubicBezTo>
                  <a:pt x="125" y="831"/>
                  <a:pt x="0" y="688"/>
                  <a:pt x="0" y="688"/>
                </a:cubicBezTo>
                <a:cubicBezTo>
                  <a:pt x="0" y="2160"/>
                  <a:pt x="0" y="2160"/>
                  <a:pt x="0" y="2160"/>
                </a:cubicBezTo>
                <a:cubicBezTo>
                  <a:pt x="2100" y="2160"/>
                  <a:pt x="2100" y="2160"/>
                  <a:pt x="2100" y="2160"/>
                </a:cubicBezTo>
                <a:cubicBezTo>
                  <a:pt x="2100" y="2160"/>
                  <a:pt x="761" y="1767"/>
                  <a:pt x="1803" y="1197"/>
                </a:cubicBezTo>
                <a:cubicBezTo>
                  <a:pt x="2236" y="971"/>
                  <a:pt x="2760" y="831"/>
                  <a:pt x="3380" y="791"/>
                </a:cubicBezTo>
                <a:cubicBezTo>
                  <a:pt x="3410" y="1055"/>
                  <a:pt x="3410" y="1055"/>
                  <a:pt x="3410" y="1055"/>
                </a:cubicBezTo>
                <a:cubicBezTo>
                  <a:pt x="3849" y="422"/>
                  <a:pt x="3849" y="422"/>
                  <a:pt x="3849" y="422"/>
                </a:cubicBezTo>
                <a:lnTo>
                  <a:pt x="3291" y="0"/>
                </a:lnTo>
                <a:close/>
              </a:path>
            </a:pathLst>
          </a:custGeom>
          <a:gradFill>
            <a:gsLst>
              <a:gs pos="0">
                <a:srgbClr val="0F0F0F"/>
              </a:gs>
              <a:gs pos="77000">
                <a:schemeClr val="bg2">
                  <a:lumMod val="95000"/>
                  <a:lumOff val="5000"/>
                </a:schemeClr>
              </a:gs>
            </a:gsLst>
            <a:lin ang="16200000" scaled="1"/>
          </a:gradFill>
          <a:ln w="9525">
            <a:noFill/>
            <a:round/>
            <a:headEnd/>
            <a:tailEnd/>
          </a:ln>
        </p:spPr>
        <p:txBody>
          <a:bodyPr/>
          <a:lstStyle/>
          <a:p>
            <a:pPr defTabSz="914363" fontAlgn="auto">
              <a:spcBef>
                <a:spcPts val="0"/>
              </a:spcBef>
              <a:spcAft>
                <a:spcPts val="0"/>
              </a:spcAft>
              <a:defRPr/>
            </a:pPr>
            <a:endParaRPr lang="en-US" dirty="0">
              <a:latin typeface="+mn-lt"/>
              <a:cs typeface="+mn-cs"/>
            </a:endParaRPr>
          </a:p>
        </p:txBody>
      </p:sp>
      <p:pic>
        <p:nvPicPr>
          <p:cNvPr id="17412" name="Picture 15"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13" name="Group 84"/>
          <p:cNvGrpSpPr>
            <a:grpSpLocks/>
          </p:cNvGrpSpPr>
          <p:nvPr/>
        </p:nvGrpSpPr>
        <p:grpSpPr bwMode="auto">
          <a:xfrm>
            <a:off x="360363" y="1143000"/>
            <a:ext cx="323850" cy="6575425"/>
            <a:chOff x="1203759" y="1447800"/>
            <a:chExt cx="431800" cy="6574631"/>
          </a:xfrm>
        </p:grpSpPr>
        <p:sp>
          <p:nvSpPr>
            <p:cNvPr id="56" name="Freeform 31"/>
            <p:cNvSpPr>
              <a:spLocks/>
            </p:cNvSpPr>
            <p:nvPr/>
          </p:nvSpPr>
          <p:spPr bwMode="auto">
            <a:xfrm>
              <a:off x="1203759" y="3570032"/>
              <a:ext cx="431800" cy="2330169"/>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alpha val="50000"/>
                  </a:schemeClr>
                </a:gs>
                <a:gs pos="50000">
                  <a:schemeClr val="tx1">
                    <a:alpha val="50000"/>
                  </a:schemeClr>
                </a:gs>
                <a:gs pos="100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a:defRPr/>
              </a:pPr>
              <a:endParaRPr lang="en-US" sz="2900" i="1" dirty="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sp>
          <p:nvSpPr>
            <p:cNvPr id="58" name="Freeform 31"/>
            <p:cNvSpPr>
              <a:spLocks/>
            </p:cNvSpPr>
            <p:nvPr/>
          </p:nvSpPr>
          <p:spPr bwMode="auto">
            <a:xfrm>
              <a:off x="1203759" y="1447800"/>
              <a:ext cx="431800" cy="2328582"/>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alpha val="50000"/>
                  </a:schemeClr>
                </a:gs>
                <a:gs pos="50000">
                  <a:schemeClr val="tx1">
                    <a:alpha val="50000"/>
                  </a:schemeClr>
                </a:gs>
                <a:gs pos="100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a:defRPr/>
              </a:pPr>
              <a:endParaRPr lang="en-US" sz="2900" i="1" dirty="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sp>
          <p:nvSpPr>
            <p:cNvPr id="59" name="Freeform 31"/>
            <p:cNvSpPr>
              <a:spLocks/>
            </p:cNvSpPr>
            <p:nvPr/>
          </p:nvSpPr>
          <p:spPr bwMode="auto">
            <a:xfrm>
              <a:off x="1203759" y="5693850"/>
              <a:ext cx="431800" cy="2328581"/>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alpha val="50000"/>
                  </a:schemeClr>
                </a:gs>
                <a:gs pos="42000">
                  <a:schemeClr val="tx1">
                    <a:alpha val="0"/>
                  </a:schemeClr>
                </a:gs>
                <a:gs pos="80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a:defRPr/>
              </a:pPr>
              <a:endParaRPr lang="en-US" sz="2900" i="1" dirty="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grpSp>
      <p:sp>
        <p:nvSpPr>
          <p:cNvPr id="2" name="Title 1"/>
          <p:cNvSpPr>
            <a:spLocks noGrp="1"/>
          </p:cNvSpPr>
          <p:nvPr>
            <p:ph type="title"/>
          </p:nvPr>
        </p:nvSpPr>
        <p:spPr>
          <a:xfrm>
            <a:off x="389436" y="228600"/>
            <a:ext cx="8363938" cy="720197"/>
          </a:xfrm>
        </p:spPr>
        <p:txBody>
          <a:bodyPr/>
          <a:lstStyle/>
          <a:p>
            <a:pPr defTabSz="914363" fontAlgn="auto">
              <a:spcAft>
                <a:spcPts val="0"/>
              </a:spcAft>
              <a:defRPr/>
            </a:pPr>
            <a:r>
              <a:rPr sz="3200">
                <a:sym typeface="Wingdings" pitchFamily="2" charset="2"/>
              </a:rPr>
              <a:t>Choose the Right Tools that Can Evolve with You</a:t>
            </a:r>
            <a:br>
              <a:rPr sz="3200">
                <a:sym typeface="Wingdings" pitchFamily="2" charset="2"/>
              </a:rPr>
            </a:br>
            <a:r>
              <a:rPr sz="2000">
                <a:gradFill>
                  <a:gsLst>
                    <a:gs pos="50000">
                      <a:schemeClr val="accent2"/>
                    </a:gs>
                    <a:gs pos="100000">
                      <a:schemeClr val="accent2"/>
                    </a:gs>
                  </a:gsLst>
                  <a:lin ang="5400000" scaled="0"/>
                </a:gradFill>
                <a:sym typeface="Wingdings" pitchFamily="2" charset="2"/>
              </a:rPr>
              <a:t>Work Management Solutions for Individuals, Teams and the Enterprise</a:t>
            </a:r>
            <a:endParaRPr sz="3600">
              <a:gradFill>
                <a:gsLst>
                  <a:gs pos="50000">
                    <a:schemeClr val="accent2"/>
                  </a:gs>
                  <a:gs pos="100000">
                    <a:schemeClr val="accent2"/>
                  </a:gs>
                </a:gsLst>
                <a:lin ang="5400000" scaled="0"/>
              </a:gradFill>
            </a:endParaRPr>
          </a:p>
        </p:txBody>
      </p:sp>
      <p:sp>
        <p:nvSpPr>
          <p:cNvPr id="113" name="Freeform 55"/>
          <p:cNvSpPr>
            <a:spLocks/>
          </p:cNvSpPr>
          <p:nvPr/>
        </p:nvSpPr>
        <p:spPr bwMode="auto">
          <a:xfrm>
            <a:off x="528638" y="6046788"/>
            <a:ext cx="8331200" cy="477837"/>
          </a:xfrm>
          <a:custGeom>
            <a:avLst/>
            <a:gdLst/>
            <a:ahLst/>
            <a:cxnLst>
              <a:cxn ang="0">
                <a:pos x="0" y="209"/>
              </a:cxn>
              <a:cxn ang="0">
                <a:pos x="7515" y="209"/>
              </a:cxn>
              <a:cxn ang="0">
                <a:pos x="7409" y="330"/>
              </a:cxn>
              <a:cxn ang="0">
                <a:pos x="7515" y="330"/>
              </a:cxn>
              <a:cxn ang="0">
                <a:pos x="7675" y="164"/>
              </a:cxn>
              <a:cxn ang="0">
                <a:pos x="7508" y="0"/>
              </a:cxn>
              <a:cxn ang="0">
                <a:pos x="7409" y="0"/>
              </a:cxn>
              <a:cxn ang="0">
                <a:pos x="7515" y="115"/>
              </a:cxn>
              <a:cxn ang="0">
                <a:pos x="0" y="115"/>
              </a:cxn>
            </a:cxnLst>
            <a:rect l="0" t="0" r="r" b="b"/>
            <a:pathLst>
              <a:path w="7675" h="330">
                <a:moveTo>
                  <a:pt x="0" y="209"/>
                </a:moveTo>
                <a:lnTo>
                  <a:pt x="7515" y="209"/>
                </a:lnTo>
                <a:lnTo>
                  <a:pt x="7409" y="330"/>
                </a:lnTo>
                <a:lnTo>
                  <a:pt x="7515" y="330"/>
                </a:lnTo>
                <a:lnTo>
                  <a:pt x="7675" y="164"/>
                </a:lnTo>
                <a:lnTo>
                  <a:pt x="7508" y="0"/>
                </a:lnTo>
                <a:lnTo>
                  <a:pt x="7409" y="0"/>
                </a:lnTo>
                <a:lnTo>
                  <a:pt x="7515" y="115"/>
                </a:lnTo>
                <a:lnTo>
                  <a:pt x="0" y="115"/>
                </a:lnTo>
              </a:path>
            </a:pathLst>
          </a:custGeom>
          <a:gradFill flip="none" rotWithShape="1">
            <a:gsLst>
              <a:gs pos="0">
                <a:schemeClr val="tx1">
                  <a:alpha val="50000"/>
                </a:schemeClr>
              </a:gs>
              <a:gs pos="50000">
                <a:schemeClr val="tx1">
                  <a:alpha val="50000"/>
                </a:schemeClr>
              </a:gs>
              <a:gs pos="100000">
                <a:schemeClr val="tx1">
                  <a:alpha val="0"/>
                </a:schemeClr>
              </a:gs>
            </a:gsLst>
            <a:lin ang="108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a:defRPr/>
            </a:pPr>
            <a:endParaRPr lang="en-US" sz="2900" i="1" dirty="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sp>
        <p:nvSpPr>
          <p:cNvPr id="114" name="TextBox 113"/>
          <p:cNvSpPr txBox="1"/>
          <p:nvPr/>
        </p:nvSpPr>
        <p:spPr>
          <a:xfrm>
            <a:off x="1260351" y="6189971"/>
            <a:ext cx="426335" cy="207749"/>
          </a:xfrm>
          <a:prstGeom prst="rect">
            <a:avLst/>
          </a:prstGeom>
          <a:noFill/>
        </p:spPr>
        <p:txBody>
          <a:bodyPr wrap="none"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a:lnSpc>
                <a:spcPct val="75000"/>
              </a:lnSpc>
              <a:defRPr/>
            </a:pPr>
            <a:r>
              <a:rPr lang="en-US"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cs typeface="+mn-cs"/>
              </a:rPr>
              <a:t>Low</a:t>
            </a:r>
          </a:p>
        </p:txBody>
      </p:sp>
      <p:sp>
        <p:nvSpPr>
          <p:cNvPr id="115" name="TextBox 114"/>
          <p:cNvSpPr txBox="1"/>
          <p:nvPr/>
        </p:nvSpPr>
        <p:spPr>
          <a:xfrm>
            <a:off x="3753085" y="6189971"/>
            <a:ext cx="878446" cy="207749"/>
          </a:xfrm>
          <a:prstGeom prst="rect">
            <a:avLst/>
          </a:prstGeom>
          <a:noFill/>
        </p:spPr>
        <p:txBody>
          <a:bodyPr wrap="none"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a:lnSpc>
                <a:spcPct val="75000"/>
              </a:lnSpc>
              <a:defRPr/>
            </a:pPr>
            <a:r>
              <a:rPr lang="en-US"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cs typeface="+mn-cs"/>
              </a:rPr>
              <a:t>Medium</a:t>
            </a:r>
          </a:p>
        </p:txBody>
      </p:sp>
      <p:sp>
        <p:nvSpPr>
          <p:cNvPr id="116" name="TextBox 115"/>
          <p:cNvSpPr txBox="1"/>
          <p:nvPr/>
        </p:nvSpPr>
        <p:spPr>
          <a:xfrm>
            <a:off x="6685710" y="6189971"/>
            <a:ext cx="524182" cy="207749"/>
          </a:xfrm>
          <a:prstGeom prst="rect">
            <a:avLst/>
          </a:prstGeom>
          <a:noFill/>
        </p:spPr>
        <p:txBody>
          <a:bodyPr wrap="none"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a:lnSpc>
                <a:spcPct val="75000"/>
              </a:lnSpc>
              <a:defRPr/>
            </a:pPr>
            <a:r>
              <a:rPr lang="en-US"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cs typeface="+mn-cs"/>
              </a:rPr>
              <a:t>High</a:t>
            </a:r>
          </a:p>
        </p:txBody>
      </p:sp>
      <p:sp>
        <p:nvSpPr>
          <p:cNvPr id="117" name="TextBox 116"/>
          <p:cNvSpPr txBox="1"/>
          <p:nvPr/>
        </p:nvSpPr>
        <p:spPr>
          <a:xfrm rot="16200000">
            <a:off x="-28613" y="5444742"/>
            <a:ext cx="1102866" cy="207749"/>
          </a:xfrm>
          <a:prstGeom prst="rect">
            <a:avLst/>
          </a:prstGeom>
          <a:noFill/>
        </p:spPr>
        <p:txBody>
          <a:bodyPr wrap="none"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a:lnSpc>
                <a:spcPct val="75000"/>
              </a:lnSpc>
              <a:defRPr/>
            </a:pPr>
            <a:r>
              <a:rPr lang="en-US"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cs typeface="+mn-cs"/>
              </a:rPr>
              <a:t>Individual</a:t>
            </a:r>
          </a:p>
        </p:txBody>
      </p:sp>
      <p:sp>
        <p:nvSpPr>
          <p:cNvPr id="118" name="TextBox 117"/>
          <p:cNvSpPr txBox="1"/>
          <p:nvPr/>
        </p:nvSpPr>
        <p:spPr>
          <a:xfrm rot="16200000">
            <a:off x="235081" y="3934739"/>
            <a:ext cx="575478" cy="207749"/>
          </a:xfrm>
          <a:prstGeom prst="rect">
            <a:avLst/>
          </a:prstGeom>
          <a:noFill/>
        </p:spPr>
        <p:txBody>
          <a:bodyPr wrap="none"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a:lnSpc>
                <a:spcPct val="75000"/>
              </a:lnSpc>
              <a:defRPr/>
            </a:pPr>
            <a:r>
              <a:rPr lang="en-US"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cs typeface="+mn-cs"/>
              </a:rPr>
              <a:t>Team</a:t>
            </a:r>
          </a:p>
        </p:txBody>
      </p:sp>
      <p:sp>
        <p:nvSpPr>
          <p:cNvPr id="119" name="TextBox 118"/>
          <p:cNvSpPr txBox="1"/>
          <p:nvPr/>
        </p:nvSpPr>
        <p:spPr>
          <a:xfrm rot="16200000">
            <a:off x="-17776" y="2081106"/>
            <a:ext cx="1081193" cy="207749"/>
          </a:xfrm>
          <a:prstGeom prst="rect">
            <a:avLst/>
          </a:prstGeom>
          <a:noFill/>
        </p:spPr>
        <p:txBody>
          <a:bodyPr wrap="none"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a:lnSpc>
                <a:spcPct val="75000"/>
              </a:lnSpc>
              <a:defRPr/>
            </a:pPr>
            <a:r>
              <a:rPr lang="en-US"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cs typeface="+mn-cs"/>
              </a:rPr>
              <a:t>Enterprise</a:t>
            </a:r>
          </a:p>
        </p:txBody>
      </p:sp>
      <p:sp>
        <p:nvSpPr>
          <p:cNvPr id="120" name="TextBox 119"/>
          <p:cNvSpPr txBox="1"/>
          <p:nvPr/>
        </p:nvSpPr>
        <p:spPr>
          <a:xfrm>
            <a:off x="1103476" y="4533689"/>
            <a:ext cx="2077172" cy="307777"/>
          </a:xfrm>
          <a:prstGeom prst="rect">
            <a:avLst/>
          </a:prstGeom>
          <a:noFill/>
        </p:spPr>
        <p:txBody>
          <a:bodyPr wrap="none" lIns="0" tIns="0" rIns="0" bIns="0">
            <a:spAutoFit/>
          </a:bodyPr>
          <a:lstStyle/>
          <a:p>
            <a:pPr defTabSz="914363" fontAlgn="auto">
              <a:spcBef>
                <a:spcPts val="0"/>
              </a:spcBef>
              <a:spcAft>
                <a:spcPts val="0"/>
              </a:spcAft>
              <a:defRPr/>
            </a:pPr>
            <a:r>
              <a:rPr lang="en-US" sz="2000" b="1" i="1" dirty="0">
                <a:gradFill>
                  <a:gsLst>
                    <a:gs pos="0">
                      <a:schemeClr val="tx1"/>
                    </a:gs>
                    <a:gs pos="86000">
                      <a:schemeClr val="tx1"/>
                    </a:gs>
                  </a:gsLst>
                  <a:lin ang="5400000" scaled="0"/>
                </a:gradFill>
                <a:latin typeface="+mn-lt"/>
                <a:cs typeface="+mn-cs"/>
              </a:rPr>
              <a:t>Project Managers</a:t>
            </a:r>
          </a:p>
        </p:txBody>
      </p:sp>
      <p:sp>
        <p:nvSpPr>
          <p:cNvPr id="121" name="TextBox 120"/>
          <p:cNvSpPr txBox="1"/>
          <p:nvPr/>
        </p:nvSpPr>
        <p:spPr>
          <a:xfrm>
            <a:off x="1912782" y="2842161"/>
            <a:ext cx="3439724" cy="615553"/>
          </a:xfrm>
          <a:prstGeom prst="rect">
            <a:avLst/>
          </a:prstGeom>
          <a:noFill/>
        </p:spPr>
        <p:txBody>
          <a:bodyPr wrap="none" lIns="0" tIns="0" rIns="0" bIns="0">
            <a:spAutoFit/>
          </a:bodyPr>
          <a:lstStyle/>
          <a:p>
            <a:pPr algn="ctr" defTabSz="914363" fontAlgn="auto">
              <a:spcBef>
                <a:spcPts val="0"/>
              </a:spcBef>
              <a:spcAft>
                <a:spcPts val="0"/>
              </a:spcAft>
              <a:defRPr/>
            </a:pPr>
            <a:r>
              <a:rPr lang="en-US" sz="2000" b="1" i="1" dirty="0">
                <a:gradFill>
                  <a:gsLst>
                    <a:gs pos="0">
                      <a:schemeClr val="tx1"/>
                    </a:gs>
                    <a:gs pos="86000">
                      <a:schemeClr val="tx1"/>
                    </a:gs>
                  </a:gsLst>
                  <a:lin ang="5400000" scaled="0"/>
                </a:gradFill>
                <a:latin typeface="+mn-lt"/>
                <a:cs typeface="+mn-cs"/>
              </a:rPr>
              <a:t>Workgroup </a:t>
            </a:r>
            <a:br>
              <a:rPr lang="en-US" sz="2000" b="1" i="1" dirty="0">
                <a:gradFill>
                  <a:gsLst>
                    <a:gs pos="0">
                      <a:schemeClr val="tx1"/>
                    </a:gs>
                    <a:gs pos="86000">
                      <a:schemeClr val="tx1"/>
                    </a:gs>
                  </a:gsLst>
                  <a:lin ang="5400000" scaled="0"/>
                </a:gradFill>
                <a:latin typeface="+mn-lt"/>
                <a:cs typeface="+mn-cs"/>
              </a:rPr>
            </a:br>
            <a:r>
              <a:rPr lang="en-US" sz="2000" b="1" i="1" dirty="0">
                <a:gradFill>
                  <a:gsLst>
                    <a:gs pos="0">
                      <a:schemeClr val="tx1"/>
                    </a:gs>
                    <a:gs pos="86000">
                      <a:schemeClr val="tx1"/>
                    </a:gs>
                  </a:gsLst>
                  <a:lin ang="5400000" scaled="0"/>
                </a:gradFill>
                <a:latin typeface="+mn-lt"/>
                <a:cs typeface="+mn-cs"/>
              </a:rPr>
              <a:t>Collaboration and Reporting</a:t>
            </a:r>
          </a:p>
        </p:txBody>
      </p:sp>
      <p:sp>
        <p:nvSpPr>
          <p:cNvPr id="122" name="TextBox 121"/>
          <p:cNvSpPr txBox="1"/>
          <p:nvPr/>
        </p:nvSpPr>
        <p:spPr>
          <a:xfrm>
            <a:off x="5257978" y="1828800"/>
            <a:ext cx="3201234" cy="615553"/>
          </a:xfrm>
          <a:prstGeom prst="rect">
            <a:avLst/>
          </a:prstGeom>
          <a:noFill/>
        </p:spPr>
        <p:txBody>
          <a:bodyPr lIns="0" tIns="0" rIns="0" bIns="0">
            <a:spAutoFit/>
          </a:bodyPr>
          <a:lstStyle/>
          <a:p>
            <a:pPr algn="ctr" defTabSz="914363" fontAlgn="auto">
              <a:spcBef>
                <a:spcPts val="0"/>
              </a:spcBef>
              <a:spcAft>
                <a:spcPts val="0"/>
              </a:spcAft>
              <a:defRPr/>
            </a:pPr>
            <a:r>
              <a:rPr lang="en-US" sz="2000" b="1" i="1" dirty="0">
                <a:gradFill>
                  <a:gsLst>
                    <a:gs pos="0">
                      <a:schemeClr val="tx1"/>
                    </a:gs>
                    <a:gs pos="86000">
                      <a:schemeClr val="tx1"/>
                    </a:gs>
                  </a:gsLst>
                  <a:lin ang="5400000" scaled="0"/>
                </a:gradFill>
                <a:latin typeface="+mn-lt"/>
                <a:cs typeface="+mn-cs"/>
              </a:rPr>
              <a:t>Project &amp; </a:t>
            </a:r>
            <a:br>
              <a:rPr lang="en-US" sz="2000" b="1" i="1" dirty="0">
                <a:gradFill>
                  <a:gsLst>
                    <a:gs pos="0">
                      <a:schemeClr val="tx1"/>
                    </a:gs>
                    <a:gs pos="86000">
                      <a:schemeClr val="tx1"/>
                    </a:gs>
                  </a:gsLst>
                  <a:lin ang="5400000" scaled="0"/>
                </a:gradFill>
                <a:latin typeface="+mn-lt"/>
                <a:cs typeface="+mn-cs"/>
              </a:rPr>
            </a:br>
            <a:r>
              <a:rPr lang="en-US" sz="2000" b="1" i="1" dirty="0">
                <a:gradFill>
                  <a:gsLst>
                    <a:gs pos="0">
                      <a:schemeClr val="tx1"/>
                    </a:gs>
                    <a:gs pos="86000">
                      <a:schemeClr val="tx1"/>
                    </a:gs>
                  </a:gsLst>
                  <a:lin ang="5400000" scaled="0"/>
                </a:gradFill>
                <a:latin typeface="+mn-lt"/>
                <a:cs typeface="+mn-cs"/>
              </a:rPr>
              <a:t>Portfolio Management</a:t>
            </a:r>
          </a:p>
        </p:txBody>
      </p:sp>
      <p:grpSp>
        <p:nvGrpSpPr>
          <p:cNvPr id="4" name="Group 125"/>
          <p:cNvGrpSpPr>
            <a:grpSpLocks/>
          </p:cNvGrpSpPr>
          <p:nvPr/>
        </p:nvGrpSpPr>
        <p:grpSpPr bwMode="auto">
          <a:xfrm>
            <a:off x="3019425" y="5002213"/>
            <a:ext cx="2352675" cy="255587"/>
            <a:chOff x="5564669" y="5538830"/>
            <a:chExt cx="3135783" cy="256028"/>
          </a:xfrm>
        </p:grpSpPr>
        <p:sp>
          <p:nvSpPr>
            <p:cNvPr id="123" name="Oval 122"/>
            <p:cNvSpPr/>
            <p:nvPr/>
          </p:nvSpPr>
          <p:spPr bwMode="auto">
            <a:xfrm>
              <a:off x="5564669" y="5538830"/>
              <a:ext cx="182832"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a:defRPr/>
              </a:pPr>
              <a:endParaRPr lang="en-US" sz="2300" dirty="0">
                <a:solidFill>
                  <a:srgbClr val="FFFFFF"/>
                </a:solidFill>
                <a:effectLst>
                  <a:outerShdw blurRad="38100" dist="38100" dir="2700000" algn="tl">
                    <a:srgbClr val="000000">
                      <a:alpha val="43137"/>
                    </a:srgbClr>
                  </a:outerShdw>
                </a:effectLst>
              </a:endParaRPr>
            </a:p>
          </p:txBody>
        </p:sp>
        <p:cxnSp>
          <p:nvCxnSpPr>
            <p:cNvPr id="124" name="Straight Connector 123"/>
            <p:cNvCxnSpPr/>
            <p:nvPr/>
          </p:nvCxnSpPr>
          <p:spPr>
            <a:xfrm>
              <a:off x="5865812" y="5791200"/>
              <a:ext cx="2834640"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a:endCxn id="123" idx="5"/>
            </p:cNvCxnSpPr>
            <p:nvPr/>
          </p:nvCxnSpPr>
          <p:spPr>
            <a:xfrm rot="16200000" flipV="1">
              <a:off x="5728230" y="5649960"/>
              <a:ext cx="137392" cy="152403"/>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grpSp>
        <p:nvGrpSpPr>
          <p:cNvPr id="5" name="Group 126"/>
          <p:cNvGrpSpPr>
            <a:grpSpLocks/>
          </p:cNvGrpSpPr>
          <p:nvPr/>
        </p:nvGrpSpPr>
        <p:grpSpPr bwMode="auto">
          <a:xfrm>
            <a:off x="4257675" y="3652838"/>
            <a:ext cx="1460500" cy="255587"/>
            <a:chOff x="5564669" y="5538830"/>
            <a:chExt cx="1947063" cy="256028"/>
          </a:xfrm>
        </p:grpSpPr>
        <p:sp>
          <p:nvSpPr>
            <p:cNvPr id="128" name="Oval 127"/>
            <p:cNvSpPr/>
            <p:nvPr/>
          </p:nvSpPr>
          <p:spPr bwMode="auto">
            <a:xfrm>
              <a:off x="5564669" y="5538830"/>
              <a:ext cx="182832"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a:defRPr/>
              </a:pPr>
              <a:endParaRPr lang="en-US" sz="2300" dirty="0">
                <a:solidFill>
                  <a:srgbClr val="FFFFFF"/>
                </a:solidFill>
                <a:effectLst>
                  <a:outerShdw blurRad="38100" dist="38100" dir="2700000" algn="tl">
                    <a:srgbClr val="000000">
                      <a:alpha val="43137"/>
                    </a:srgbClr>
                  </a:outerShdw>
                </a:effectLst>
              </a:endParaRPr>
            </a:p>
          </p:txBody>
        </p:sp>
        <p:cxnSp>
          <p:nvCxnSpPr>
            <p:cNvPr id="129" name="Straight Connector 128"/>
            <p:cNvCxnSpPr/>
            <p:nvPr/>
          </p:nvCxnSpPr>
          <p:spPr>
            <a:xfrm>
              <a:off x="5865812" y="5791200"/>
              <a:ext cx="1645920"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28" idx="5"/>
            </p:cNvCxnSpPr>
            <p:nvPr/>
          </p:nvCxnSpPr>
          <p:spPr>
            <a:xfrm rot="16200000" flipV="1">
              <a:off x="5728230" y="5649960"/>
              <a:ext cx="137392" cy="152403"/>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sp>
        <p:nvSpPr>
          <p:cNvPr id="136" name="TextBox 135"/>
          <p:cNvSpPr txBox="1"/>
          <p:nvPr/>
        </p:nvSpPr>
        <p:spPr>
          <a:xfrm>
            <a:off x="4772077" y="3961826"/>
            <a:ext cx="3401311" cy="1027974"/>
          </a:xfrm>
          <a:prstGeom prst="rect">
            <a:avLst/>
          </a:prstGeom>
          <a:noFill/>
        </p:spPr>
        <p:txBody>
          <a:bodyPr>
            <a:spAutoFit/>
          </a:bodyPr>
          <a:lstStyle/>
          <a:p>
            <a:pPr marL="227013" indent="-227013" defTabSz="914363">
              <a:lnSpc>
                <a:spcPct val="90000"/>
              </a:lnSpc>
              <a:spcBef>
                <a:spcPct val="20000"/>
              </a:spcBef>
              <a:buFontTx/>
              <a:buBlip>
                <a:blip r:embed="rId4"/>
              </a:buBlip>
              <a:defRPr/>
            </a:pPr>
            <a:r>
              <a:rPr lang="en-US" sz="1600" b="1" dirty="0">
                <a:gradFill>
                  <a:gsLst>
                    <a:gs pos="0">
                      <a:schemeClr val="tx1"/>
                    </a:gs>
                    <a:gs pos="100000">
                      <a:schemeClr val="tx1"/>
                    </a:gs>
                  </a:gsLst>
                  <a:lin ang="5400000" scaled="0"/>
                </a:gradFill>
                <a:latin typeface="+mn-lt"/>
                <a:cs typeface="+mn-cs"/>
              </a:rPr>
              <a:t>Project Pro Synch </a:t>
            </a:r>
            <a:br>
              <a:rPr lang="en-US" sz="1600" b="1" dirty="0">
                <a:gradFill>
                  <a:gsLst>
                    <a:gs pos="0">
                      <a:schemeClr val="tx1"/>
                    </a:gs>
                    <a:gs pos="100000">
                      <a:schemeClr val="tx1"/>
                    </a:gs>
                  </a:gsLst>
                  <a:lin ang="5400000" scaled="0"/>
                </a:gradFill>
                <a:latin typeface="+mn-lt"/>
                <a:cs typeface="+mn-cs"/>
              </a:rPr>
            </a:br>
            <a:r>
              <a:rPr lang="en-US" sz="1600" b="1" dirty="0">
                <a:gradFill>
                  <a:gsLst>
                    <a:gs pos="0">
                      <a:schemeClr val="tx1"/>
                    </a:gs>
                    <a:gs pos="100000">
                      <a:schemeClr val="tx1"/>
                    </a:gs>
                  </a:gsLst>
                  <a:lin ang="5400000" scaled="0"/>
                </a:gradFill>
                <a:latin typeface="+mn-lt"/>
                <a:cs typeface="+mn-cs"/>
              </a:rPr>
              <a:t>to SharePoint</a:t>
            </a:r>
          </a:p>
          <a:p>
            <a:pPr marL="227013" indent="-227013" defTabSz="914363">
              <a:lnSpc>
                <a:spcPct val="90000"/>
              </a:lnSpc>
              <a:spcBef>
                <a:spcPct val="20000"/>
              </a:spcBef>
              <a:buFontTx/>
              <a:buBlip>
                <a:blip r:embed="rId4"/>
              </a:buBlip>
              <a:defRPr/>
            </a:pPr>
            <a:r>
              <a:rPr lang="en-US" sz="1600" b="1" dirty="0">
                <a:gradFill>
                  <a:gsLst>
                    <a:gs pos="0">
                      <a:schemeClr val="tx1"/>
                    </a:gs>
                    <a:gs pos="100000">
                      <a:schemeClr val="tx1"/>
                    </a:gs>
                  </a:gsLst>
                  <a:lin ang="5400000" scaled="0"/>
                </a:gradFill>
                <a:latin typeface="+mn-lt"/>
                <a:cs typeface="+mn-cs"/>
              </a:rPr>
              <a:t>Web-Based Project Editing (Project Server)</a:t>
            </a:r>
          </a:p>
        </p:txBody>
      </p:sp>
      <p:sp>
        <p:nvSpPr>
          <p:cNvPr id="137" name="TextBox 136"/>
          <p:cNvSpPr txBox="1"/>
          <p:nvPr/>
        </p:nvSpPr>
        <p:spPr>
          <a:xfrm>
            <a:off x="4114680" y="5286376"/>
            <a:ext cx="3086904" cy="584775"/>
          </a:xfrm>
          <a:prstGeom prst="rect">
            <a:avLst/>
          </a:prstGeom>
          <a:noFill/>
        </p:spPr>
        <p:txBody>
          <a:bodyPr>
            <a:spAutoFit/>
          </a:bodyPr>
          <a:lstStyle/>
          <a:p>
            <a:pPr marL="227013" indent="-227013" defTabSz="914363">
              <a:lnSpc>
                <a:spcPct val="90000"/>
              </a:lnSpc>
              <a:spcBef>
                <a:spcPct val="20000"/>
              </a:spcBef>
              <a:buFontTx/>
              <a:buBlip>
                <a:blip r:embed="rId4"/>
              </a:buBlip>
              <a:defRPr/>
            </a:pPr>
            <a:r>
              <a:rPr lang="en-US" sz="1600" b="1" dirty="0">
                <a:gradFill>
                  <a:gsLst>
                    <a:gs pos="0">
                      <a:schemeClr val="tx1"/>
                    </a:gs>
                    <a:gs pos="100000">
                      <a:schemeClr val="tx1"/>
                    </a:gs>
                  </a:gsLst>
                  <a:lin ang="5400000" scaled="0"/>
                </a:gradFill>
                <a:latin typeface="+mn-lt"/>
                <a:cs typeface="+mn-cs"/>
              </a:rPr>
              <a:t>Project Professional</a:t>
            </a:r>
          </a:p>
          <a:p>
            <a:pPr marL="227013" indent="-227013" defTabSz="914363">
              <a:lnSpc>
                <a:spcPct val="90000"/>
              </a:lnSpc>
              <a:spcBef>
                <a:spcPct val="20000"/>
              </a:spcBef>
              <a:buFontTx/>
              <a:buBlip>
                <a:blip r:embed="rId4"/>
              </a:buBlip>
              <a:defRPr/>
            </a:pPr>
            <a:r>
              <a:rPr lang="en-US" sz="1600" b="1" dirty="0">
                <a:gradFill>
                  <a:gsLst>
                    <a:gs pos="0">
                      <a:schemeClr val="tx1"/>
                    </a:gs>
                    <a:gs pos="100000">
                      <a:schemeClr val="tx1"/>
                    </a:gs>
                  </a:gsLst>
                  <a:lin ang="5400000" scaled="0"/>
                </a:gradFill>
                <a:latin typeface="+mn-lt"/>
                <a:cs typeface="+mn-cs"/>
              </a:rPr>
              <a:t>SharePoint Task Lists</a:t>
            </a:r>
          </a:p>
        </p:txBody>
      </p:sp>
      <p:sp>
        <p:nvSpPr>
          <p:cNvPr id="139" name="TextBox 138"/>
          <p:cNvSpPr txBox="1"/>
          <p:nvPr/>
        </p:nvSpPr>
        <p:spPr>
          <a:xfrm rot="21432127">
            <a:off x="5496208" y="1466396"/>
            <a:ext cx="2440775" cy="184987"/>
          </a:xfrm>
          <a:prstGeom prst="rect">
            <a:avLst/>
          </a:prstGeom>
          <a:noFill/>
        </p:spPr>
        <p:txBody>
          <a:bodyPr spcFirstLastPara="1" wrap="none" lIns="0" tIns="0" rIns="0" bIns="0">
            <a:prstTxWarp prst="textArchUp">
              <a:avLst/>
            </a:prstTxWarp>
            <a:spAutoFit/>
          </a:bodyPr>
          <a:lstStyle/>
          <a:p>
            <a:pPr algn="ctr" defTabSz="1096919">
              <a:lnSpc>
                <a:spcPct val="75000"/>
              </a:lnSpc>
              <a:defRPr/>
            </a:pPr>
            <a:r>
              <a:rPr lang="en-US" sz="1600" i="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mn-cs"/>
              </a:rPr>
              <a:t> IT </a:t>
            </a:r>
            <a:r>
              <a:rPr lang="en-US" sz="16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mn-cs"/>
              </a:rPr>
              <a:t>Mgt</a:t>
            </a:r>
            <a:r>
              <a:rPr 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mn-cs"/>
              </a:rPr>
              <a:t> · NPD · Cap Projects · Govt </a:t>
            </a:r>
          </a:p>
        </p:txBody>
      </p:sp>
      <p:sp>
        <p:nvSpPr>
          <p:cNvPr id="74" name="Rectangle 73"/>
          <p:cNvSpPr/>
          <p:nvPr/>
        </p:nvSpPr>
        <p:spPr>
          <a:xfrm>
            <a:off x="3403905" y="6477001"/>
            <a:ext cx="3397526" cy="196977"/>
          </a:xfrm>
          <a:prstGeom prst="rect">
            <a:avLst/>
          </a:prstGeom>
        </p:spPr>
        <p:txBody>
          <a:bodyPr lIns="0" tIns="0" rIns="0" bIns="0">
            <a:spAutoFit/>
          </a:bodyPr>
          <a:lstStyle/>
          <a:p>
            <a:pPr algn="ctr" defTabSz="914400">
              <a:lnSpc>
                <a:spcPct val="80000"/>
              </a:lnSpc>
              <a:defRPr/>
            </a:pPr>
            <a:r>
              <a:rPr lang="en-US" sz="1600" b="1" spc="-80" dirty="0">
                <a:ln w="3175">
                  <a:noFill/>
                </a:ln>
                <a:gradFill>
                  <a:gsLst>
                    <a:gs pos="50000">
                      <a:srgbClr val="FFFFFF"/>
                    </a:gs>
                    <a:gs pos="100000">
                      <a:srgbClr val="FFFFFF"/>
                    </a:gs>
                  </a:gsLst>
                  <a:lin ang="5400000" scaled="0"/>
                </a:gradFill>
                <a:latin typeface="+mn-lt"/>
                <a:cs typeface="Segoe UI" pitchFamily="34" charset="0"/>
              </a:rPr>
              <a:t>Level of Complexity</a:t>
            </a:r>
          </a:p>
        </p:txBody>
      </p:sp>
      <p:grpSp>
        <p:nvGrpSpPr>
          <p:cNvPr id="6" name="Group 126"/>
          <p:cNvGrpSpPr>
            <a:grpSpLocks/>
          </p:cNvGrpSpPr>
          <p:nvPr/>
        </p:nvGrpSpPr>
        <p:grpSpPr bwMode="auto">
          <a:xfrm>
            <a:off x="6572250" y="2590800"/>
            <a:ext cx="1460500" cy="255588"/>
            <a:chOff x="5564669" y="5538830"/>
            <a:chExt cx="1947064" cy="256028"/>
          </a:xfrm>
        </p:grpSpPr>
        <p:sp>
          <p:nvSpPr>
            <p:cNvPr id="52" name="Oval 51"/>
            <p:cNvSpPr/>
            <p:nvPr/>
          </p:nvSpPr>
          <p:spPr bwMode="auto">
            <a:xfrm>
              <a:off x="5564669" y="5538830"/>
              <a:ext cx="182832"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a:defRPr/>
              </a:pPr>
              <a:endParaRPr lang="en-US" sz="2300" dirty="0">
                <a:solidFill>
                  <a:srgbClr val="FFFFFF"/>
                </a:solidFill>
                <a:effectLst>
                  <a:outerShdw blurRad="38100" dist="38100" dir="2700000" algn="tl">
                    <a:srgbClr val="000000">
                      <a:alpha val="43137"/>
                    </a:srgbClr>
                  </a:outerShdw>
                </a:effectLst>
              </a:endParaRPr>
            </a:p>
          </p:txBody>
        </p:sp>
        <p:cxnSp>
          <p:nvCxnSpPr>
            <p:cNvPr id="53" name="Straight Connector 52"/>
            <p:cNvCxnSpPr/>
            <p:nvPr/>
          </p:nvCxnSpPr>
          <p:spPr>
            <a:xfrm>
              <a:off x="5865812" y="5791200"/>
              <a:ext cx="1645921"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2" idx="5"/>
            </p:cNvCxnSpPr>
            <p:nvPr/>
          </p:nvCxnSpPr>
          <p:spPr>
            <a:xfrm rot="16200000" flipV="1">
              <a:off x="5728230" y="5649960"/>
              <a:ext cx="137392" cy="152403"/>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6401276" y="2857501"/>
            <a:ext cx="2286595" cy="517065"/>
          </a:xfrm>
          <a:prstGeom prst="rect">
            <a:avLst/>
          </a:prstGeom>
          <a:noFill/>
        </p:spPr>
        <p:txBody>
          <a:bodyPr>
            <a:spAutoFit/>
          </a:bodyPr>
          <a:lstStyle/>
          <a:p>
            <a:pPr marL="227013" indent="-227013" algn="ctr" defTabSz="914363">
              <a:lnSpc>
                <a:spcPct val="90000"/>
              </a:lnSpc>
              <a:spcBef>
                <a:spcPct val="20000"/>
              </a:spcBef>
              <a:defRPr/>
            </a:pPr>
            <a:r>
              <a:rPr lang="en-US" sz="1600" b="1" dirty="0">
                <a:gradFill>
                  <a:gsLst>
                    <a:gs pos="0">
                      <a:schemeClr val="tx1"/>
                    </a:gs>
                    <a:gs pos="100000">
                      <a:schemeClr val="tx1"/>
                    </a:gs>
                  </a:gsLst>
                  <a:lin ang="5400000" scaled="0"/>
                </a:gradFill>
                <a:latin typeface="+mn-lt"/>
                <a:cs typeface="+mn-cs"/>
              </a:rPr>
              <a:t>Project Server 2010</a:t>
            </a:r>
          </a:p>
          <a:p>
            <a:pPr marL="227013" indent="-227013" algn="ctr" defTabSz="914363">
              <a:lnSpc>
                <a:spcPct val="90000"/>
              </a:lnSpc>
              <a:spcBef>
                <a:spcPct val="20000"/>
              </a:spcBef>
              <a:defRPr/>
            </a:pPr>
            <a:r>
              <a:rPr lang="en-US" sz="1100" b="1" dirty="0">
                <a:gradFill>
                  <a:gsLst>
                    <a:gs pos="0">
                      <a:schemeClr val="tx1"/>
                    </a:gs>
                    <a:gs pos="100000">
                      <a:schemeClr val="tx1"/>
                    </a:gs>
                  </a:gsLst>
                  <a:lin ang="5400000" scaled="0"/>
                </a:gradFill>
                <a:latin typeface="+mn-lt"/>
                <a:cs typeface="+mn-cs"/>
              </a:rPr>
              <a:t>(Built on SharePoint</a:t>
            </a:r>
            <a:r>
              <a:rPr lang="en-US" sz="1100" b="1" baseline="30000" dirty="0">
                <a:gradFill>
                  <a:gsLst>
                    <a:gs pos="0">
                      <a:schemeClr val="tx1"/>
                    </a:gs>
                    <a:gs pos="100000">
                      <a:schemeClr val="tx1"/>
                    </a:gs>
                  </a:gsLst>
                  <a:lin ang="5400000" scaled="0"/>
                </a:gradFill>
                <a:latin typeface="+mn-lt"/>
                <a:cs typeface="+mn-cs"/>
              </a:rPr>
              <a:t>®</a:t>
            </a:r>
            <a:r>
              <a:rPr lang="en-US" sz="1100" b="1" dirty="0">
                <a:gradFill>
                  <a:gsLst>
                    <a:gs pos="0">
                      <a:schemeClr val="tx1"/>
                    </a:gs>
                    <a:gs pos="100000">
                      <a:schemeClr val="tx1"/>
                    </a:gs>
                  </a:gsLst>
                  <a:lin ang="5400000" scaled="0"/>
                </a:gradFill>
                <a:latin typeface="+mn-lt"/>
                <a:cs typeface="+mn-cs"/>
              </a:rPr>
              <a:t> Server)</a:t>
            </a:r>
          </a:p>
        </p:txBody>
      </p:sp>
    </p:spTree>
    <p:extLst>
      <p:ext uri="{BB962C8B-B14F-4D97-AF65-F5344CB8AC3E}">
        <p14:creationId xmlns:p14="http://schemas.microsoft.com/office/powerpoint/2010/main" val="24010206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par>
                          <p:cTn id="12" fill="hold" nodeType="afterGroup">
                            <p:stCondLst>
                              <p:cond delay="2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1000"/>
                                        <p:tgtEl>
                                          <p:spTgt spid="13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fade">
                                      <p:cBhvr>
                                        <p:cTn id="20" dur="1000"/>
                                        <p:tgtEl>
                                          <p:spTgt spid="121"/>
                                        </p:tgtEl>
                                      </p:cBhvr>
                                    </p:animEffect>
                                  </p:child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1000"/>
                                        <p:tgtEl>
                                          <p:spTgt spid="5"/>
                                        </p:tgtEl>
                                      </p:cBhvr>
                                    </p:animEffect>
                                  </p:childTnLst>
                                </p:cTn>
                              </p:par>
                            </p:childTnLst>
                          </p:cTn>
                        </p:par>
                        <p:par>
                          <p:cTn id="25" fill="hold" nodeType="afterGroup">
                            <p:stCondLst>
                              <p:cond delay="2000"/>
                            </p:stCondLst>
                            <p:childTnLst>
                              <p:par>
                                <p:cTn id="26" presetID="10" presetClass="entr" presetSubtype="0" fill="hold" nodeType="afterEffect">
                                  <p:stCondLst>
                                    <p:cond delay="0"/>
                                  </p:stCondLst>
                                  <p:childTnLst>
                                    <p:set>
                                      <p:cBhvr>
                                        <p:cTn id="27" dur="1" fill="hold">
                                          <p:stCondLst>
                                            <p:cond delay="0"/>
                                          </p:stCondLst>
                                        </p:cTn>
                                        <p:tgtEl>
                                          <p:spTgt spid="136"/>
                                        </p:tgtEl>
                                        <p:attrNameLst>
                                          <p:attrName>style.visibility</p:attrName>
                                        </p:attrNameLst>
                                      </p:cBhvr>
                                      <p:to>
                                        <p:strVal val="visible"/>
                                      </p:to>
                                    </p:set>
                                    <p:animEffect transition="in" filter="fade">
                                      <p:cBhvr>
                                        <p:cTn id="28" dur="1000"/>
                                        <p:tgtEl>
                                          <p:spTgt spid="13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122"/>
                                        </p:tgtEl>
                                        <p:attrNameLst>
                                          <p:attrName>style.visibility</p:attrName>
                                        </p:attrNameLst>
                                      </p:cBhvr>
                                      <p:to>
                                        <p:strVal val="visible"/>
                                      </p:to>
                                    </p:set>
                                    <p:animEffect transition="in" filter="fade">
                                      <p:cBhvr>
                                        <p:cTn id="33" dur="1000"/>
                                        <p:tgtEl>
                                          <p:spTgt spid="122"/>
                                        </p:tgtEl>
                                      </p:cBhvr>
                                    </p:animEffect>
                                  </p:childTnLst>
                                </p:cTn>
                              </p:par>
                              <p:par>
                                <p:cTn id="34" presetID="10" presetClass="entr" presetSubtype="0" fill="hold" nodeType="withEffect">
                                  <p:stCondLst>
                                    <p:cond delay="0"/>
                                  </p:stCondLst>
                                  <p:childTnLst>
                                    <p:set>
                                      <p:cBhvr>
                                        <p:cTn id="35" dur="1" fill="hold">
                                          <p:stCondLst>
                                            <p:cond delay="0"/>
                                          </p:stCondLst>
                                        </p:cTn>
                                        <p:tgtEl>
                                          <p:spTgt spid="139"/>
                                        </p:tgtEl>
                                        <p:attrNameLst>
                                          <p:attrName>style.visibility</p:attrName>
                                        </p:attrNameLst>
                                      </p:cBhvr>
                                      <p:to>
                                        <p:strVal val="visible"/>
                                      </p:to>
                                    </p:set>
                                    <p:animEffect transition="in" filter="fade">
                                      <p:cBhvr>
                                        <p:cTn id="36" dur="1000"/>
                                        <p:tgtEl>
                                          <p:spTgt spid="139"/>
                                        </p:tgtEl>
                                      </p:cBhvr>
                                    </p:animEffect>
                                  </p:childTnLst>
                                </p:cTn>
                              </p:par>
                            </p:childTnLst>
                          </p:cTn>
                        </p:par>
                        <p:par>
                          <p:cTn id="37" fill="hold" nodeType="afterGroup">
                            <p:stCondLst>
                              <p:cond delay="1000"/>
                            </p:stCondLst>
                            <p:childTnLst>
                              <p:par>
                                <p:cTn id="38" presetID="22" presetClass="entr" presetSubtype="8"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1000"/>
                                        <p:tgtEl>
                                          <p:spTgt spid="6"/>
                                        </p:tgtEl>
                                      </p:cBhvr>
                                    </p:animEffect>
                                  </p:childTnLst>
                                </p:cTn>
                              </p:par>
                            </p:childTnLst>
                          </p:cTn>
                        </p:par>
                        <p:par>
                          <p:cTn id="41" fill="hold" nodeType="afterGroup">
                            <p:stCondLst>
                              <p:cond delay="2000"/>
                            </p:stCondLst>
                            <p:childTnLst>
                              <p:par>
                                <p:cTn id="42" presetID="10" presetClass="entr" presetSubtype="0" fill="hold"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2971800"/>
            <a:ext cx="3276600" cy="1246495"/>
          </a:xfrm>
        </p:spPr>
        <p:txBody>
          <a:bodyPr/>
          <a:lstStyle/>
          <a:p>
            <a:pPr marL="282575" indent="-282575" defTabSz="914363">
              <a:spcBef>
                <a:spcPts val="24"/>
              </a:spcBef>
              <a:spcAft>
                <a:spcPts val="0"/>
              </a:spcAft>
              <a:buClr>
                <a:srgbClr val="FFC533"/>
              </a:buClr>
              <a:defRPr/>
            </a:pPr>
            <a:r>
              <a:rPr lang="en-US" sz="1800" dirty="0" smtClean="0">
                <a:sym typeface="Wingdings" pitchFamily="2" charset="2"/>
              </a:rPr>
              <a:t>Support for assignment custom fields</a:t>
            </a:r>
            <a:br>
              <a:rPr lang="en-US" sz="1800" dirty="0" smtClean="0">
                <a:sym typeface="Wingdings" pitchFamily="2" charset="2"/>
              </a:rPr>
            </a:br>
            <a:endParaRPr lang="en-US" sz="1800" dirty="0" smtClean="0">
              <a:sym typeface="Wingdings" pitchFamily="2" charset="2"/>
            </a:endParaRPr>
          </a:p>
          <a:p>
            <a:pPr marL="282575" indent="-282575" defTabSz="914363">
              <a:spcBef>
                <a:spcPts val="24"/>
              </a:spcBef>
              <a:spcAft>
                <a:spcPts val="0"/>
              </a:spcAft>
              <a:buClr>
                <a:srgbClr val="FFC533"/>
              </a:buClr>
              <a:defRPr/>
            </a:pPr>
            <a:r>
              <a:rPr lang="en-US" sz="1800" dirty="0" smtClean="0">
                <a:sym typeface="Wingdings" pitchFamily="2" charset="2"/>
              </a:rPr>
              <a:t>Longer field names</a:t>
            </a:r>
          </a:p>
          <a:p>
            <a:pPr marL="282575" indent="-282575" defTabSz="914363">
              <a:spcBef>
                <a:spcPts val="24"/>
              </a:spcBef>
              <a:spcAft>
                <a:spcPts val="0"/>
              </a:spcAft>
              <a:buClr>
                <a:srgbClr val="FFC533"/>
              </a:buClr>
              <a:defRPr/>
            </a:pPr>
            <a:endParaRPr lang="en-US" sz="1800" dirty="0">
              <a:sym typeface="Wingdings" pitchFamily="2" charset="2"/>
            </a:endParaRPr>
          </a:p>
        </p:txBody>
      </p:sp>
      <p:pic>
        <p:nvPicPr>
          <p:cNvPr id="3075" name="Picture 2" descr="cid:image001.png@01CA32C3.BC28EA50"/>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63126" y="1600200"/>
            <a:ext cx="3936211" cy="2819400"/>
          </a:xfrm>
          <a:prstGeom prst="rect">
            <a:avLst/>
          </a:prstGeom>
          <a:ln>
            <a:noFill/>
          </a:ln>
          <a:effectLst>
            <a:outerShdw blurRad="292100" dist="139700" dir="2700000" algn="tl" rotWithShape="0">
              <a:srgbClr val="333333">
                <a:alpha val="65000"/>
              </a:srgbClr>
            </a:outerShdw>
            <a:reflection blurRad="6350" stA="50000" endA="275" endPos="40000" dist="101600" dir="5400000" sy="-100000" algn="bl" rotWithShape="0"/>
          </a:effectLst>
          <a:extLst/>
        </p:spPr>
      </p:pic>
      <p:pic>
        <p:nvPicPr>
          <p:cNvPr id="3077" name="Picture 5" descr="image00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05200" y="3886200"/>
            <a:ext cx="3886200" cy="2334952"/>
          </a:xfrm>
          <a:prstGeom prst="rect">
            <a:avLst/>
          </a:prstGeom>
          <a:ln>
            <a:noFill/>
          </a:ln>
          <a:effectLst>
            <a:outerShdw blurRad="292100" dist="139700" dir="2700000" algn="tl" rotWithShape="0">
              <a:srgbClr val="333333">
                <a:alpha val="65000"/>
              </a:srgbClr>
            </a:outerShdw>
            <a:reflection blurRad="6350" stA="50000" endA="275" endPos="40000" dist="101600" dir="5400000" sy="-100000" algn="bl" rotWithShape="0"/>
          </a:effectLst>
          <a:extLst/>
        </p:spPr>
      </p:pic>
      <p:sp>
        <p:nvSpPr>
          <p:cNvPr id="6" name="Title 3"/>
          <p:cNvSpPr txBox="1">
            <a:spLocks/>
          </p:cNvSpPr>
          <p:nvPr/>
        </p:nvSpPr>
        <p:spPr>
          <a:xfrm>
            <a:off x="182252" y="171815"/>
            <a:ext cx="8961748" cy="666385"/>
          </a:xfrm>
          <a:prstGeom prst="rect">
            <a:avLst/>
          </a:prstGeom>
        </p:spPr>
        <p:txBody>
          <a:bodyPr lIns="0" tIns="0" rIns="0" bIns="0"/>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sz="4400"/>
              <a:t>Enhanced Collaboration and Reporting</a:t>
            </a:r>
            <a:br>
              <a:rPr sz="4400"/>
            </a:br>
            <a:r>
              <a:rPr sz="3200" i="1">
                <a:gradFill>
                  <a:gsLst>
                    <a:gs pos="50000">
                      <a:srgbClr val="CDD804">
                        <a:lumMod val="40000"/>
                        <a:lumOff val="60000"/>
                      </a:srgbClr>
                    </a:gs>
                    <a:gs pos="100000">
                      <a:srgbClr val="CDD804"/>
                    </a:gs>
                  </a:gsLst>
                  <a:lin ang="5400000" scaled="0"/>
                </a:gradFill>
              </a:rPr>
              <a:t>Visual Reports Improvements</a:t>
            </a:r>
          </a:p>
        </p:txBody>
      </p:sp>
      <p:sp>
        <p:nvSpPr>
          <p:cNvPr id="8" name="Rectangle 7"/>
          <p:cNvSpPr/>
          <p:nvPr/>
        </p:nvSpPr>
        <p:spPr bwMode="auto">
          <a:xfrm>
            <a:off x="304800" y="1600200"/>
            <a:ext cx="3490471" cy="1219912"/>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anchor="ctr"/>
          <a:lstStyle/>
          <a:p>
            <a:pPr defTabSz="914363">
              <a:lnSpc>
                <a:spcPct val="90000"/>
              </a:lnSpc>
              <a:defRPr/>
            </a:pPr>
            <a:r>
              <a:rPr lang="en-US" sz="1600" b="1" dirty="0">
                <a:gradFill>
                  <a:gsLst>
                    <a:gs pos="0">
                      <a:schemeClr val="tx1"/>
                    </a:gs>
                    <a:gs pos="100000">
                      <a:schemeClr val="tx1"/>
                    </a:gs>
                  </a:gsLst>
                </a:gradFill>
                <a:latin typeface="+mn-lt"/>
                <a:cs typeface="+mn-cs"/>
              </a:rPr>
              <a:t>Use familiar tools like Excel and Visio to produce rich and impacting Visual reports</a:t>
            </a:r>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5"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9436" y="228601"/>
            <a:ext cx="8363938" cy="1163395"/>
          </a:xfrm>
        </p:spPr>
        <p:txBody>
          <a:bodyPr/>
          <a:lstStyle/>
          <a:p>
            <a:pPr defTabSz="914363" fontAlgn="auto">
              <a:spcAft>
                <a:spcPts val="0"/>
              </a:spcAft>
              <a:defRPr/>
            </a:pPr>
            <a:r>
              <a:rPr>
                <a:gradFill flip="none" rotWithShape="1">
                  <a:gsLst>
                    <a:gs pos="0">
                      <a:srgbClr val="FFFFFF"/>
                    </a:gs>
                    <a:gs pos="86000">
                      <a:srgbClr val="FFFFFF"/>
                    </a:gs>
                  </a:gsLst>
                  <a:lin ang="5400000" scaled="0"/>
                  <a:tileRect/>
                </a:gradFill>
              </a:rPr>
              <a:t>Microsoft Project 2010</a:t>
            </a:r>
            <a:br>
              <a:rPr>
                <a:gradFill flip="none" rotWithShape="1">
                  <a:gsLst>
                    <a:gs pos="0">
                      <a:srgbClr val="FFFFFF"/>
                    </a:gs>
                    <a:gs pos="86000">
                      <a:srgbClr val="FFFFFF"/>
                    </a:gs>
                  </a:gsLst>
                  <a:lin ang="5400000" scaled="0"/>
                  <a:tileRect/>
                </a:gradFill>
              </a:rPr>
            </a:br>
            <a:r>
              <a:rPr sz="3600" i="1">
                <a:gradFill>
                  <a:gsLst>
                    <a:gs pos="50000">
                      <a:srgbClr val="CDD804">
                        <a:lumMod val="40000"/>
                        <a:lumOff val="60000"/>
                      </a:srgbClr>
                    </a:gs>
                    <a:gs pos="100000">
                      <a:srgbClr val="CDD804"/>
                    </a:gs>
                  </a:gsLst>
                  <a:lin ang="5400000" scaled="0"/>
                </a:gradFill>
              </a:rPr>
              <a:t>Scalable and Connected Platform</a:t>
            </a:r>
            <a:endParaRPr/>
          </a:p>
        </p:txBody>
      </p:sp>
      <p:sp>
        <p:nvSpPr>
          <p:cNvPr id="30" name="Rectangle 14"/>
          <p:cNvSpPr>
            <a:spLocks noChangeArrowheads="1"/>
          </p:cNvSpPr>
          <p:nvPr/>
        </p:nvSpPr>
        <p:spPr bwMode="auto">
          <a:xfrm>
            <a:off x="4571999" y="2362201"/>
            <a:ext cx="4218233" cy="984885"/>
          </a:xfrm>
          <a:prstGeom prst="rect">
            <a:avLst/>
          </a:prstGeom>
          <a:noFill/>
          <a:ln w="9525">
            <a:noFill/>
            <a:miter lim="800000"/>
            <a:headEnd/>
            <a:tailEnd/>
          </a:ln>
          <a:effectLst/>
        </p:spPr>
        <p:txBody>
          <a:bodyPr>
            <a:spAutoFit/>
          </a:bodyPr>
          <a:lstStyle/>
          <a:p>
            <a:pPr marL="338138" indent="-338138" defTabSz="914363">
              <a:lnSpc>
                <a:spcPct val="90000"/>
              </a:lnSpc>
              <a:spcBef>
                <a:spcPct val="20000"/>
              </a:spcBef>
              <a:buClr>
                <a:srgbClr val="FFFFFF"/>
              </a:buClr>
              <a:buSzPct val="100000"/>
              <a:buFontTx/>
              <a:buBlip>
                <a:blip r:embed="rId4"/>
              </a:buBlip>
              <a:defRPr/>
            </a:pPr>
            <a:r>
              <a:rPr lang="en-US" sz="2000" dirty="0">
                <a:gradFill>
                  <a:gsLst>
                    <a:gs pos="0">
                      <a:schemeClr val="tx1"/>
                    </a:gs>
                    <a:gs pos="100000">
                      <a:schemeClr val="tx1"/>
                    </a:gs>
                  </a:gsLst>
                  <a:lin ang="5400000" scaled="0"/>
                </a:gradFill>
                <a:latin typeface="+mn-lt"/>
                <a:cs typeface="+mn-cs"/>
              </a:rPr>
              <a:t>Extensibility</a:t>
            </a:r>
          </a:p>
          <a:p>
            <a:pPr marL="338138" indent="-338138" defTabSz="914363">
              <a:lnSpc>
                <a:spcPct val="90000"/>
              </a:lnSpc>
              <a:spcBef>
                <a:spcPct val="20000"/>
              </a:spcBef>
              <a:buClr>
                <a:srgbClr val="FFFFFF"/>
              </a:buClr>
              <a:buSzPct val="100000"/>
              <a:buFontTx/>
              <a:buBlip>
                <a:blip r:embed="rId4"/>
              </a:buBlip>
              <a:defRPr/>
            </a:pPr>
            <a:r>
              <a:rPr lang="en-US" sz="2000" dirty="0">
                <a:gradFill>
                  <a:gsLst>
                    <a:gs pos="0">
                      <a:schemeClr val="tx1"/>
                    </a:gs>
                    <a:gs pos="100000">
                      <a:schemeClr val="tx1"/>
                    </a:gs>
                  </a:gsLst>
                  <a:lin ang="5400000" scaled="0"/>
                </a:gradFill>
                <a:latin typeface="+mn-lt"/>
                <a:cs typeface="+mn-cs"/>
              </a:rPr>
              <a:t>New - Backwards Compatibility Mode</a:t>
            </a:r>
          </a:p>
        </p:txBody>
      </p:sp>
      <p:pic>
        <p:nvPicPr>
          <p:cNvPr id="32" name="Picture 31" descr="Servers.jpg"/>
          <p:cNvPicPr>
            <a:picLocks noChangeAspect="1"/>
          </p:cNvPicPr>
          <p:nvPr/>
        </p:nvPicPr>
        <p:blipFill>
          <a:blip r:embed="rId5"/>
          <a:stretch>
            <a:fillRect/>
          </a:stretch>
        </p:blipFill>
        <p:spPr>
          <a:xfrm>
            <a:off x="68706" y="2209800"/>
            <a:ext cx="4955528" cy="3191256"/>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grpSp>
        <p:nvGrpSpPr>
          <p:cNvPr id="53254" name="Group 38"/>
          <p:cNvGrpSpPr>
            <a:grpSpLocks noChangeAspect="1"/>
          </p:cNvGrpSpPr>
          <p:nvPr/>
        </p:nvGrpSpPr>
        <p:grpSpPr bwMode="auto">
          <a:xfrm>
            <a:off x="6165850" y="3854450"/>
            <a:ext cx="6015038" cy="6007100"/>
            <a:chOff x="8812212" y="3454400"/>
            <a:chExt cx="6818313" cy="6809739"/>
          </a:xfrm>
        </p:grpSpPr>
        <p:sp>
          <p:nvSpPr>
            <p:cNvPr id="21" name="Oval 13"/>
            <p:cNvSpPr>
              <a:spLocks noChangeArrowheads="1"/>
            </p:cNvSpPr>
            <p:nvPr/>
          </p:nvSpPr>
          <p:spPr bwMode="auto">
            <a:xfrm>
              <a:off x="8812212" y="3454400"/>
              <a:ext cx="6818313" cy="6809739"/>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a:lstStyle/>
            <a:p>
              <a:pPr defTabSz="914400">
                <a:defRPr/>
              </a:pPr>
              <a:endParaRPr lang="en-US" sz="2400" kern="0" dirty="0">
                <a:solidFill>
                  <a:sysClr val="windowText" lastClr="000000"/>
                </a:solidFill>
                <a:cs typeface="Segoe UI" pitchFamily="34" charset="0"/>
              </a:endParaRPr>
            </a:p>
          </p:txBody>
        </p:sp>
        <p:grpSp>
          <p:nvGrpSpPr>
            <p:cNvPr id="53258" name="Group 21"/>
            <p:cNvGrpSpPr>
              <a:grpSpLocks/>
            </p:cNvGrpSpPr>
            <p:nvPr/>
          </p:nvGrpSpPr>
          <p:grpSpPr bwMode="auto">
            <a:xfrm rot="5400000">
              <a:off x="8983847" y="3634730"/>
              <a:ext cx="6484217" cy="6467271"/>
              <a:chOff x="8983847" y="3634730"/>
              <a:chExt cx="6484217" cy="6467271"/>
            </a:xfrm>
          </p:grpSpPr>
          <p:grpSp>
            <p:nvGrpSpPr>
              <p:cNvPr id="53262" name="Group 29"/>
              <p:cNvGrpSpPr>
                <a:grpSpLocks/>
              </p:cNvGrpSpPr>
              <p:nvPr/>
            </p:nvGrpSpPr>
            <p:grpSpPr bwMode="auto">
              <a:xfrm>
                <a:off x="8984970" y="3636234"/>
                <a:ext cx="6473630" cy="6462748"/>
                <a:chOff x="3589570" y="1545357"/>
                <a:chExt cx="4924647" cy="4922560"/>
              </a:xfrm>
            </p:grpSpPr>
            <p:sp>
              <p:nvSpPr>
                <p:cNvPr id="36" name="Block Arc 35"/>
                <p:cNvSpPr/>
                <p:nvPr/>
              </p:nvSpPr>
              <p:spPr>
                <a:xfrm>
                  <a:off x="3589570" y="1545357"/>
                  <a:ext cx="4924647" cy="4922560"/>
                </a:xfrm>
                <a:prstGeom prst="blockArc">
                  <a:avLst>
                    <a:gd name="adj1" fmla="val 10800000"/>
                    <a:gd name="adj2" fmla="val 16171340"/>
                    <a:gd name="adj3" fmla="val 24575"/>
                  </a:avLst>
                </a:prstGeom>
                <a:gradFill flip="none" rotWithShape="1">
                  <a:gsLst>
                    <a:gs pos="0">
                      <a:srgbClr val="3497AE"/>
                    </a:gs>
                    <a:gs pos="5000">
                      <a:srgbClr val="3497AE">
                        <a:lumMod val="60000"/>
                        <a:lumOff val="40000"/>
                      </a:srgbClr>
                    </a:gs>
                    <a:gs pos="15000">
                      <a:srgbClr val="3497AE"/>
                    </a:gs>
                    <a:gs pos="40000">
                      <a:srgbClr val="3497AE">
                        <a:lumMod val="75000"/>
                      </a:srgbClr>
                    </a:gs>
                    <a:gs pos="70000">
                      <a:srgbClr val="3497AE"/>
                    </a:gs>
                    <a:gs pos="80000">
                      <a:srgbClr val="3497AE"/>
                    </a:gs>
                    <a:gs pos="90000">
                      <a:srgbClr val="3497AE">
                        <a:lumMod val="75000"/>
                      </a:srgbClr>
                    </a:gs>
                    <a:gs pos="100000">
                      <a:srgbClr val="3497AE">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37" name="TextBox 36"/>
                <p:cNvSpPr txBox="1"/>
                <p:nvPr/>
              </p:nvSpPr>
              <p:spPr>
                <a:xfrm rot="18832854">
                  <a:off x="3906792" y="2468133"/>
                  <a:ext cx="2475776" cy="1157975"/>
                </a:xfrm>
                <a:prstGeom prst="rect">
                  <a:avLst/>
                </a:prstGeom>
                <a:noFill/>
              </p:spPr>
              <p:txBody>
                <a:bodyPr spcFirstLastPara="1" anchor="ctr">
                  <a:prstTxWarp prst="textArchUp">
                    <a:avLst>
                      <a:gd name="adj" fmla="val 11290371"/>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Unified Project and</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 Portfolio Management</a:t>
                  </a:r>
                </a:p>
              </p:txBody>
            </p:sp>
          </p:grpSp>
          <p:grpSp>
            <p:nvGrpSpPr>
              <p:cNvPr id="53263" name="Group 31"/>
              <p:cNvGrpSpPr>
                <a:grpSpLocks/>
              </p:cNvGrpSpPr>
              <p:nvPr/>
            </p:nvGrpSpPr>
            <p:grpSpPr bwMode="auto">
              <a:xfrm>
                <a:off x="8984070" y="3635015"/>
                <a:ext cx="6483994" cy="6465482"/>
                <a:chOff x="3589572" y="1544321"/>
                <a:chExt cx="4922563" cy="4924641"/>
              </a:xfrm>
            </p:grpSpPr>
            <p:sp>
              <p:nvSpPr>
                <p:cNvPr id="34" name="Block Arc 33"/>
                <p:cNvSpPr/>
                <p:nvPr/>
              </p:nvSpPr>
              <p:spPr>
                <a:xfrm rot="5400000">
                  <a:off x="3588533" y="1545360"/>
                  <a:ext cx="4924641" cy="4922563"/>
                </a:xfrm>
                <a:prstGeom prst="blockArc">
                  <a:avLst>
                    <a:gd name="adj1" fmla="val 10800000"/>
                    <a:gd name="adj2" fmla="val 16171340"/>
                    <a:gd name="adj3" fmla="val 24575"/>
                  </a:avLst>
                </a:prstGeom>
                <a:gradFill flip="none" rotWithShape="1">
                  <a:gsLst>
                    <a:gs pos="0">
                      <a:srgbClr val="DF8045"/>
                    </a:gs>
                    <a:gs pos="5000">
                      <a:srgbClr val="DF8045">
                        <a:lumMod val="60000"/>
                        <a:lumOff val="40000"/>
                      </a:srgbClr>
                    </a:gs>
                    <a:gs pos="15000">
                      <a:srgbClr val="DF8045"/>
                    </a:gs>
                    <a:gs pos="40000">
                      <a:srgbClr val="DF8045">
                        <a:lumMod val="75000"/>
                      </a:srgbClr>
                    </a:gs>
                    <a:gs pos="70000">
                      <a:srgbClr val="DF8045"/>
                    </a:gs>
                    <a:gs pos="80000">
                      <a:srgbClr val="DF8045"/>
                    </a:gs>
                    <a:gs pos="90000">
                      <a:srgbClr val="DF8045">
                        <a:lumMod val="75000"/>
                      </a:srgbClr>
                    </a:gs>
                    <a:gs pos="100000">
                      <a:srgbClr val="DF8045">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35" name="TextBox 34"/>
                <p:cNvSpPr txBox="1"/>
                <p:nvPr/>
              </p:nvSpPr>
              <p:spPr>
                <a:xfrm rot="2664417">
                  <a:off x="5597597" y="2466941"/>
                  <a:ext cx="2619746" cy="1342824"/>
                </a:xfrm>
                <a:prstGeom prst="rect">
                  <a:avLst/>
                </a:prstGeom>
                <a:noFill/>
              </p:spPr>
              <p:txBody>
                <a:bodyPr spcFirstLastPara="1">
                  <a:prstTxWarp prst="textArchUp">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Simple and Intuitive </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User Experience</a:t>
                  </a:r>
                </a:p>
              </p:txBody>
            </p:sp>
          </p:grpSp>
          <p:grpSp>
            <p:nvGrpSpPr>
              <p:cNvPr id="53264" name="Group 32"/>
              <p:cNvGrpSpPr>
                <a:grpSpLocks/>
              </p:cNvGrpSpPr>
              <p:nvPr/>
            </p:nvGrpSpPr>
            <p:grpSpPr bwMode="auto">
              <a:xfrm>
                <a:off x="8983847" y="3634730"/>
                <a:ext cx="6473626" cy="6462749"/>
                <a:chOff x="3588531" y="1544318"/>
                <a:chExt cx="4924647" cy="4922560"/>
              </a:xfrm>
            </p:grpSpPr>
            <p:sp>
              <p:nvSpPr>
                <p:cNvPr id="29" name="Block Arc 28"/>
                <p:cNvSpPr/>
                <p:nvPr/>
              </p:nvSpPr>
              <p:spPr>
                <a:xfrm rot="10800000">
                  <a:off x="3588531" y="1544318"/>
                  <a:ext cx="4924647" cy="4922560"/>
                </a:xfrm>
                <a:prstGeom prst="blockArc">
                  <a:avLst>
                    <a:gd name="adj1" fmla="val 10800000"/>
                    <a:gd name="adj2" fmla="val 16171340"/>
                    <a:gd name="adj3" fmla="val 24575"/>
                  </a:avLst>
                </a:prstGeom>
                <a:gradFill flip="none" rotWithShape="1">
                  <a:gsLst>
                    <a:gs pos="0">
                      <a:srgbClr val="FFC000"/>
                    </a:gs>
                    <a:gs pos="5000">
                      <a:srgbClr val="FFC000">
                        <a:lumMod val="60000"/>
                        <a:lumOff val="40000"/>
                      </a:srgbClr>
                    </a:gs>
                    <a:gs pos="15000">
                      <a:srgbClr val="FFC000"/>
                    </a:gs>
                    <a:gs pos="40000">
                      <a:srgbClr val="FFC000">
                        <a:lumMod val="75000"/>
                      </a:srgbClr>
                    </a:gs>
                    <a:gs pos="70000">
                      <a:srgbClr val="FFC000"/>
                    </a:gs>
                    <a:gs pos="80000">
                      <a:srgbClr val="FFC000"/>
                    </a:gs>
                    <a:gs pos="90000">
                      <a:srgbClr val="FFC000">
                        <a:lumMod val="75000"/>
                      </a:srgbClr>
                    </a:gs>
                    <a:gs pos="100000">
                      <a:srgbClr val="FFC000">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33" name="TextBox 32"/>
                <p:cNvSpPr txBox="1"/>
                <p:nvPr/>
              </p:nvSpPr>
              <p:spPr>
                <a:xfrm rot="8100000">
                  <a:off x="5494245" y="4150901"/>
                  <a:ext cx="2823395" cy="1471000"/>
                </a:xfrm>
                <a:prstGeom prst="rect">
                  <a:avLst/>
                </a:prstGeom>
                <a:noFill/>
              </p:spPr>
              <p:txBody>
                <a:bodyPr spcFirstLastPara="1">
                  <a:prstTxWarp prst="textArchUp">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Enhanced Collaboration</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and Reporting</a:t>
                  </a:r>
                </a:p>
              </p:txBody>
            </p:sp>
          </p:grpSp>
          <p:grpSp>
            <p:nvGrpSpPr>
              <p:cNvPr id="53265" name="Group 33"/>
              <p:cNvGrpSpPr>
                <a:grpSpLocks/>
              </p:cNvGrpSpPr>
              <p:nvPr/>
            </p:nvGrpSpPr>
            <p:grpSpPr bwMode="auto">
              <a:xfrm>
                <a:off x="8986339" y="3636519"/>
                <a:ext cx="6470889" cy="6465482"/>
                <a:chOff x="3590611" y="1545360"/>
                <a:chExt cx="4922563" cy="4924642"/>
              </a:xfrm>
            </p:grpSpPr>
            <p:sp>
              <p:nvSpPr>
                <p:cNvPr id="27" name="Block Arc 26"/>
                <p:cNvSpPr/>
                <p:nvPr/>
              </p:nvSpPr>
              <p:spPr>
                <a:xfrm rot="16200000">
                  <a:off x="3589572" y="1546399"/>
                  <a:ext cx="4924642" cy="4922563"/>
                </a:xfrm>
                <a:prstGeom prst="blockArc">
                  <a:avLst>
                    <a:gd name="adj1" fmla="val 10800000"/>
                    <a:gd name="adj2" fmla="val 16171340"/>
                    <a:gd name="adj3" fmla="val 24575"/>
                  </a:avLst>
                </a:prstGeom>
                <a:gradFill flip="none" rotWithShape="1">
                  <a:gsLst>
                    <a:gs pos="0">
                      <a:srgbClr val="7DCC2E"/>
                    </a:gs>
                    <a:gs pos="5000">
                      <a:srgbClr val="7DCC2E">
                        <a:lumMod val="60000"/>
                        <a:lumOff val="40000"/>
                      </a:srgbClr>
                    </a:gs>
                    <a:gs pos="15000">
                      <a:srgbClr val="7DCC2E"/>
                    </a:gs>
                    <a:gs pos="40000">
                      <a:srgbClr val="7DCC2E">
                        <a:lumMod val="75000"/>
                      </a:srgbClr>
                    </a:gs>
                    <a:gs pos="70000">
                      <a:srgbClr val="7DCC2E"/>
                    </a:gs>
                    <a:gs pos="80000">
                      <a:srgbClr val="7DCC2E"/>
                    </a:gs>
                    <a:gs pos="90000">
                      <a:srgbClr val="7DCC2E">
                        <a:lumMod val="75000"/>
                      </a:srgbClr>
                    </a:gs>
                    <a:gs pos="100000">
                      <a:srgbClr val="7DCC2E">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7DCC2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28" name="TextBox 27"/>
                <p:cNvSpPr txBox="1"/>
                <p:nvPr/>
              </p:nvSpPr>
              <p:spPr>
                <a:xfrm rot="13500000">
                  <a:off x="3879637" y="3813313"/>
                  <a:ext cx="2939883" cy="1900136"/>
                </a:xfrm>
                <a:prstGeom prst="rect">
                  <a:avLst/>
                </a:prstGeom>
                <a:noFill/>
              </p:spPr>
              <p:txBody>
                <a:bodyPr spcFirstLastPara="1">
                  <a:prstTxWarp prst="textArchUp">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Scalable and </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Connected Platform</a:t>
                  </a:r>
                </a:p>
              </p:txBody>
            </p:sp>
          </p:grpSp>
        </p:grpSp>
        <p:sp>
          <p:nvSpPr>
            <p:cNvPr id="38" name="Oval 13"/>
            <p:cNvSpPr>
              <a:spLocks noChangeArrowheads="1"/>
            </p:cNvSpPr>
            <p:nvPr/>
          </p:nvSpPr>
          <p:spPr bwMode="auto">
            <a:xfrm rot="10800000">
              <a:off x="10643308" y="5283194"/>
              <a:ext cx="3156123" cy="3152152"/>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a:lstStyle/>
            <a:p>
              <a:pPr defTabSz="914400">
                <a:defRPr/>
              </a:pPr>
              <a:endParaRPr lang="en-US" sz="2400" kern="0" dirty="0">
                <a:solidFill>
                  <a:sysClr val="windowText" lastClr="000000"/>
                </a:solidFill>
                <a:cs typeface="Segoe UI" pitchFamily="34" charset="0"/>
              </a:endParaRPr>
            </a:p>
          </p:txBody>
        </p:sp>
      </p:gr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3"/>
          <p:cNvSpPr txBox="1">
            <a:spLocks/>
          </p:cNvSpPr>
          <p:nvPr/>
        </p:nvSpPr>
        <p:spPr>
          <a:xfrm>
            <a:off x="182252" y="171815"/>
            <a:ext cx="8961748" cy="666385"/>
          </a:xfrm>
          <a:prstGeom prst="rect">
            <a:avLst/>
          </a:prstGeom>
        </p:spPr>
        <p:txBody>
          <a:bodyPr lIns="0" tIns="0" rIns="0" bIns="0"/>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sz="4400"/>
              <a:t>Scalable and Connected Platform</a:t>
            </a:r>
            <a:br>
              <a:rPr sz="4400"/>
            </a:br>
            <a:r>
              <a:rPr sz="3200" i="1">
                <a:gradFill>
                  <a:gsLst>
                    <a:gs pos="50000">
                      <a:srgbClr val="CDD804">
                        <a:lumMod val="40000"/>
                        <a:lumOff val="60000"/>
                      </a:srgbClr>
                    </a:gs>
                    <a:gs pos="100000">
                      <a:srgbClr val="CDD804"/>
                    </a:gs>
                  </a:gsLst>
                  <a:lin ang="5400000" scaled="0"/>
                </a:gradFill>
              </a:rPr>
              <a:t>Client extensibility – WITHOUT code</a:t>
            </a:r>
          </a:p>
        </p:txBody>
      </p:sp>
      <p:sp>
        <p:nvSpPr>
          <p:cNvPr id="8" name="Text Placeholder 7"/>
          <p:cNvSpPr>
            <a:spLocks noGrp="1"/>
          </p:cNvSpPr>
          <p:nvPr>
            <p:ph type="body" sz="quarter" idx="10"/>
          </p:nvPr>
        </p:nvSpPr>
        <p:spPr>
          <a:xfrm>
            <a:off x="381000" y="1447799"/>
            <a:ext cx="8382000" cy="4585871"/>
          </a:xfrm>
        </p:spPr>
        <p:txBody>
          <a:bodyPr/>
          <a:lstStyle/>
          <a:p>
            <a:pPr defTabSz="914363" fontAlgn="auto">
              <a:spcAft>
                <a:spcPts val="0"/>
              </a:spcAft>
              <a:defRPr/>
            </a:pPr>
            <a:r>
              <a:rPr lang="en-US" dirty="0" smtClean="0"/>
              <a:t>“Custom Fields”</a:t>
            </a:r>
          </a:p>
          <a:p>
            <a:pPr lvl="1" defTabSz="914363" fontAlgn="auto">
              <a:spcAft>
                <a:spcPts val="0"/>
              </a:spcAft>
              <a:defRPr/>
            </a:pPr>
            <a:r>
              <a:rPr lang="en-US" dirty="0" smtClean="0"/>
              <a:t>Custom metadata associated with tasks, resources, assignments and (projects)</a:t>
            </a:r>
          </a:p>
          <a:p>
            <a:pPr lvl="1" defTabSz="914363" fontAlgn="auto">
              <a:spcAft>
                <a:spcPts val="0"/>
              </a:spcAft>
              <a:defRPr/>
            </a:pPr>
            <a:r>
              <a:rPr lang="en-US" dirty="0" smtClean="0"/>
              <a:t>Could have an icon representation and formulas</a:t>
            </a:r>
          </a:p>
          <a:p>
            <a:pPr defTabSz="914363" fontAlgn="auto">
              <a:spcAft>
                <a:spcPts val="0"/>
              </a:spcAft>
              <a:defRPr/>
            </a:pPr>
            <a:r>
              <a:rPr lang="en-US" dirty="0" smtClean="0"/>
              <a:t>Views Modification</a:t>
            </a:r>
          </a:p>
          <a:p>
            <a:pPr lvl="1" defTabSz="914363" fontAlgn="auto">
              <a:spcAft>
                <a:spcPts val="0"/>
              </a:spcAft>
              <a:defRPr/>
            </a:pPr>
            <a:r>
              <a:rPr lang="en-US" dirty="0" smtClean="0"/>
              <a:t>Adding columns, custom grouping and filtering, e.g. based on the Custom Fields</a:t>
            </a:r>
          </a:p>
          <a:p>
            <a:pPr defTabSz="914363" fontAlgn="auto">
              <a:spcAft>
                <a:spcPts val="0"/>
              </a:spcAft>
              <a:defRPr/>
            </a:pPr>
            <a:r>
              <a:rPr lang="en-US" dirty="0" smtClean="0"/>
              <a:t>Custom Visual Reports</a:t>
            </a:r>
          </a:p>
          <a:p>
            <a:pPr lvl="1" defTabSz="914363" fontAlgn="auto">
              <a:spcAft>
                <a:spcPts val="0"/>
              </a:spcAft>
              <a:defRPr/>
            </a:pPr>
            <a:r>
              <a:rPr lang="en-US" dirty="0" smtClean="0"/>
              <a:t>Manage your custom templates for Excel and Visio – based reporting</a:t>
            </a:r>
            <a:endParaRPr lang="en-US" dirty="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 y="0"/>
            <a:ext cx="9143999" cy="6858000"/>
          </a:xfrm>
          <a:prstGeom prst="rect">
            <a:avLst/>
          </a:prstGeom>
          <a:gradFill>
            <a:gsLst>
              <a:gs pos="0">
                <a:schemeClr val="tx1">
                  <a:alpha val="0"/>
                </a:schemeClr>
              </a:gs>
              <a:gs pos="50000">
                <a:schemeClr val="bg1">
                  <a:alpha val="70000"/>
                </a:schemeClr>
              </a:gs>
              <a:gs pos="70000">
                <a:schemeClr val="accent5">
                  <a:lumMod val="50000"/>
                </a:schemeClr>
              </a:gs>
              <a:gs pos="100000">
                <a:schemeClr val="bg1">
                  <a:alpha val="0"/>
                </a:schemeClr>
              </a:gs>
            </a:gsLst>
          </a:gradFill>
          <a:ln>
            <a:headEnd type="none" w="med" len="med"/>
            <a:tailEnd type="none" w="med" len="med"/>
          </a:ln>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68583" tIns="34292" rIns="68583" bIns="34292" anchor="ctr"/>
          <a:lstStyle/>
          <a:p>
            <a:pPr algn="ctr" defTabSz="685637" fontAlgn="auto">
              <a:spcBef>
                <a:spcPts val="0"/>
              </a:spcBef>
              <a:spcAft>
                <a:spcPts val="0"/>
              </a:spcAft>
              <a:defRPr/>
            </a:pPr>
            <a:endParaRPr lang="en-US" sz="1700" dirty="0">
              <a:solidFill>
                <a:srgbClr val="FFFFFF"/>
              </a:solidFill>
              <a:effectLst>
                <a:outerShdw blurRad="38100" dist="38100" dir="2700000" algn="tl">
                  <a:srgbClr val="000000">
                    <a:alpha val="43137"/>
                  </a:srgbClr>
                </a:outerShdw>
              </a:effectLst>
              <a:latin typeface="Segoe" pitchFamily="34" charset="0"/>
            </a:endParaRPr>
          </a:p>
        </p:txBody>
      </p:sp>
      <p:sp>
        <p:nvSpPr>
          <p:cNvPr id="6" name="Freeform 6"/>
          <p:cNvSpPr>
            <a:spLocks/>
          </p:cNvSpPr>
          <p:nvPr/>
        </p:nvSpPr>
        <p:spPr bwMode="auto">
          <a:xfrm flipH="1">
            <a:off x="0" y="990600"/>
            <a:ext cx="9144000" cy="5865813"/>
          </a:xfrm>
          <a:custGeom>
            <a:avLst/>
            <a:gdLst/>
            <a:ahLst/>
            <a:cxnLst>
              <a:cxn ang="0">
                <a:pos x="0" y="3312"/>
              </a:cxn>
              <a:cxn ang="0">
                <a:pos x="176" y="3326"/>
              </a:cxn>
              <a:cxn ang="0">
                <a:pos x="462" y="3336"/>
              </a:cxn>
              <a:cxn ang="0">
                <a:pos x="748" y="3338"/>
              </a:cxn>
              <a:cxn ang="0">
                <a:pos x="966" y="3332"/>
              </a:cxn>
              <a:cxn ang="0">
                <a:pos x="1204" y="3320"/>
              </a:cxn>
              <a:cxn ang="0">
                <a:pos x="1458" y="3300"/>
              </a:cxn>
              <a:cxn ang="0">
                <a:pos x="1724" y="3270"/>
              </a:cxn>
              <a:cxn ang="0">
                <a:pos x="2000" y="3228"/>
              </a:cxn>
              <a:cxn ang="0">
                <a:pos x="2282" y="3174"/>
              </a:cxn>
              <a:cxn ang="0">
                <a:pos x="2568" y="3106"/>
              </a:cxn>
              <a:cxn ang="0">
                <a:pos x="2856" y="3022"/>
              </a:cxn>
              <a:cxn ang="0">
                <a:pos x="3140" y="2922"/>
              </a:cxn>
              <a:cxn ang="0">
                <a:pos x="3280" y="2864"/>
              </a:cxn>
              <a:cxn ang="0">
                <a:pos x="3370" y="2824"/>
              </a:cxn>
              <a:cxn ang="0">
                <a:pos x="3546" y="2740"/>
              </a:cxn>
              <a:cxn ang="0">
                <a:pos x="3718" y="2648"/>
              </a:cxn>
              <a:cxn ang="0">
                <a:pos x="3886" y="2552"/>
              </a:cxn>
              <a:cxn ang="0">
                <a:pos x="4048" y="2450"/>
              </a:cxn>
              <a:cxn ang="0">
                <a:pos x="4204" y="2346"/>
              </a:cxn>
              <a:cxn ang="0">
                <a:pos x="4356" y="2236"/>
              </a:cxn>
              <a:cxn ang="0">
                <a:pos x="4502" y="2122"/>
              </a:cxn>
              <a:cxn ang="0">
                <a:pos x="4644" y="2008"/>
              </a:cxn>
              <a:cxn ang="0">
                <a:pos x="4846" y="1832"/>
              </a:cxn>
              <a:cxn ang="0">
                <a:pos x="5098" y="1592"/>
              </a:cxn>
              <a:cxn ang="0">
                <a:pos x="5326" y="1354"/>
              </a:cxn>
              <a:cxn ang="0">
                <a:pos x="5534" y="1120"/>
              </a:cxn>
              <a:cxn ang="0">
                <a:pos x="5718" y="896"/>
              </a:cxn>
              <a:cxn ang="0">
                <a:pos x="5880" y="686"/>
              </a:cxn>
              <a:cxn ang="0">
                <a:pos x="6018" y="496"/>
              </a:cxn>
              <a:cxn ang="0">
                <a:pos x="6130" y="330"/>
              </a:cxn>
              <a:cxn ang="0">
                <a:pos x="6284" y="88"/>
              </a:cxn>
              <a:cxn ang="0">
                <a:pos x="6336" y="0"/>
              </a:cxn>
              <a:cxn ang="0">
                <a:pos x="0" y="4160"/>
              </a:cxn>
            </a:cxnLst>
            <a:rect l="0" t="0" r="r" b="b"/>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flip="none" rotWithShape="1">
            <a:gsLst>
              <a:gs pos="0">
                <a:schemeClr val="bg1">
                  <a:lumMod val="85000"/>
                  <a:alpha val="25000"/>
                </a:schemeClr>
              </a:gs>
              <a:gs pos="50000">
                <a:schemeClr val="bg1">
                  <a:lumMod val="85000"/>
                  <a:alpha val="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3" fontAlgn="auto">
              <a:spcBef>
                <a:spcPts val="0"/>
              </a:spcBef>
              <a:spcAft>
                <a:spcPts val="0"/>
              </a:spcAft>
              <a:defRPr/>
            </a:pPr>
            <a:endParaRPr lang="en-US" dirty="0"/>
          </a:p>
        </p:txBody>
      </p:sp>
      <p:sp>
        <p:nvSpPr>
          <p:cNvPr id="2" name="Title 1"/>
          <p:cNvSpPr>
            <a:spLocks noGrp="1"/>
          </p:cNvSpPr>
          <p:nvPr>
            <p:ph type="title"/>
          </p:nvPr>
        </p:nvSpPr>
        <p:spPr>
          <a:xfrm>
            <a:off x="381000" y="228600"/>
            <a:ext cx="8382000" cy="666385"/>
          </a:xfrm>
        </p:spPr>
        <p:txBody>
          <a:bodyPr/>
          <a:lstStyle/>
          <a:p>
            <a:pPr defTabSz="914363" fontAlgn="auto">
              <a:spcAft>
                <a:spcPts val="0"/>
              </a:spcAft>
              <a:defRPr/>
            </a:pPr>
            <a:r>
              <a:rPr>
                <a:sym typeface="Wingdings" pitchFamily="2" charset="2"/>
              </a:rPr>
              <a:t>Microsoft Project Evolution</a:t>
            </a:r>
            <a:br>
              <a:rPr>
                <a:sym typeface="Wingdings" pitchFamily="2" charset="2"/>
              </a:rPr>
            </a:br>
            <a:r>
              <a:rPr sz="3200" i="1">
                <a:gradFill>
                  <a:gsLst>
                    <a:gs pos="50000">
                      <a:srgbClr val="CDD804">
                        <a:lumMod val="40000"/>
                        <a:lumOff val="60000"/>
                      </a:srgbClr>
                    </a:gs>
                    <a:gs pos="100000">
                      <a:srgbClr val="CDD804"/>
                    </a:gs>
                  </a:gsLst>
                  <a:lin ang="5400000" scaled="0"/>
                </a:gradFill>
              </a:rPr>
              <a:t>From desktop scheduling to project </a:t>
            </a:r>
            <a:br>
              <a:rPr sz="3200" i="1">
                <a:gradFill>
                  <a:gsLst>
                    <a:gs pos="50000">
                      <a:srgbClr val="CDD804">
                        <a:lumMod val="40000"/>
                        <a:lumOff val="60000"/>
                      </a:srgbClr>
                    </a:gs>
                    <a:gs pos="100000">
                      <a:srgbClr val="CDD804"/>
                    </a:gs>
                  </a:gsLst>
                  <a:lin ang="5400000" scaled="0"/>
                </a:gradFill>
              </a:rPr>
            </a:br>
            <a:r>
              <a:rPr sz="3200" i="1">
                <a:gradFill>
                  <a:gsLst>
                    <a:gs pos="50000">
                      <a:srgbClr val="CDD804">
                        <a:lumMod val="40000"/>
                        <a:lumOff val="60000"/>
                      </a:srgbClr>
                    </a:gs>
                    <a:gs pos="100000">
                      <a:srgbClr val="CDD804"/>
                    </a:gs>
                  </a:gsLst>
                  <a:lin ang="5400000" scaled="0"/>
                </a:gradFill>
              </a:rPr>
              <a:t>and portfolio management</a:t>
            </a:r>
          </a:p>
        </p:txBody>
      </p:sp>
      <p:pic>
        <p:nvPicPr>
          <p:cNvPr id="15367" name="Picture 15"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34" descr="8-00255_swoosh04.png"/>
          <p:cNvPicPr>
            <a:picLocks noChangeAspect="1"/>
          </p:cNvPicPr>
          <p:nvPr/>
        </p:nvPicPr>
        <p:blipFill>
          <a:blip r:embed="rId4">
            <a:grayscl/>
            <a:extLst>
              <a:ext uri="{28A0092B-C50C-407E-A947-70E740481C1C}">
                <a14:useLocalDpi xmlns:a14="http://schemas.microsoft.com/office/drawing/2010/main"/>
              </a:ext>
            </a:extLst>
          </a:blip>
          <a:srcRect/>
          <a:stretch>
            <a:fillRect/>
          </a:stretch>
        </p:blipFill>
        <p:spPr bwMode="auto">
          <a:xfrm rot="270396">
            <a:off x="1223963" y="-276225"/>
            <a:ext cx="6634162" cy="770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9" name="Group 46"/>
          <p:cNvGrpSpPr>
            <a:grpSpLocks/>
          </p:cNvGrpSpPr>
          <p:nvPr/>
        </p:nvGrpSpPr>
        <p:grpSpPr bwMode="auto">
          <a:xfrm>
            <a:off x="4713288" y="1287463"/>
            <a:ext cx="7100887" cy="5718175"/>
            <a:chOff x="4798006" y="906505"/>
            <a:chExt cx="7188723" cy="5894345"/>
          </a:xfrm>
        </p:grpSpPr>
        <p:sp>
          <p:nvSpPr>
            <p:cNvPr id="59" name="Oval 8"/>
            <p:cNvSpPr/>
            <p:nvPr/>
          </p:nvSpPr>
          <p:spPr bwMode="auto">
            <a:xfrm rot="21165312">
              <a:off x="4798006" y="924505"/>
              <a:ext cx="7151759" cy="5874708"/>
            </a:xfrm>
            <a:prstGeom prst="ellipse">
              <a:avLst/>
            </a:prstGeom>
            <a:solidFill>
              <a:schemeClr val="accent5">
                <a:lumMod val="60000"/>
                <a:lumOff val="40000"/>
                <a:alpha val="2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36" tIns="45718" rIns="91436" bIns="45718" anchor="ctr"/>
            <a:lstStyle/>
            <a:p>
              <a:pPr algn="ctr" defTabSz="914099" fontAlgn="auto">
                <a:spcBef>
                  <a:spcPts val="0"/>
                </a:spcBef>
                <a:spcAft>
                  <a:spcPts val="0"/>
                </a:spcAft>
                <a:defRPr/>
              </a:pPr>
              <a:endParaRPr lang="en-US" sz="2400" kern="0" dirty="0">
                <a:solidFill>
                  <a:srgbClr val="FFFFFF"/>
                </a:solidFill>
              </a:endParaRPr>
            </a:p>
          </p:txBody>
        </p:sp>
        <p:pic>
          <p:nvPicPr>
            <p:cNvPr id="60" name="Picture 59" descr="8-00255_timeline03.png"/>
            <p:cNvPicPr>
              <a:picLocks noChangeAspect="1"/>
            </p:cNvPicPr>
            <p:nvPr/>
          </p:nvPicPr>
          <p:blipFill>
            <a:blip r:embed="rId5"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4891571" y="906505"/>
              <a:ext cx="7095158" cy="5894345"/>
            </a:xfrm>
            <a:prstGeom prst="rect">
              <a:avLst/>
            </a:prstGeom>
          </p:spPr>
        </p:pic>
      </p:grpSp>
      <p:pic>
        <p:nvPicPr>
          <p:cNvPr id="37" name="Picture 5" descr="Women-with-Compute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146061" y="1243945"/>
            <a:ext cx="1947919" cy="1671100"/>
          </a:xfrm>
          <a:prstGeom prst="rect">
            <a:avLst/>
          </a:prstGeom>
          <a:noFill/>
          <a:effectLst>
            <a:softEdge rad="127000"/>
          </a:effectLst>
        </p:spPr>
      </p:pic>
      <p:pic>
        <p:nvPicPr>
          <p:cNvPr id="15371" name="Picture 28" descr="Tablet PC taking notes stylus slate"/>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402263" y="4867275"/>
            <a:ext cx="1535112"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p:cNvSpPr txBox="1"/>
          <p:nvPr/>
        </p:nvSpPr>
        <p:spPr>
          <a:xfrm>
            <a:off x="5822776" y="2140113"/>
            <a:ext cx="1481402" cy="549814"/>
          </a:xfrm>
          <a:prstGeom prst="rect">
            <a:avLst/>
          </a:prstGeom>
        </p:spPr>
        <p:txBody>
          <a:bodyPr>
            <a:spAutoFit/>
          </a:bodyPr>
          <a:lstStyle/>
          <a:p>
            <a:pPr algn="ctr" defTabSz="914363" fontAlgn="auto">
              <a:lnSpc>
                <a:spcPct val="90000"/>
              </a:lnSpc>
              <a:spcBef>
                <a:spcPts val="0"/>
              </a:spcBef>
              <a:spcAft>
                <a:spcPts val="0"/>
              </a:spcAft>
              <a:defRPr/>
            </a:pPr>
            <a:r>
              <a:rPr lang="en-US" sz="4400" b="1" i="1" spc="-150" dirty="0">
                <a:ln w="3175">
                  <a:noFill/>
                </a:ln>
                <a:gradFill>
                  <a:gsLst>
                    <a:gs pos="50000">
                      <a:schemeClr val="accent3">
                        <a:lumMod val="40000"/>
                        <a:lumOff val="60000"/>
                      </a:schemeClr>
                    </a:gs>
                    <a:gs pos="100000">
                      <a:schemeClr val="accent3"/>
                    </a:gs>
                  </a:gsLst>
                  <a:lin ang="5400000" scaled="0"/>
                </a:gradFill>
                <a:effectLst>
                  <a:outerShdw blurRad="355600" sx="102000" sy="102000" algn="ctr" rotWithShape="0">
                    <a:prstClr val="black"/>
                  </a:outerShdw>
                </a:effectLst>
                <a:latin typeface="+mj-lt"/>
                <a:cs typeface="Arial" charset="0"/>
                <a:sym typeface="Wingdings" pitchFamily="2" charset="2"/>
              </a:rPr>
              <a:t>2010</a:t>
            </a:r>
          </a:p>
        </p:txBody>
      </p:sp>
      <p:grpSp>
        <p:nvGrpSpPr>
          <p:cNvPr id="15373" name="Group 43"/>
          <p:cNvGrpSpPr>
            <a:grpSpLocks/>
          </p:cNvGrpSpPr>
          <p:nvPr/>
        </p:nvGrpSpPr>
        <p:grpSpPr bwMode="auto">
          <a:xfrm>
            <a:off x="-1393825" y="3295650"/>
            <a:ext cx="5241925" cy="3787775"/>
            <a:chOff x="-2477141" y="2598738"/>
            <a:chExt cx="6902465" cy="5078637"/>
          </a:xfrm>
        </p:grpSpPr>
        <p:sp>
          <p:nvSpPr>
            <p:cNvPr id="57" name="Oval 56"/>
            <p:cNvSpPr/>
            <p:nvPr/>
          </p:nvSpPr>
          <p:spPr bwMode="auto">
            <a:xfrm rot="20804022">
              <a:off x="-2477141" y="2607252"/>
              <a:ext cx="6902465" cy="5070123"/>
            </a:xfrm>
            <a:prstGeom prst="ellipse">
              <a:avLst/>
            </a:prstGeom>
            <a:gradFill>
              <a:gsLst>
                <a:gs pos="0">
                  <a:schemeClr val="tx2">
                    <a:alpha val="15000"/>
                  </a:schemeClr>
                </a:gs>
                <a:gs pos="100000">
                  <a:schemeClr val="accent5"/>
                </a:gs>
              </a:gsLst>
              <a:lin ang="5400000" scaled="1"/>
            </a:gra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36" tIns="45718" rIns="91436" bIns="45718" anchor="ctr"/>
            <a:lstStyle/>
            <a:p>
              <a:pPr algn="ctr" defTabSz="914099" fontAlgn="auto">
                <a:spcBef>
                  <a:spcPts val="0"/>
                </a:spcBef>
                <a:spcAft>
                  <a:spcPts val="0"/>
                </a:spcAft>
                <a:defRPr/>
              </a:pPr>
              <a:endParaRPr lang="en-US" sz="2400" kern="0" dirty="0">
                <a:solidFill>
                  <a:srgbClr val="FFFFFF"/>
                </a:solidFill>
              </a:endParaRPr>
            </a:p>
          </p:txBody>
        </p:sp>
        <p:pic>
          <p:nvPicPr>
            <p:cNvPr id="58" name="Picture 57" descr="8-00255_timeline01.png"/>
            <p:cNvPicPr>
              <a:picLocks noChangeAspect="1"/>
            </p:cNvPicPr>
            <p:nvPr/>
          </p:nvPicPr>
          <p:blipFill>
            <a:blip r:embed="rId8"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316207" y="2598738"/>
              <a:ext cx="6613613" cy="5059262"/>
            </a:xfrm>
            <a:prstGeom prst="rect">
              <a:avLst/>
            </a:prstGeom>
          </p:spPr>
        </p:pic>
      </p:grpSp>
      <p:sp>
        <p:nvSpPr>
          <p:cNvPr id="41" name="Rectangle 21"/>
          <p:cNvSpPr>
            <a:spLocks noChangeArrowheads="1"/>
          </p:cNvSpPr>
          <p:nvPr/>
        </p:nvSpPr>
        <p:spPr bwMode="auto">
          <a:xfrm>
            <a:off x="293839" y="4626192"/>
            <a:ext cx="1899774" cy="966997"/>
          </a:xfrm>
          <a:prstGeom prst="rect">
            <a:avLst/>
          </a:prstGeom>
          <a:noFill/>
          <a:ln w="9525" algn="ctr">
            <a:noFill/>
            <a:miter lim="800000"/>
            <a:headEnd/>
            <a:tailEnd/>
          </a:ln>
          <a:effectLst/>
        </p:spPr>
        <p:txBody>
          <a:bodyPr anchor="ctr">
            <a:spAutoFit/>
          </a:bodyPr>
          <a:lstStyle/>
          <a:p>
            <a:pPr marL="231775" indent="-231775" defTabSz="914363">
              <a:lnSpc>
                <a:spcPct val="90000"/>
              </a:lnSpc>
              <a:spcBef>
                <a:spcPct val="20000"/>
              </a:spcBef>
              <a:buClr>
                <a:srgbClr val="FFC533"/>
              </a:buClr>
              <a:buSzPct val="100000"/>
              <a:buFontTx/>
              <a:buBlip>
                <a:blip r:embed="rId9"/>
              </a:buBlip>
              <a:defRPr/>
            </a:pPr>
            <a:r>
              <a:rPr lang="en-AU" sz="1400" dirty="0">
                <a:gradFill>
                  <a:gsLst>
                    <a:gs pos="0">
                      <a:schemeClr val="tx1"/>
                    </a:gs>
                    <a:gs pos="100000">
                      <a:schemeClr val="tx1"/>
                    </a:gs>
                  </a:gsLst>
                  <a:lin ang="5400000" scaled="0"/>
                </a:gradFill>
                <a:latin typeface="+mn-lt"/>
                <a:cs typeface="+mn-cs"/>
              </a:rPr>
              <a:t>Scheduling</a:t>
            </a:r>
          </a:p>
          <a:p>
            <a:pPr marL="231775" indent="-231775" defTabSz="914363">
              <a:lnSpc>
                <a:spcPct val="90000"/>
              </a:lnSpc>
              <a:spcBef>
                <a:spcPct val="20000"/>
              </a:spcBef>
              <a:buClr>
                <a:srgbClr val="FFC533"/>
              </a:buClr>
              <a:buSzPct val="100000"/>
              <a:buFontTx/>
              <a:buBlip>
                <a:blip r:embed="rId9"/>
              </a:buBlip>
              <a:defRPr/>
            </a:pPr>
            <a:r>
              <a:rPr lang="en-AU" sz="1400" dirty="0">
                <a:gradFill>
                  <a:gsLst>
                    <a:gs pos="0">
                      <a:schemeClr val="tx1"/>
                    </a:gs>
                    <a:gs pos="100000">
                      <a:schemeClr val="tx1"/>
                    </a:gs>
                  </a:gsLst>
                  <a:lin ang="5400000" scaled="0"/>
                </a:gradFill>
                <a:latin typeface="+mn-lt"/>
                <a:cs typeface="+mn-cs"/>
              </a:rPr>
              <a:t>Simple reporting</a:t>
            </a:r>
          </a:p>
          <a:p>
            <a:pPr marL="231775" indent="-231775" defTabSz="914363">
              <a:lnSpc>
                <a:spcPct val="90000"/>
              </a:lnSpc>
              <a:spcBef>
                <a:spcPct val="20000"/>
              </a:spcBef>
              <a:buClr>
                <a:srgbClr val="FFC533"/>
              </a:buClr>
              <a:buSzPct val="100000"/>
              <a:buFontTx/>
              <a:buBlip>
                <a:blip r:embed="rId9"/>
              </a:buBlip>
              <a:defRPr/>
            </a:pPr>
            <a:r>
              <a:rPr lang="en-AU" sz="1400" dirty="0">
                <a:gradFill>
                  <a:gsLst>
                    <a:gs pos="0">
                      <a:schemeClr val="tx1"/>
                    </a:gs>
                    <a:gs pos="100000">
                      <a:schemeClr val="tx1"/>
                    </a:gs>
                  </a:gsLst>
                  <a:lin ang="5400000" scaled="0"/>
                </a:gradFill>
                <a:latin typeface="+mn-lt"/>
                <a:cs typeface="+mn-cs"/>
              </a:rPr>
              <a:t>Task management</a:t>
            </a:r>
          </a:p>
          <a:p>
            <a:pPr marL="231775" indent="-231775" defTabSz="914363">
              <a:lnSpc>
                <a:spcPct val="90000"/>
              </a:lnSpc>
              <a:spcBef>
                <a:spcPct val="20000"/>
              </a:spcBef>
              <a:buClr>
                <a:srgbClr val="FFC533"/>
              </a:buClr>
              <a:buSzPct val="100000"/>
              <a:buFontTx/>
              <a:buBlip>
                <a:blip r:embed="rId9"/>
              </a:buBlip>
              <a:defRPr/>
            </a:pPr>
            <a:r>
              <a:rPr lang="en-AU" sz="1400" dirty="0">
                <a:gradFill>
                  <a:gsLst>
                    <a:gs pos="0">
                      <a:schemeClr val="tx1"/>
                    </a:gs>
                    <a:gs pos="100000">
                      <a:schemeClr val="tx1"/>
                    </a:gs>
                  </a:gsLst>
                  <a:lin ang="5400000" scaled="0"/>
                </a:gradFill>
                <a:latin typeface="+mn-lt"/>
                <a:cs typeface="+mn-cs"/>
              </a:rPr>
              <a:t>Print </a:t>
            </a:r>
          </a:p>
          <a:p>
            <a:pPr marL="231775" indent="-231775" defTabSz="914363">
              <a:lnSpc>
                <a:spcPct val="90000"/>
              </a:lnSpc>
              <a:spcBef>
                <a:spcPct val="20000"/>
              </a:spcBef>
              <a:buClr>
                <a:srgbClr val="FFC533"/>
              </a:buClr>
              <a:buSzPct val="100000"/>
              <a:buFontTx/>
              <a:buBlip>
                <a:blip r:embed="rId9"/>
              </a:buBlip>
              <a:defRPr/>
            </a:pPr>
            <a:r>
              <a:rPr lang="en-AU" sz="1400" dirty="0">
                <a:gradFill>
                  <a:gsLst>
                    <a:gs pos="0">
                      <a:schemeClr val="tx1"/>
                    </a:gs>
                    <a:gs pos="100000">
                      <a:schemeClr val="tx1"/>
                    </a:gs>
                  </a:gsLst>
                  <a:lin ang="5400000" scaled="0"/>
                </a:gradFill>
                <a:latin typeface="+mn-lt"/>
                <a:cs typeface="+mn-cs"/>
              </a:rPr>
              <a:t>Resource tracking</a:t>
            </a:r>
          </a:p>
        </p:txBody>
      </p:sp>
      <p:pic>
        <p:nvPicPr>
          <p:cNvPr id="15375" name="Picture 27" descr="old pc"/>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968500" y="3725863"/>
            <a:ext cx="1247775"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42"/>
          <p:cNvSpPr txBox="1"/>
          <p:nvPr/>
        </p:nvSpPr>
        <p:spPr>
          <a:xfrm>
            <a:off x="293833" y="3473517"/>
            <a:ext cx="1506280" cy="549814"/>
          </a:xfrm>
          <a:prstGeom prst="rect">
            <a:avLst/>
          </a:prstGeom>
        </p:spPr>
        <p:txBody>
          <a:bodyPr>
            <a:spAutoFit/>
          </a:bodyPr>
          <a:lstStyle/>
          <a:p>
            <a:pPr algn="ctr" defTabSz="914363" fontAlgn="auto">
              <a:lnSpc>
                <a:spcPct val="90000"/>
              </a:lnSpc>
              <a:spcBef>
                <a:spcPts val="0"/>
              </a:spcBef>
              <a:spcAft>
                <a:spcPts val="0"/>
              </a:spcAft>
              <a:defRPr/>
            </a:pPr>
            <a:r>
              <a:rPr lang="en-US" sz="4400" b="1" i="1" spc="-150" dirty="0">
                <a:ln w="3175">
                  <a:noFill/>
                </a:ln>
                <a:gradFill>
                  <a:gsLst>
                    <a:gs pos="50000">
                      <a:schemeClr val="accent3">
                        <a:lumMod val="40000"/>
                        <a:lumOff val="60000"/>
                      </a:schemeClr>
                    </a:gs>
                    <a:gs pos="100000">
                      <a:schemeClr val="accent3"/>
                    </a:gs>
                  </a:gsLst>
                  <a:lin ang="5400000" scaled="0"/>
                </a:gradFill>
                <a:effectLst>
                  <a:outerShdw blurRad="355600" sx="102000" sy="102000" algn="ctr" rotWithShape="0">
                    <a:prstClr val="black"/>
                  </a:outerShdw>
                </a:effectLst>
                <a:latin typeface="+mj-lt"/>
                <a:cs typeface="Arial" charset="0"/>
                <a:sym typeface="Wingdings" pitchFamily="2" charset="2"/>
              </a:rPr>
              <a:t>1987</a:t>
            </a:r>
          </a:p>
        </p:txBody>
      </p:sp>
      <p:pic>
        <p:nvPicPr>
          <p:cNvPr id="44" name="Picture 1" descr="image003"/>
          <p:cNvPicPr>
            <a:picLocks noChangeAspect="1" noChangeArrowheads="1"/>
          </p:cNvPicPr>
          <p:nvPr/>
        </p:nvPicPr>
        <p:blipFill>
          <a:blip r:embed="rId11" cstate="screen">
            <a:extLst>
              <a:ext uri="{28A0092B-C50C-407E-A947-70E740481C1C}">
                <a14:useLocalDpi xmlns:a14="http://schemas.microsoft.com/office/drawing/2010/main"/>
              </a:ext>
            </a:extLst>
          </a:blip>
          <a:stretch>
            <a:fillRect/>
          </a:stretch>
        </p:blipFill>
        <p:spPr bwMode="auto">
          <a:xfrm>
            <a:off x="2117717" y="5180336"/>
            <a:ext cx="813045" cy="814561"/>
          </a:xfrm>
          <a:prstGeom prst="rect">
            <a:avLst/>
          </a:prstGeom>
          <a:noFill/>
          <a:ln>
            <a:noFill/>
          </a:ln>
          <a:effectLst>
            <a:reflection blurRad="6350" stA="52000" endA="300" endPos="35000" dir="5400000" sy="-100000" algn="bl" rotWithShape="0"/>
          </a:effectLst>
          <a:scene3d>
            <a:camera prst="perspectiveHeroicExtremeLeftFacing"/>
            <a:lightRig rig="threePt" dir="t"/>
          </a:scene3d>
        </p:spPr>
      </p:pic>
      <p:grpSp>
        <p:nvGrpSpPr>
          <p:cNvPr id="15378" name="Group 50"/>
          <p:cNvGrpSpPr>
            <a:grpSpLocks/>
          </p:cNvGrpSpPr>
          <p:nvPr/>
        </p:nvGrpSpPr>
        <p:grpSpPr bwMode="auto">
          <a:xfrm>
            <a:off x="4902200" y="2767013"/>
            <a:ext cx="4016375" cy="2414587"/>
            <a:chOff x="5327651" y="2766236"/>
            <a:chExt cx="4065598" cy="2488019"/>
          </a:xfrm>
        </p:grpSpPr>
        <p:pic>
          <p:nvPicPr>
            <p:cNvPr id="47" name="Picture 12" descr="C:\Program Files\Microsoft Resource DVD Artwork\DVD_ART\Artwork_Imagery\Shapes and Graphics\fans - gradient\6 part fan orange yellow.png"/>
            <p:cNvPicPr>
              <a:picLocks noChangeAspect="1" noChangeArrowheads="1"/>
            </p:cNvPicPr>
            <p:nvPr/>
          </p:nvPicPr>
          <p:blipFill>
            <a:blip r:embed="rId12" cstate="screen">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720319" y="2766236"/>
              <a:ext cx="3317359" cy="2488019"/>
            </a:xfrm>
            <a:prstGeom prst="rect">
              <a:avLst/>
            </a:prstGeom>
            <a:noFill/>
            <a:effectLst>
              <a:softEdge rad="317500"/>
            </a:effectLst>
          </p:spPr>
        </p:pic>
        <p:grpSp>
          <p:nvGrpSpPr>
            <p:cNvPr id="15381" name="Group 49"/>
            <p:cNvGrpSpPr>
              <a:grpSpLocks/>
            </p:cNvGrpSpPr>
            <p:nvPr/>
          </p:nvGrpSpPr>
          <p:grpSpPr bwMode="auto">
            <a:xfrm>
              <a:off x="5327651" y="2888982"/>
              <a:ext cx="4065598" cy="2135848"/>
              <a:chOff x="5327651" y="2888982"/>
              <a:chExt cx="4065598" cy="2135848"/>
            </a:xfrm>
          </p:grpSpPr>
          <p:sp>
            <p:nvSpPr>
              <p:cNvPr id="49" name="Rectangle 12"/>
              <p:cNvSpPr>
                <a:spLocks noChangeArrowheads="1"/>
              </p:cNvSpPr>
              <p:nvPr/>
            </p:nvSpPr>
            <p:spPr bwMode="auto">
              <a:xfrm>
                <a:off x="6183596" y="4581349"/>
                <a:ext cx="907483" cy="278381"/>
              </a:xfrm>
              <a:prstGeom prst="rect">
                <a:avLst/>
              </a:prstGeom>
              <a:noFill/>
              <a:ln w="9525" algn="ctr">
                <a:noFill/>
                <a:miter lim="800000"/>
                <a:headEnd/>
                <a:tailEnd/>
              </a:ln>
              <a:effectLst/>
            </p:spPr>
            <p:txBody>
              <a:bodyPr wrap="none" lIns="0" tIns="0" rIns="0" bIns="0" anchor="ctr">
                <a:spAutoFit/>
              </a:bodyPr>
              <a:lstStyle/>
              <a:p>
                <a:pPr algn="ctr" defTabSz="914363" fontAlgn="auto">
                  <a:lnSpc>
                    <a:spcPct val="80000"/>
                  </a:lnSpc>
                  <a:spcBef>
                    <a:spcPts val="0"/>
                  </a:spcBef>
                  <a:spcAft>
                    <a:spcPts val="0"/>
                  </a:spcAft>
                  <a:defRPr/>
                </a:pPr>
                <a:r>
                  <a:rPr lang="en-AU"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cs typeface="+mn-cs"/>
                  </a:rPr>
                  <a:t>Program </a:t>
                </a:r>
              </a:p>
              <a:p>
                <a:pPr algn="ctr" defTabSz="914363" fontAlgn="auto">
                  <a:lnSpc>
                    <a:spcPct val="80000"/>
                  </a:lnSpc>
                  <a:spcBef>
                    <a:spcPts val="0"/>
                  </a:spcBef>
                  <a:spcAft>
                    <a:spcPts val="0"/>
                  </a:spcAft>
                  <a:defRPr/>
                </a:pPr>
                <a:r>
                  <a:rPr lang="en-AU"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cs typeface="+mn-cs"/>
                  </a:rPr>
                  <a:t>Management</a:t>
                </a:r>
                <a:endParaRPr lang="en-US"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cs typeface="+mn-cs"/>
                </a:endParaRPr>
              </a:p>
            </p:txBody>
          </p:sp>
          <p:sp>
            <p:nvSpPr>
              <p:cNvPr id="50" name="Rectangle 13"/>
              <p:cNvSpPr>
                <a:spLocks noChangeArrowheads="1"/>
              </p:cNvSpPr>
              <p:nvPr/>
            </p:nvSpPr>
            <p:spPr bwMode="auto">
              <a:xfrm>
                <a:off x="5327651" y="3663682"/>
                <a:ext cx="1377950" cy="278381"/>
              </a:xfrm>
              <a:prstGeom prst="rect">
                <a:avLst/>
              </a:prstGeom>
              <a:noFill/>
              <a:ln w="9525" algn="ctr">
                <a:noFill/>
                <a:miter lim="800000"/>
                <a:headEnd/>
                <a:tailEnd/>
              </a:ln>
              <a:effectLst/>
            </p:spPr>
            <p:txBody>
              <a:bodyPr lIns="0" tIns="0" rIns="0" bIns="0" anchor="ctr">
                <a:spAutoFit/>
              </a:bodyPr>
              <a:lstStyle/>
              <a:p>
                <a:pPr algn="ctr" defTabSz="914363" fontAlgn="auto">
                  <a:lnSpc>
                    <a:spcPct val="80000"/>
                  </a:lnSpc>
                  <a:spcBef>
                    <a:spcPts val="0"/>
                  </a:spcBef>
                  <a:spcAft>
                    <a:spcPts val="0"/>
                  </a:spcAft>
                  <a:defRPr/>
                </a:pPr>
                <a:r>
                  <a:rPr lang="en-AU"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cs typeface="+mn-cs"/>
                  </a:rPr>
                  <a:t>Portfolio </a:t>
                </a:r>
              </a:p>
              <a:p>
                <a:pPr algn="ctr" defTabSz="914363" fontAlgn="auto">
                  <a:lnSpc>
                    <a:spcPct val="80000"/>
                  </a:lnSpc>
                  <a:spcBef>
                    <a:spcPts val="0"/>
                  </a:spcBef>
                  <a:spcAft>
                    <a:spcPts val="0"/>
                  </a:spcAft>
                  <a:defRPr/>
                </a:pPr>
                <a:r>
                  <a:rPr lang="en-AU"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cs typeface="+mn-cs"/>
                  </a:rPr>
                  <a:t>Management</a:t>
                </a:r>
                <a:endParaRPr lang="en-US"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cs typeface="+mn-cs"/>
                </a:endParaRPr>
              </a:p>
            </p:txBody>
          </p:sp>
          <p:sp>
            <p:nvSpPr>
              <p:cNvPr id="51" name="Rectangle 14"/>
              <p:cNvSpPr>
                <a:spLocks noChangeArrowheads="1"/>
              </p:cNvSpPr>
              <p:nvPr/>
            </p:nvSpPr>
            <p:spPr bwMode="auto">
              <a:xfrm>
                <a:off x="8031174" y="4064614"/>
                <a:ext cx="1362075" cy="139191"/>
              </a:xfrm>
              <a:prstGeom prst="rect">
                <a:avLst/>
              </a:prstGeom>
              <a:noFill/>
              <a:ln w="9525" algn="ctr">
                <a:noFill/>
                <a:miter lim="800000"/>
                <a:headEnd/>
                <a:tailEnd/>
              </a:ln>
              <a:effectLst/>
            </p:spPr>
            <p:txBody>
              <a:bodyPr lIns="0" tIns="0" rIns="0" bIns="0" anchor="ctr">
                <a:spAutoFit/>
              </a:bodyPr>
              <a:lstStyle/>
              <a:p>
                <a:pPr algn="ctr" defTabSz="914363" fontAlgn="auto">
                  <a:lnSpc>
                    <a:spcPct val="80000"/>
                  </a:lnSpc>
                  <a:spcBef>
                    <a:spcPts val="0"/>
                  </a:spcBef>
                  <a:spcAft>
                    <a:spcPts val="0"/>
                  </a:spcAft>
                  <a:defRPr/>
                </a:pPr>
                <a:r>
                  <a:rPr lang="en-AU"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cs typeface="+mn-cs"/>
                  </a:rPr>
                  <a:t>Reporting</a:t>
                </a:r>
                <a:endParaRPr lang="en-US"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cs typeface="+mn-cs"/>
                </a:endParaRPr>
              </a:p>
            </p:txBody>
          </p:sp>
          <p:sp>
            <p:nvSpPr>
              <p:cNvPr id="52" name="Rectangle 15"/>
              <p:cNvSpPr>
                <a:spLocks noChangeArrowheads="1"/>
              </p:cNvSpPr>
              <p:nvPr/>
            </p:nvSpPr>
            <p:spPr bwMode="auto">
              <a:xfrm>
                <a:off x="7395468" y="4746449"/>
                <a:ext cx="926902" cy="278381"/>
              </a:xfrm>
              <a:prstGeom prst="rect">
                <a:avLst/>
              </a:prstGeom>
              <a:noFill/>
              <a:ln w="9525" algn="ctr">
                <a:noFill/>
                <a:miter lim="800000"/>
                <a:headEnd/>
                <a:tailEnd/>
              </a:ln>
              <a:effectLst/>
            </p:spPr>
            <p:txBody>
              <a:bodyPr wrap="none" lIns="0" tIns="0" rIns="0" bIns="0" anchor="ctr">
                <a:spAutoFit/>
              </a:bodyPr>
              <a:lstStyle/>
              <a:p>
                <a:pPr algn="ctr" defTabSz="914363" fontAlgn="auto">
                  <a:lnSpc>
                    <a:spcPct val="80000"/>
                  </a:lnSpc>
                  <a:spcBef>
                    <a:spcPts val="0"/>
                  </a:spcBef>
                  <a:spcAft>
                    <a:spcPts val="0"/>
                  </a:spcAft>
                  <a:defRPr/>
                </a:pPr>
                <a:r>
                  <a:rPr lang="en-AU"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cs typeface="+mn-cs"/>
                  </a:rPr>
                  <a:t>Project </a:t>
                </a:r>
              </a:p>
              <a:p>
                <a:pPr algn="ctr" defTabSz="914363" fontAlgn="auto">
                  <a:lnSpc>
                    <a:spcPct val="80000"/>
                  </a:lnSpc>
                  <a:spcBef>
                    <a:spcPts val="0"/>
                  </a:spcBef>
                  <a:spcAft>
                    <a:spcPts val="0"/>
                  </a:spcAft>
                  <a:defRPr/>
                </a:pPr>
                <a:r>
                  <a:rPr lang="en-AU"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cs typeface="+mn-cs"/>
                  </a:rPr>
                  <a:t>Collaboration</a:t>
                </a:r>
                <a:endParaRPr lang="en-US"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cs typeface="+mn-cs"/>
                </a:endParaRPr>
              </a:p>
            </p:txBody>
          </p:sp>
          <p:sp>
            <p:nvSpPr>
              <p:cNvPr id="53" name="Rectangle 16"/>
              <p:cNvSpPr>
                <a:spLocks noChangeArrowheads="1"/>
              </p:cNvSpPr>
              <p:nvPr/>
            </p:nvSpPr>
            <p:spPr bwMode="auto">
              <a:xfrm>
                <a:off x="7585087" y="3154094"/>
                <a:ext cx="1260475" cy="278381"/>
              </a:xfrm>
              <a:prstGeom prst="rect">
                <a:avLst/>
              </a:prstGeom>
              <a:noFill/>
              <a:ln w="9525" algn="ctr">
                <a:noFill/>
                <a:miter lim="800000"/>
                <a:headEnd/>
                <a:tailEnd/>
              </a:ln>
              <a:effectLst/>
            </p:spPr>
            <p:txBody>
              <a:bodyPr lIns="0" tIns="0" rIns="0" bIns="0" anchor="ctr">
                <a:spAutoFit/>
              </a:bodyPr>
              <a:lstStyle/>
              <a:p>
                <a:pPr algn="ctr" defTabSz="914363" fontAlgn="auto">
                  <a:lnSpc>
                    <a:spcPct val="80000"/>
                  </a:lnSpc>
                  <a:spcBef>
                    <a:spcPts val="0"/>
                  </a:spcBef>
                  <a:spcAft>
                    <a:spcPts val="0"/>
                  </a:spcAft>
                  <a:defRPr/>
                </a:pPr>
                <a:r>
                  <a:rPr lang="en-AU"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cs typeface="+mn-cs"/>
                  </a:rPr>
                  <a:t>Resource</a:t>
                </a:r>
              </a:p>
              <a:p>
                <a:pPr algn="ctr" defTabSz="914363" fontAlgn="auto">
                  <a:lnSpc>
                    <a:spcPct val="80000"/>
                  </a:lnSpc>
                  <a:spcBef>
                    <a:spcPts val="0"/>
                  </a:spcBef>
                  <a:spcAft>
                    <a:spcPts val="0"/>
                  </a:spcAft>
                  <a:defRPr/>
                </a:pPr>
                <a:r>
                  <a:rPr lang="en-AU"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cs typeface="+mn-cs"/>
                  </a:rPr>
                  <a:t>Management</a:t>
                </a:r>
                <a:endParaRPr lang="en-US"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cs typeface="+mn-cs"/>
                </a:endParaRPr>
              </a:p>
            </p:txBody>
          </p:sp>
          <p:sp>
            <p:nvSpPr>
              <p:cNvPr id="54" name="Rectangle 17"/>
              <p:cNvSpPr>
                <a:spLocks noChangeArrowheads="1"/>
              </p:cNvSpPr>
              <p:nvPr/>
            </p:nvSpPr>
            <p:spPr bwMode="auto">
              <a:xfrm>
                <a:off x="6478885" y="2888982"/>
                <a:ext cx="907483" cy="278381"/>
              </a:xfrm>
              <a:prstGeom prst="rect">
                <a:avLst/>
              </a:prstGeom>
              <a:noFill/>
              <a:ln w="9525" algn="ctr">
                <a:noFill/>
                <a:miter lim="800000"/>
                <a:headEnd/>
                <a:tailEnd/>
              </a:ln>
              <a:effectLst/>
            </p:spPr>
            <p:txBody>
              <a:bodyPr wrap="none" lIns="0" tIns="0" rIns="0" bIns="0" anchor="ctr">
                <a:spAutoFit/>
              </a:bodyPr>
              <a:lstStyle/>
              <a:p>
                <a:pPr algn="ctr" defTabSz="914363" fontAlgn="auto">
                  <a:lnSpc>
                    <a:spcPct val="80000"/>
                  </a:lnSpc>
                  <a:spcBef>
                    <a:spcPts val="0"/>
                  </a:spcBef>
                  <a:spcAft>
                    <a:spcPts val="0"/>
                  </a:spcAft>
                  <a:defRPr/>
                </a:pPr>
                <a:r>
                  <a:rPr lang="en-AU"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cs typeface="+mn-cs"/>
                  </a:rPr>
                  <a:t>Financial</a:t>
                </a:r>
              </a:p>
              <a:p>
                <a:pPr algn="ctr" defTabSz="914363" fontAlgn="auto">
                  <a:lnSpc>
                    <a:spcPct val="80000"/>
                  </a:lnSpc>
                  <a:spcBef>
                    <a:spcPts val="0"/>
                  </a:spcBef>
                  <a:spcAft>
                    <a:spcPts val="0"/>
                  </a:spcAft>
                  <a:defRPr/>
                </a:pPr>
                <a:r>
                  <a:rPr lang="en-AU"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cs typeface="+mn-cs"/>
                  </a:rPr>
                  <a:t>Management</a:t>
                </a:r>
                <a:endParaRPr lang="en-US"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cs typeface="+mn-cs"/>
                </a:endParaRPr>
              </a:p>
            </p:txBody>
          </p:sp>
          <p:sp>
            <p:nvSpPr>
              <p:cNvPr id="55" name="Oval 54"/>
              <p:cNvSpPr/>
              <p:nvPr/>
            </p:nvSpPr>
            <p:spPr bwMode="auto">
              <a:xfrm>
                <a:off x="6619877" y="3164792"/>
                <a:ext cx="1509711" cy="1509711"/>
              </a:xfrm>
              <a:prstGeom prst="ellipse">
                <a:avLst/>
              </a:prstGeom>
              <a:gradFill rotWithShape="1">
                <a:gsLst>
                  <a:gs pos="0">
                    <a:schemeClr val="accent5">
                      <a:lumMod val="50000"/>
                    </a:schemeClr>
                  </a:gs>
                  <a:gs pos="50000">
                    <a:schemeClr val="accent5">
                      <a:lumMod val="75000"/>
                    </a:schemeClr>
                  </a:gs>
                  <a:gs pos="70000">
                    <a:schemeClr val="accent5">
                      <a:lumMod val="60000"/>
                      <a:lumOff val="40000"/>
                    </a:schemeClr>
                  </a:gs>
                  <a:gs pos="100000">
                    <a:schemeClr val="accent5">
                      <a:lumMod val="75000"/>
                    </a:scheme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perspectiveRelaxed"/>
                <a:lightRig rig="glow" dir="t">
                  <a:rot lat="0" lon="0" rev="6000000"/>
                </a:lightRig>
              </a:scene3d>
              <a:sp3d contourW="1000" prstMaterial="powder">
                <a:bevelT w="82550" h="88900"/>
                <a:contourClr>
                  <a:srgbClr val="CC4757">
                    <a:satMod val="300000"/>
                  </a:srgbClr>
                </a:contourClr>
              </a:sp3d>
            </p:spPr>
            <p:txBody>
              <a:bodyPr lIns="91436" tIns="45718" rIns="91436" bIns="45718" anchor="ctr"/>
              <a:lstStyle/>
              <a:p>
                <a:pPr algn="ctr" defTabSz="914099" fontAlgn="auto">
                  <a:spcBef>
                    <a:spcPts val="0"/>
                  </a:spcBef>
                  <a:spcAft>
                    <a:spcPts val="0"/>
                  </a:spcAft>
                  <a:defRPr/>
                </a:pPr>
                <a:endParaRPr lang="en-US" sz="2400" kern="0" dirty="0">
                  <a:solidFill>
                    <a:srgbClr val="FFFFFF"/>
                  </a:solidFill>
                  <a:latin typeface="+mn-lt"/>
                  <a:cs typeface="+mn-cs"/>
                </a:endParaRPr>
              </a:p>
            </p:txBody>
          </p:sp>
          <p:pic>
            <p:nvPicPr>
              <p:cNvPr id="15389" name="Picture 4" descr="Proj_EPMS2_rgb_rev_ai"/>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672304" y="3580055"/>
                <a:ext cx="1438882" cy="719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46" name="Picture 4" descr="Meeti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523383" y="4856123"/>
            <a:ext cx="2808381" cy="1793264"/>
          </a:xfrm>
          <a:prstGeom prst="rect">
            <a:avLst/>
          </a:prstGeom>
          <a:noFill/>
          <a:effectLst>
            <a:softEdge rad="635000"/>
          </a:effectLst>
        </p:spPr>
      </p:pic>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3"/>
          <p:cNvSpPr txBox="1">
            <a:spLocks/>
          </p:cNvSpPr>
          <p:nvPr/>
        </p:nvSpPr>
        <p:spPr>
          <a:xfrm>
            <a:off x="182252" y="171815"/>
            <a:ext cx="8961748" cy="666385"/>
          </a:xfrm>
          <a:prstGeom prst="rect">
            <a:avLst/>
          </a:prstGeom>
        </p:spPr>
        <p:txBody>
          <a:bodyPr lIns="0" tIns="0" rIns="0" bIns="0"/>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sz="4400"/>
              <a:t>Scalable and Connected Platform</a:t>
            </a:r>
            <a:br>
              <a:rPr sz="4400"/>
            </a:br>
            <a:r>
              <a:rPr sz="3200" i="1">
                <a:gradFill>
                  <a:gsLst>
                    <a:gs pos="50000">
                      <a:srgbClr val="CDD804">
                        <a:lumMod val="40000"/>
                        <a:lumOff val="60000"/>
                      </a:srgbClr>
                    </a:gs>
                    <a:gs pos="100000">
                      <a:srgbClr val="CDD804"/>
                    </a:gs>
                  </a:gsLst>
                  <a:lin ang="5400000" scaled="0"/>
                </a:gradFill>
              </a:rPr>
              <a:t>Client extensibility – WITH code</a:t>
            </a:r>
          </a:p>
        </p:txBody>
      </p:sp>
      <p:sp>
        <p:nvSpPr>
          <p:cNvPr id="8" name="Text Placeholder 7"/>
          <p:cNvSpPr>
            <a:spLocks noGrp="1"/>
          </p:cNvSpPr>
          <p:nvPr>
            <p:ph type="body" sz="quarter" idx="10"/>
          </p:nvPr>
        </p:nvSpPr>
        <p:spPr>
          <a:xfrm>
            <a:off x="381000" y="1447799"/>
            <a:ext cx="8382000" cy="4130361"/>
          </a:xfrm>
        </p:spPr>
        <p:txBody>
          <a:bodyPr/>
          <a:lstStyle/>
          <a:p>
            <a:pPr defTabSz="914363" fontAlgn="auto">
              <a:spcAft>
                <a:spcPts val="0"/>
              </a:spcAft>
              <a:defRPr/>
            </a:pPr>
            <a:r>
              <a:rPr lang="en-US" dirty="0" smtClean="0"/>
              <a:t>Client Object Model (OM)</a:t>
            </a:r>
          </a:p>
          <a:p>
            <a:pPr lvl="1" defTabSz="914363" fontAlgn="auto">
              <a:spcAft>
                <a:spcPts val="0"/>
              </a:spcAft>
              <a:defRPr/>
            </a:pPr>
            <a:r>
              <a:rPr lang="en-US" dirty="0" smtClean="0"/>
              <a:t>Rich customizations and add-ons leveraging Project functionality including scheduling</a:t>
            </a:r>
          </a:p>
          <a:p>
            <a:pPr lvl="1" defTabSz="914363" fontAlgn="auto">
              <a:spcAft>
                <a:spcPts val="0"/>
              </a:spcAft>
              <a:defRPr/>
            </a:pPr>
            <a:r>
              <a:rPr lang="en-US" dirty="0" smtClean="0"/>
              <a:t>Visual Basic for Applications (VBA) or Visual Studio Tools for Office (VSTO) could be used</a:t>
            </a:r>
          </a:p>
          <a:p>
            <a:pPr marL="460375" lvl="1" indent="0" defTabSz="914363" fontAlgn="auto">
              <a:spcAft>
                <a:spcPts val="0"/>
              </a:spcAft>
              <a:buFontTx/>
              <a:buNone/>
              <a:defRPr/>
            </a:pPr>
            <a:endParaRPr lang="en-US" dirty="0" smtClean="0"/>
          </a:p>
          <a:p>
            <a:pPr defTabSz="914363" fontAlgn="auto">
              <a:spcAft>
                <a:spcPts val="0"/>
              </a:spcAft>
              <a:defRPr/>
            </a:pPr>
            <a:r>
              <a:rPr lang="en-US" dirty="0" smtClean="0"/>
              <a:t>User Interface (UI) modifications</a:t>
            </a:r>
          </a:p>
          <a:p>
            <a:pPr lvl="1" defTabSz="914363" fontAlgn="auto">
              <a:spcAft>
                <a:spcPts val="0"/>
              </a:spcAft>
              <a:defRPr/>
            </a:pPr>
            <a:r>
              <a:rPr lang="en-US" dirty="0" smtClean="0"/>
              <a:t>Ribbon</a:t>
            </a:r>
          </a:p>
          <a:p>
            <a:pPr lvl="1" defTabSz="914363" fontAlgn="auto">
              <a:spcAft>
                <a:spcPts val="0"/>
              </a:spcAft>
              <a:defRPr/>
            </a:pPr>
            <a:r>
              <a:rPr lang="en-US" dirty="0" smtClean="0"/>
              <a:t>Backstage</a:t>
            </a:r>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Diagram 19"/>
          <p:cNvGraphicFramePr/>
          <p:nvPr/>
        </p:nvGraphicFramePr>
        <p:xfrm>
          <a:off x="228600" y="3438737"/>
          <a:ext cx="4648200" cy="3419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3"/>
          <p:cNvSpPr txBox="1">
            <a:spLocks/>
          </p:cNvSpPr>
          <p:nvPr/>
        </p:nvSpPr>
        <p:spPr>
          <a:xfrm>
            <a:off x="182252" y="171815"/>
            <a:ext cx="8961748" cy="666385"/>
          </a:xfrm>
          <a:prstGeom prst="rect">
            <a:avLst/>
          </a:prstGeom>
        </p:spPr>
        <p:txBody>
          <a:bodyPr lIns="0" tIns="0" rIns="0" bIns="0"/>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fontAlgn="auto">
              <a:spcAft>
                <a:spcPts val="0"/>
              </a:spcAft>
              <a:defRPr/>
            </a:pPr>
            <a:r>
              <a:rPr sz="4400"/>
              <a:t>Scalable and Connected Platform</a:t>
            </a:r>
            <a:br>
              <a:rPr sz="4400"/>
            </a:br>
            <a:r>
              <a:rPr sz="3200" i="1">
                <a:gradFill>
                  <a:gsLst>
                    <a:gs pos="50000">
                      <a:srgbClr val="CDD804">
                        <a:lumMod val="40000"/>
                        <a:lumOff val="60000"/>
                      </a:srgbClr>
                    </a:gs>
                    <a:gs pos="100000">
                      <a:srgbClr val="CDD804"/>
                    </a:gs>
                  </a:gsLst>
                  <a:lin ang="5400000" scaled="0"/>
                </a:gradFill>
              </a:rPr>
              <a:t>Backwards Compatibility Mode</a:t>
            </a:r>
          </a:p>
        </p:txBody>
      </p:sp>
      <p:sp>
        <p:nvSpPr>
          <p:cNvPr id="4" name="Rectangle 3"/>
          <p:cNvSpPr/>
          <p:nvPr/>
        </p:nvSpPr>
        <p:spPr bwMode="auto">
          <a:xfrm>
            <a:off x="304799" y="1371600"/>
            <a:ext cx="5092664" cy="505599"/>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anchor="ctr"/>
          <a:lstStyle/>
          <a:p>
            <a:pPr defTabSz="914363">
              <a:lnSpc>
                <a:spcPct val="90000"/>
              </a:lnSpc>
              <a:defRPr/>
            </a:pPr>
            <a:r>
              <a:rPr lang="en-US" sz="1600" b="1" dirty="0">
                <a:gradFill>
                  <a:gsLst>
                    <a:gs pos="0">
                      <a:schemeClr val="tx1"/>
                    </a:gs>
                    <a:gs pos="100000">
                      <a:schemeClr val="tx1"/>
                    </a:gs>
                  </a:gsLst>
                </a:gradFill>
                <a:latin typeface="+mn-lt"/>
                <a:cs typeface="+mn-cs"/>
              </a:rPr>
              <a:t>Accelerate deployment of Project 2010</a:t>
            </a:r>
          </a:p>
        </p:txBody>
      </p:sp>
      <p:pic>
        <p:nvPicPr>
          <p:cNvPr id="5" name="Picture 2" descr="\\eventsql\dvd\Online_ART\DVD_ART36\Artwork_Imagery\Icons - Illustrations\_ eHOME ICONS\application servers computer.png"/>
          <p:cNvPicPr>
            <a:picLocks noChangeAspect="1" noChangeArrowheads="1"/>
          </p:cNvPicPr>
          <p:nvPr/>
        </p:nvPicPr>
        <p:blipFill>
          <a:blip r:embed="rId7"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663343" y="3261955"/>
            <a:ext cx="640560" cy="902608"/>
          </a:xfrm>
          <a:prstGeom prst="rect">
            <a:avLst/>
          </a:prstGeom>
          <a:ln>
            <a:noFill/>
          </a:ln>
          <a:effectLst>
            <a:outerShdw blurRad="292100" dist="139700" dir="2700000" algn="tl" rotWithShape="0">
              <a:srgbClr val="333333">
                <a:alpha val="65000"/>
              </a:srgbClr>
            </a:outerShdw>
          </a:effectLst>
          <a:extLst/>
        </p:spPr>
      </p:pic>
      <p:sp>
        <p:nvSpPr>
          <p:cNvPr id="6" name="TextBox 5"/>
          <p:cNvSpPr txBox="1"/>
          <p:nvPr/>
        </p:nvSpPr>
        <p:spPr>
          <a:xfrm>
            <a:off x="5764443" y="2576155"/>
            <a:ext cx="2438360" cy="553998"/>
          </a:xfrm>
          <a:prstGeom prst="rect">
            <a:avLst/>
          </a:prstGeom>
          <a:noFill/>
        </p:spPr>
        <p:txBody>
          <a:bodyPr wrap="none" lIns="0" tIns="0" rIns="0" bIns="0">
            <a:spAutoFit/>
          </a:bodyPr>
          <a:lstStyle/>
          <a:p>
            <a:pPr algn="ctr" defTabSz="914363" fontAlgn="auto">
              <a:spcBef>
                <a:spcPts val="0"/>
              </a:spcBef>
              <a:spcAft>
                <a:spcPts val="0"/>
              </a:spcAft>
              <a:defRPr/>
            </a:pPr>
            <a:r>
              <a:rPr lang="en-US" dirty="0">
                <a:solidFill>
                  <a:srgbClr val="FFC000"/>
                </a:solidFill>
                <a:latin typeface="+mn-lt"/>
                <a:cs typeface="+mn-cs"/>
              </a:rPr>
              <a:t>Project Server 2010 </a:t>
            </a:r>
          </a:p>
          <a:p>
            <a:pPr algn="ctr" defTabSz="914363" fontAlgn="auto">
              <a:spcBef>
                <a:spcPts val="0"/>
              </a:spcBef>
              <a:spcAft>
                <a:spcPts val="0"/>
              </a:spcAft>
              <a:defRPr/>
            </a:pPr>
            <a:r>
              <a:rPr lang="en-US" dirty="0">
                <a:gradFill>
                  <a:gsLst>
                    <a:gs pos="0">
                      <a:srgbClr val="FFFFFF"/>
                    </a:gs>
                    <a:gs pos="86000">
                      <a:srgbClr val="FFFFFF"/>
                    </a:gs>
                  </a:gsLst>
                  <a:lin ang="5400000" scaled="0"/>
                </a:gradFill>
                <a:latin typeface="+mn-lt"/>
                <a:cs typeface="+mn-cs"/>
              </a:rPr>
              <a:t>in “Compatibility Mode”</a:t>
            </a:r>
          </a:p>
        </p:txBody>
      </p:sp>
      <p:sp>
        <p:nvSpPr>
          <p:cNvPr id="9" name="Up-Down Arrow 8"/>
          <p:cNvSpPr/>
          <p:nvPr/>
        </p:nvSpPr>
        <p:spPr bwMode="auto">
          <a:xfrm rot="12777765">
            <a:off x="6521581" y="4180796"/>
            <a:ext cx="229067" cy="71906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endParaRPr lang="en-US" sz="2400" dirty="0">
              <a:gradFill>
                <a:gsLst>
                  <a:gs pos="0">
                    <a:srgbClr val="FFFFFF"/>
                  </a:gs>
                  <a:gs pos="100000">
                    <a:srgbClr val="FFFFFF"/>
                  </a:gs>
                </a:gsLst>
                <a:lin ang="5400000" scaled="0"/>
              </a:gradFill>
              <a:effectLst>
                <a:outerShdw blurRad="50800" dist="38100" dir="5400000" algn="ctr" rotWithShape="0">
                  <a:srgbClr val="000000">
                    <a:alpha val="47000"/>
                  </a:srgbClr>
                </a:outerShdw>
              </a:effectLst>
            </a:endParaRPr>
          </a:p>
        </p:txBody>
      </p:sp>
      <p:sp>
        <p:nvSpPr>
          <p:cNvPr id="10" name="TextBox 9"/>
          <p:cNvSpPr txBox="1"/>
          <p:nvPr/>
        </p:nvSpPr>
        <p:spPr>
          <a:xfrm>
            <a:off x="5626063" y="5679757"/>
            <a:ext cx="1583767" cy="492443"/>
          </a:xfrm>
          <a:prstGeom prst="rect">
            <a:avLst/>
          </a:prstGeom>
          <a:noFill/>
        </p:spPr>
        <p:txBody>
          <a:bodyPr wrap="none" lIns="0" tIns="0" rIns="0" bIns="0">
            <a:spAutoFit/>
          </a:bodyPr>
          <a:lstStyle/>
          <a:p>
            <a:pPr algn="ctr" defTabSz="914363" fontAlgn="auto">
              <a:spcBef>
                <a:spcPts val="0"/>
              </a:spcBef>
              <a:spcAft>
                <a:spcPts val="0"/>
              </a:spcAft>
              <a:defRPr/>
            </a:pPr>
            <a:r>
              <a:rPr lang="en-US" sz="1600" dirty="0">
                <a:gradFill>
                  <a:gsLst>
                    <a:gs pos="0">
                      <a:srgbClr val="FFFFFF"/>
                    </a:gs>
                    <a:gs pos="86000">
                      <a:srgbClr val="FFFFFF"/>
                    </a:gs>
                  </a:gsLst>
                  <a:lin ang="5400000" scaled="0"/>
                </a:gradFill>
                <a:latin typeface="+mn-lt"/>
                <a:cs typeface="+mn-cs"/>
              </a:rPr>
              <a:t>Project </a:t>
            </a:r>
          </a:p>
          <a:p>
            <a:pPr algn="ctr" defTabSz="914363" fontAlgn="auto">
              <a:spcBef>
                <a:spcPts val="0"/>
              </a:spcBef>
              <a:spcAft>
                <a:spcPts val="0"/>
              </a:spcAft>
              <a:defRPr/>
            </a:pPr>
            <a:r>
              <a:rPr lang="en-US" sz="1600" dirty="0">
                <a:gradFill>
                  <a:gsLst>
                    <a:gs pos="0">
                      <a:srgbClr val="FFFFFF"/>
                    </a:gs>
                    <a:gs pos="86000">
                      <a:srgbClr val="FFFFFF"/>
                    </a:gs>
                  </a:gsLst>
                  <a:lin ang="5400000" scaled="0"/>
                </a:gradFill>
                <a:latin typeface="+mn-lt"/>
                <a:cs typeface="+mn-cs"/>
              </a:rPr>
              <a:t>Professional 2010</a:t>
            </a:r>
          </a:p>
        </p:txBody>
      </p:sp>
      <p:sp>
        <p:nvSpPr>
          <p:cNvPr id="11" name="TextBox 10"/>
          <p:cNvSpPr txBox="1"/>
          <p:nvPr/>
        </p:nvSpPr>
        <p:spPr>
          <a:xfrm>
            <a:off x="7484033" y="5679757"/>
            <a:ext cx="1583767" cy="492443"/>
          </a:xfrm>
          <a:prstGeom prst="rect">
            <a:avLst/>
          </a:prstGeom>
          <a:noFill/>
        </p:spPr>
        <p:txBody>
          <a:bodyPr wrap="none" lIns="0" tIns="0" rIns="0" bIns="0">
            <a:spAutoFit/>
          </a:bodyPr>
          <a:lstStyle/>
          <a:p>
            <a:pPr algn="ctr" defTabSz="914363" fontAlgn="auto">
              <a:spcBef>
                <a:spcPts val="0"/>
              </a:spcBef>
              <a:spcAft>
                <a:spcPts val="0"/>
              </a:spcAft>
              <a:defRPr/>
            </a:pPr>
            <a:r>
              <a:rPr lang="en-US" sz="1600" dirty="0">
                <a:gradFill>
                  <a:gsLst>
                    <a:gs pos="0">
                      <a:srgbClr val="FFFFFF"/>
                    </a:gs>
                    <a:gs pos="86000">
                      <a:srgbClr val="FFFFFF"/>
                    </a:gs>
                  </a:gsLst>
                  <a:lin ang="5400000" scaled="0"/>
                </a:gradFill>
                <a:latin typeface="+mn-lt"/>
                <a:cs typeface="+mn-cs"/>
              </a:rPr>
              <a:t>Project </a:t>
            </a:r>
          </a:p>
          <a:p>
            <a:pPr algn="ctr" defTabSz="914363" fontAlgn="auto">
              <a:spcBef>
                <a:spcPts val="0"/>
              </a:spcBef>
              <a:spcAft>
                <a:spcPts val="0"/>
              </a:spcAft>
              <a:defRPr/>
            </a:pPr>
            <a:r>
              <a:rPr lang="en-US" sz="1600" dirty="0">
                <a:gradFill>
                  <a:gsLst>
                    <a:gs pos="0">
                      <a:srgbClr val="FFFFFF"/>
                    </a:gs>
                    <a:gs pos="86000">
                      <a:srgbClr val="FFFFFF"/>
                    </a:gs>
                  </a:gsLst>
                  <a:lin ang="5400000" scaled="0"/>
                </a:gradFill>
                <a:latin typeface="+mn-lt"/>
                <a:cs typeface="+mn-cs"/>
              </a:rPr>
              <a:t>Professional 2007</a:t>
            </a:r>
          </a:p>
        </p:txBody>
      </p:sp>
      <p:pic>
        <p:nvPicPr>
          <p:cNvPr id="16" name="Picture 2" descr="\\eventsql\dvd\Online_ART\DVD_ART36\Artwork_Imagery\Icons - Illustrations\_ eHOME ICONS\laptop notebook pc mobility.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589088" y="3276600"/>
            <a:ext cx="684212" cy="533400"/>
          </a:xfrm>
          <a:prstGeom prst="rect">
            <a:avLst/>
          </a:prstGeom>
          <a:ln>
            <a:noFill/>
          </a:ln>
          <a:effectLst>
            <a:outerShdw blurRad="292100" dist="139700" dir="2700000" algn="tl" rotWithShape="0">
              <a:srgbClr val="333333">
                <a:alpha val="65000"/>
              </a:srgbClr>
            </a:outerShdw>
          </a:effectLst>
          <a:extLst/>
        </p:spPr>
      </p:pic>
      <p:pic>
        <p:nvPicPr>
          <p:cNvPr id="22" name="Picture 2" descr="\\eventsql\dvd\Online_ART\DVD_ART36\Artwork_Imagery\Icons - Illustrations\_ eHOME ICONS\laptop notebook pc mobility.png"/>
          <p:cNvPicPr>
            <a:picLocks noChangeAspect="1" noChangeArrowheads="1"/>
          </p:cNvPicPr>
          <p:nvPr/>
        </p:nvPicPr>
        <p:blipFill>
          <a:blip r:embed="rId9" cstate="screen">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445339" y="5257801"/>
            <a:ext cx="685564" cy="533038"/>
          </a:xfrm>
          <a:prstGeom prst="rect">
            <a:avLst/>
          </a:prstGeom>
          <a:ln>
            <a:noFill/>
          </a:ln>
          <a:effectLst>
            <a:outerShdw blurRad="292100" dist="139700" dir="2700000" algn="tl" rotWithShape="0">
              <a:srgbClr val="333333">
                <a:alpha val="65000"/>
              </a:srgbClr>
            </a:outerShdw>
          </a:effectLst>
          <a:extLst/>
        </p:spPr>
      </p:pic>
      <p:pic>
        <p:nvPicPr>
          <p:cNvPr id="23" name="Picture 2" descr="\\eventsql\dvd\Online_ART\DVD_ART36\Artwork_Imagery\Icons - Illustrations\_ eHOME ICONS\laptop notebook pc mobility.png"/>
          <p:cNvPicPr>
            <a:picLocks noChangeAspect="1" noChangeArrowheads="1"/>
          </p:cNvPicPr>
          <p:nvPr/>
        </p:nvPicPr>
        <p:blipFill>
          <a:blip r:embed="rId10" cstate="screen">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4009190" y="5400264"/>
            <a:ext cx="685564" cy="533038"/>
          </a:xfrm>
          <a:prstGeom prst="rect">
            <a:avLst/>
          </a:prstGeom>
          <a:ln>
            <a:noFill/>
          </a:ln>
          <a:effectLst>
            <a:outerShdw blurRad="292100" dist="139700" dir="2700000" algn="tl" rotWithShape="0">
              <a:srgbClr val="333333">
                <a:alpha val="65000"/>
              </a:srgbClr>
            </a:outerShdw>
          </a:effectLst>
          <a:extLst/>
        </p:spPr>
      </p:pic>
      <p:pic>
        <p:nvPicPr>
          <p:cNvPr id="1027" name="Picture 3"/>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664539" y="4558636"/>
            <a:ext cx="468923" cy="520079"/>
          </a:xfrm>
          <a:prstGeom prst="rect">
            <a:avLst/>
          </a:prstGeom>
          <a:ln>
            <a:noFill/>
          </a:ln>
          <a:effectLst>
            <a:outerShdw dist="35921" dir="2700000" algn="ctr" rotWithShape="0">
              <a:schemeClr val="bg2"/>
            </a:outerShdw>
            <a:softEdge rad="38100"/>
          </a:effectLst>
          <a:extLst/>
        </p:spPr>
      </p:pic>
      <p:sp>
        <p:nvSpPr>
          <p:cNvPr id="25" name="Up-Down Arrow 24"/>
          <p:cNvSpPr/>
          <p:nvPr/>
        </p:nvSpPr>
        <p:spPr bwMode="auto">
          <a:xfrm rot="8822235" flipH="1">
            <a:off x="7519541" y="4196267"/>
            <a:ext cx="229067" cy="745350"/>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
          <a:lstStyle/>
          <a:p>
            <a:pPr algn="ctr" defTabSz="914099" fontAlgn="auto">
              <a:spcBef>
                <a:spcPts val="0"/>
              </a:spcBef>
              <a:spcAft>
                <a:spcPts val="0"/>
              </a:spcAft>
              <a:defRPr/>
            </a:pPr>
            <a:endParaRPr lang="en-US" sz="2400" dirty="0">
              <a:gradFill>
                <a:gsLst>
                  <a:gs pos="0">
                    <a:srgbClr val="FFFFFF"/>
                  </a:gs>
                  <a:gs pos="100000">
                    <a:srgbClr val="FFFFFF"/>
                  </a:gs>
                </a:gsLst>
                <a:lin ang="5400000" scaled="0"/>
              </a:gradFill>
              <a:effectLst>
                <a:outerShdw blurRad="50800" dist="38100" dir="5400000" algn="ctr" rotWithShape="0">
                  <a:srgbClr val="000000">
                    <a:alpha val="47000"/>
                  </a:srgbClr>
                </a:outerShdw>
              </a:effectLst>
            </a:endParaRPr>
          </a:p>
        </p:txBody>
      </p:sp>
      <p:pic>
        <p:nvPicPr>
          <p:cNvPr id="17" name="Picture 2" descr="\\eventsql\dvd\Online_ART\DVD_ART36\Artwork_Imagery\Icons - Illustrations\_ eHOME ICONS\laptop notebook pc mobility.png"/>
          <p:cNvPicPr>
            <a:picLocks noChangeAspect="1" noChangeArrowheads="1"/>
          </p:cNvPicPr>
          <p:nvPr/>
        </p:nvPicPr>
        <p:blipFill>
          <a:blip r:embed="rId10" cstate="screen">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7634074" y="4978126"/>
            <a:ext cx="685564" cy="533038"/>
          </a:xfrm>
          <a:prstGeom prst="rect">
            <a:avLst/>
          </a:prstGeom>
          <a:ln>
            <a:noFill/>
          </a:ln>
          <a:effectLst>
            <a:outerShdw blurRad="292100" dist="139700" dir="2700000" algn="tl" rotWithShape="0">
              <a:srgbClr val="333333">
                <a:alpha val="65000"/>
              </a:srgbClr>
            </a:outerShdw>
          </a:effectLst>
          <a:extLst/>
        </p:spPr>
      </p:pic>
      <p:pic>
        <p:nvPicPr>
          <p:cNvPr id="18" name="Picture 2" descr="\\eventsql\dvd\Online_ART\DVD_ART36\Artwork_Imagery\Icons - Illustrations\_ eHOME ICONS\laptop notebook pc mobility.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165850" y="5014555"/>
            <a:ext cx="685800" cy="533400"/>
          </a:xfrm>
          <a:prstGeom prst="rect">
            <a:avLst/>
          </a:prstGeom>
          <a:ln>
            <a:noFill/>
          </a:ln>
          <a:effectLst>
            <a:outerShdw blurRad="292100" dist="139700" dir="2700000" algn="tl" rotWithShape="0">
              <a:srgbClr val="333333">
                <a:alpha val="65000"/>
              </a:srgbClr>
            </a:outerShdw>
          </a:effectLst>
          <a:extLst/>
        </p:spPr>
      </p:pic>
      <p:sp>
        <p:nvSpPr>
          <p:cNvPr id="19" name="Content Placeholder 2"/>
          <p:cNvSpPr txBox="1">
            <a:spLocks/>
          </p:cNvSpPr>
          <p:nvPr/>
        </p:nvSpPr>
        <p:spPr>
          <a:xfrm>
            <a:off x="304799" y="1877199"/>
            <a:ext cx="5231044" cy="1372731"/>
          </a:xfrm>
          <a:prstGeom prst="rect">
            <a:avLst/>
          </a:prstGeom>
        </p:spPr>
        <p:txBody>
          <a:bodyPr/>
          <a:lstStyle>
            <a:lvl1pPr marL="460375" indent="-460375" algn="l" defTabSz="914363" rtl="0" eaLnBrk="1" latinLnBrk="0" hangingPunct="1">
              <a:lnSpc>
                <a:spcPct val="90000"/>
              </a:lnSpc>
              <a:spcBef>
                <a:spcPct val="20000"/>
              </a:spcBef>
              <a:buFontTx/>
              <a:buBlip>
                <a:blip r:embed="rId1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FontTx/>
              <a:buBlip>
                <a:blip r:embed="rId1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FontTx/>
              <a:buBlip>
                <a:blip r:embed="rId1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FontTx/>
              <a:buBlip>
                <a:blip r:embed="rId1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FontTx/>
              <a:buBlip>
                <a:blip r:embed="rId1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r>
              <a:rPr lang="en-US" sz="1800" dirty="0"/>
              <a:t>Seamless co-existence and data exchange among various Project client versions</a:t>
            </a:r>
          </a:p>
          <a:p>
            <a:pPr fontAlgn="auto">
              <a:spcAft>
                <a:spcPts val="0"/>
              </a:spcAft>
              <a:defRPr/>
            </a:pPr>
            <a:r>
              <a:rPr lang="en-US" sz="1800" dirty="0" smtClean="0"/>
              <a:t>Both Project 2010 desktop and Project Server 2010 scenario</a:t>
            </a:r>
            <a:endParaRPr lang="en-US" sz="1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childTnLst>
                          </p:cTn>
                        </p:par>
                        <p:par>
                          <p:cTn id="11" fill="hold" nodeType="afterGroup">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animEffect transition="in" filter="fade">
                                      <p:cBhvr>
                                        <p:cTn id="23" dur="500"/>
                                        <p:tgtEl>
                                          <p:spTgt spid="102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363" fontAlgn="auto">
              <a:spcAft>
                <a:spcPts val="0"/>
              </a:spcAft>
              <a:defRPr/>
            </a:pPr>
            <a:r>
              <a:t>Project Desktop: Learn More</a:t>
            </a:r>
            <a:endParaRPr/>
          </a:p>
        </p:txBody>
      </p:sp>
      <p:sp>
        <p:nvSpPr>
          <p:cNvPr id="5" name="Text Placeholder 4"/>
          <p:cNvSpPr>
            <a:spLocks noGrp="1"/>
          </p:cNvSpPr>
          <p:nvPr>
            <p:ph type="body" sz="quarter" idx="10"/>
          </p:nvPr>
        </p:nvSpPr>
        <p:spPr>
          <a:xfrm>
            <a:off x="4953000" y="1600200"/>
            <a:ext cx="8382000" cy="1526572"/>
          </a:xfrm>
        </p:spPr>
        <p:txBody>
          <a:bodyPr/>
          <a:lstStyle/>
          <a:p>
            <a:pPr defTabSz="914363" fontAlgn="auto">
              <a:spcAft>
                <a:spcPts val="0"/>
              </a:spcAft>
              <a:defRPr/>
            </a:pPr>
            <a:r>
              <a:rPr lang="en-US" dirty="0" smtClean="0">
                <a:hlinkClick r:id="rId2"/>
              </a:rPr>
              <a:t>What’s New</a:t>
            </a:r>
            <a:endParaRPr lang="en-US" dirty="0" smtClean="0"/>
          </a:p>
          <a:p>
            <a:pPr defTabSz="914363" fontAlgn="auto">
              <a:spcAft>
                <a:spcPts val="0"/>
              </a:spcAft>
              <a:defRPr/>
            </a:pPr>
            <a:r>
              <a:rPr lang="en-US" dirty="0" smtClean="0">
                <a:hlinkClick r:id="rId3"/>
              </a:rPr>
              <a:t>Edition Comparison</a:t>
            </a:r>
            <a:endParaRPr lang="en-US" dirty="0" smtClean="0"/>
          </a:p>
          <a:p>
            <a:pPr defTabSz="914363" fontAlgn="auto">
              <a:spcAft>
                <a:spcPts val="0"/>
              </a:spcAft>
              <a:defRPr/>
            </a:pPr>
            <a:r>
              <a:rPr lang="en-US" dirty="0" smtClean="0">
                <a:hlinkClick r:id="rId4"/>
              </a:rPr>
              <a:t>Videos</a:t>
            </a:r>
            <a:endParaRPr lang="en-US" dirty="0"/>
          </a:p>
        </p:txBody>
      </p:sp>
      <p:pic>
        <p:nvPicPr>
          <p:cNvPr id="2050"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8600" y="1524000"/>
            <a:ext cx="4953000" cy="3789211"/>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71815"/>
            <a:ext cx="8382000" cy="666385"/>
          </a:xfrm>
        </p:spPr>
        <p:txBody>
          <a:bodyPr/>
          <a:lstStyle/>
          <a:p>
            <a:r>
              <a:rPr lang="en-US" dirty="0" smtClean="0"/>
              <a:t>                          </a:t>
            </a:r>
            <a:r>
              <a:rPr lang="en-US" sz="3600" dirty="0" smtClean="0"/>
              <a:t>- Resources</a:t>
            </a:r>
            <a:endParaRPr lang="en-US" sz="36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904" y="68171"/>
            <a:ext cx="3910613" cy="716839"/>
          </a:xfrm>
        </p:spPr>
      </p:pic>
      <p:sp>
        <p:nvSpPr>
          <p:cNvPr id="5" name="Content Placeholder 2"/>
          <p:cNvSpPr txBox="1">
            <a:spLocks/>
          </p:cNvSpPr>
          <p:nvPr/>
        </p:nvSpPr>
        <p:spPr bwMode="auto">
          <a:xfrm>
            <a:off x="109538" y="1027021"/>
            <a:ext cx="8756650" cy="544764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marL="342900" indent="-342900" algn="l" rtl="0" eaLnBrk="0" fontAlgn="base" hangingPunct="0">
              <a:spcBef>
                <a:spcPct val="20000"/>
              </a:spcBef>
              <a:spcAft>
                <a:spcPct val="0"/>
              </a:spcAft>
              <a:buClr>
                <a:srgbClr val="FFCC00"/>
              </a:buClr>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rgbClr val="FFCC00"/>
              </a:buClr>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rgbClr val="FFCC00"/>
              </a:buClr>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rgbClr val="FFCC00"/>
              </a:buClr>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rgbClr val="FFCC00"/>
              </a:buClr>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rgbClr val="FFCC00"/>
              </a:buClr>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rgbClr val="FFCC00"/>
              </a:buClr>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rgbClr val="FFCC00"/>
              </a:buClr>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rgbClr val="FFCC00"/>
              </a:buClr>
              <a:buChar char="»"/>
              <a:defRPr sz="2000">
                <a:solidFill>
                  <a:schemeClr val="tx1"/>
                </a:solidFill>
                <a:effectLst>
                  <a:outerShdw blurRad="38100" dist="38100" dir="2700000" algn="tl">
                    <a:srgbClr val="000000"/>
                  </a:outerShdw>
                </a:effectLst>
                <a:latin typeface="+mn-lt"/>
              </a:defRPr>
            </a:lvl9pPr>
          </a:lstStyle>
          <a:p>
            <a:r>
              <a:rPr lang="en-US" sz="2000" b="1" dirty="0" smtClean="0">
                <a:effectLst/>
              </a:rPr>
              <a:t>Product information and trial download</a:t>
            </a:r>
            <a:endParaRPr lang="en-US" sz="2000" b="1" dirty="0">
              <a:effectLst/>
            </a:endParaRPr>
          </a:p>
          <a:p>
            <a:pPr lvl="1"/>
            <a:r>
              <a:rPr lang="en-US" sz="1600" dirty="0" smtClean="0">
                <a:effectLst/>
                <a:hlinkClick r:id="rId4"/>
              </a:rPr>
              <a:t>http</a:t>
            </a:r>
            <a:r>
              <a:rPr lang="en-US" sz="1600" dirty="0">
                <a:effectLst/>
                <a:hlinkClick r:id="rId4"/>
              </a:rPr>
              <a:t>://</a:t>
            </a:r>
            <a:r>
              <a:rPr lang="en-US" sz="1600" dirty="0" smtClean="0">
                <a:effectLst/>
                <a:hlinkClick r:id="rId4"/>
              </a:rPr>
              <a:t>www.microsoft.com/project</a:t>
            </a:r>
            <a:r>
              <a:rPr lang="en-US" sz="1600" dirty="0" smtClean="0">
                <a:effectLst/>
              </a:rPr>
              <a:t> </a:t>
            </a:r>
            <a:endParaRPr lang="en-US" sz="1200" dirty="0">
              <a:effectLst/>
            </a:endParaRPr>
          </a:p>
          <a:p>
            <a:pPr lvl="1"/>
            <a:r>
              <a:rPr lang="en-US" sz="1600" dirty="0" smtClean="0">
                <a:effectLst/>
              </a:rPr>
              <a:t>Project </a:t>
            </a:r>
            <a:r>
              <a:rPr lang="en-US" sz="1600" dirty="0">
                <a:effectLst/>
              </a:rPr>
              <a:t>Team Blog </a:t>
            </a:r>
            <a:r>
              <a:rPr lang="en-US" sz="1600" dirty="0">
                <a:effectLst/>
                <a:hlinkClick r:id="rId5"/>
              </a:rPr>
              <a:t>http://</a:t>
            </a:r>
            <a:r>
              <a:rPr lang="en-US" sz="1600" dirty="0" smtClean="0">
                <a:effectLst/>
                <a:hlinkClick r:id="rId5"/>
              </a:rPr>
              <a:t>blogs.msdn.com/project</a:t>
            </a:r>
            <a:r>
              <a:rPr lang="en-US" sz="1600" dirty="0">
                <a:effectLst/>
              </a:rPr>
              <a:t> </a:t>
            </a:r>
            <a:endParaRPr lang="en-US" sz="800" dirty="0">
              <a:effectLst/>
            </a:endParaRPr>
          </a:p>
          <a:p>
            <a:r>
              <a:rPr lang="en-US" sz="2000" b="1" dirty="0" smtClean="0">
                <a:effectLst/>
              </a:rPr>
              <a:t>Interactive content - Videos &amp; Sessions </a:t>
            </a:r>
            <a:r>
              <a:rPr lang="en-US" sz="2000" b="1">
                <a:effectLst/>
              </a:rPr>
              <a:t>&amp; </a:t>
            </a:r>
            <a:r>
              <a:rPr lang="en-US" sz="2000" b="1" smtClean="0">
                <a:effectLst/>
              </a:rPr>
              <a:t>Webcasts </a:t>
            </a:r>
            <a:endParaRPr lang="en-US" sz="2000" b="1" dirty="0">
              <a:effectLst/>
            </a:endParaRPr>
          </a:p>
          <a:p>
            <a:pPr lvl="1"/>
            <a:r>
              <a:rPr lang="en-US" sz="1600" dirty="0">
                <a:effectLst/>
                <a:hlinkClick r:id="rId6"/>
              </a:rPr>
              <a:t>http://</a:t>
            </a:r>
            <a:r>
              <a:rPr lang="en-US" sz="1600" dirty="0" smtClean="0">
                <a:effectLst/>
                <a:hlinkClick r:id="rId6"/>
              </a:rPr>
              <a:t>www.microsoft.com/showcase/en/US/channels/microsoftproject</a:t>
            </a:r>
            <a:r>
              <a:rPr lang="en-US" sz="1600" dirty="0">
                <a:effectLst/>
              </a:rPr>
              <a:t> </a:t>
            </a:r>
            <a:endParaRPr lang="en-US" sz="1600" dirty="0" smtClean="0">
              <a:effectLst/>
            </a:endParaRPr>
          </a:p>
          <a:p>
            <a:pPr lvl="1"/>
            <a:r>
              <a:rPr lang="en-US" sz="1600" dirty="0" smtClean="0">
                <a:effectLst/>
                <a:hlinkClick r:id="rId7"/>
              </a:rPr>
              <a:t>http</a:t>
            </a:r>
            <a:r>
              <a:rPr lang="en-US" sz="1600" dirty="0">
                <a:effectLst/>
                <a:hlinkClick r:id="rId7"/>
              </a:rPr>
              <a:t>://www.microsoft.com/events/series/epm.aspx</a:t>
            </a:r>
            <a:r>
              <a:rPr lang="en-US" sz="1600" dirty="0">
                <a:effectLst/>
              </a:rPr>
              <a:t>  </a:t>
            </a:r>
            <a:r>
              <a:rPr lang="en-US" sz="1600" dirty="0" smtClean="0">
                <a:effectLst/>
              </a:rPr>
              <a:t> </a:t>
            </a:r>
            <a:endParaRPr lang="en-US" sz="800" dirty="0">
              <a:effectLst/>
            </a:endParaRPr>
          </a:p>
          <a:p>
            <a:r>
              <a:rPr lang="en-US" sz="2000" b="1" dirty="0" smtClean="0">
                <a:effectLst/>
              </a:rPr>
              <a:t>IT </a:t>
            </a:r>
            <a:r>
              <a:rPr lang="en-US" sz="2000" b="1" dirty="0">
                <a:effectLst/>
              </a:rPr>
              <a:t>Professional related</a:t>
            </a:r>
          </a:p>
          <a:p>
            <a:pPr lvl="1"/>
            <a:r>
              <a:rPr lang="en-US" sz="1600" dirty="0" err="1" smtClean="0">
                <a:effectLst/>
              </a:rPr>
              <a:t>TechCenter</a:t>
            </a:r>
            <a:r>
              <a:rPr lang="en-US" sz="1600" dirty="0" smtClean="0">
                <a:effectLst/>
              </a:rPr>
              <a:t> </a:t>
            </a:r>
            <a:r>
              <a:rPr lang="en-US" sz="1600" dirty="0">
                <a:effectLst/>
              </a:rPr>
              <a:t>@ TechNet </a:t>
            </a:r>
            <a:r>
              <a:rPr lang="en-US" sz="1600" dirty="0">
                <a:effectLst/>
                <a:hlinkClick r:id="rId8"/>
              </a:rPr>
              <a:t>http://</a:t>
            </a:r>
            <a:r>
              <a:rPr lang="en-US" sz="1600" dirty="0" smtClean="0">
                <a:effectLst/>
                <a:hlinkClick r:id="rId8"/>
              </a:rPr>
              <a:t>technet.microsoft.com/ProjectServer</a:t>
            </a:r>
            <a:r>
              <a:rPr lang="en-US" sz="1600" dirty="0">
                <a:effectLst/>
              </a:rPr>
              <a:t> </a:t>
            </a:r>
          </a:p>
          <a:p>
            <a:pPr lvl="1"/>
            <a:r>
              <a:rPr lang="en-US" sz="1600" dirty="0" smtClean="0">
                <a:effectLst/>
              </a:rPr>
              <a:t>Admin </a:t>
            </a:r>
            <a:r>
              <a:rPr lang="en-US" sz="1600" dirty="0">
                <a:effectLst/>
              </a:rPr>
              <a:t>Blog </a:t>
            </a:r>
            <a:r>
              <a:rPr lang="en-US" sz="1600" dirty="0">
                <a:effectLst/>
                <a:hlinkClick r:id="rId9"/>
              </a:rPr>
              <a:t>http://</a:t>
            </a:r>
            <a:r>
              <a:rPr lang="en-US" sz="1600" dirty="0" smtClean="0">
                <a:effectLst/>
                <a:hlinkClick r:id="rId9"/>
              </a:rPr>
              <a:t>blogs.technet.com/projectadministration</a:t>
            </a:r>
            <a:r>
              <a:rPr lang="en-US" sz="1600" dirty="0">
                <a:effectLst/>
              </a:rPr>
              <a:t> </a:t>
            </a:r>
            <a:endParaRPr lang="en-US" sz="800" dirty="0">
              <a:effectLst/>
            </a:endParaRPr>
          </a:p>
          <a:p>
            <a:r>
              <a:rPr lang="en-US" sz="2000" b="1" dirty="0" smtClean="0">
                <a:effectLst/>
              </a:rPr>
              <a:t>Developer </a:t>
            </a:r>
            <a:r>
              <a:rPr lang="en-US" sz="2000" b="1" dirty="0">
                <a:effectLst/>
              </a:rPr>
              <a:t>related </a:t>
            </a:r>
          </a:p>
          <a:p>
            <a:pPr lvl="1"/>
            <a:r>
              <a:rPr lang="en-US" sz="1600" dirty="0" smtClean="0">
                <a:effectLst/>
              </a:rPr>
              <a:t>Developer </a:t>
            </a:r>
            <a:r>
              <a:rPr lang="en-US" sz="1600" dirty="0">
                <a:effectLst/>
              </a:rPr>
              <a:t>center @ MSDN </a:t>
            </a:r>
            <a:r>
              <a:rPr lang="en-US" sz="1600" dirty="0">
                <a:effectLst/>
                <a:hlinkClick r:id="rId10"/>
              </a:rPr>
              <a:t>http://</a:t>
            </a:r>
            <a:r>
              <a:rPr lang="en-US" sz="1600" dirty="0" smtClean="0">
                <a:effectLst/>
                <a:hlinkClick r:id="rId10"/>
              </a:rPr>
              <a:t>msdn.microsoft.com/Project</a:t>
            </a:r>
            <a:r>
              <a:rPr lang="en-US" sz="1600" dirty="0">
                <a:effectLst/>
              </a:rPr>
              <a:t> </a:t>
            </a:r>
          </a:p>
          <a:p>
            <a:pPr lvl="1"/>
            <a:r>
              <a:rPr lang="en-US" sz="1600" dirty="0" smtClean="0">
                <a:effectLst/>
              </a:rPr>
              <a:t>Programmability </a:t>
            </a:r>
            <a:r>
              <a:rPr lang="en-US" sz="1600" dirty="0">
                <a:effectLst/>
              </a:rPr>
              <a:t>blog </a:t>
            </a:r>
            <a:r>
              <a:rPr lang="en-US" sz="1600" dirty="0">
                <a:effectLst/>
                <a:hlinkClick r:id="rId11"/>
              </a:rPr>
              <a:t>http://</a:t>
            </a:r>
            <a:r>
              <a:rPr lang="en-US" sz="1600" dirty="0" smtClean="0">
                <a:effectLst/>
                <a:hlinkClick r:id="rId11"/>
              </a:rPr>
              <a:t>blogs.msdn.com/project_programmability</a:t>
            </a:r>
            <a:r>
              <a:rPr lang="en-US" sz="1600" dirty="0">
                <a:effectLst/>
              </a:rPr>
              <a:t> </a:t>
            </a:r>
            <a:endParaRPr lang="en-US" sz="800" dirty="0">
              <a:effectLst/>
            </a:endParaRPr>
          </a:p>
          <a:p>
            <a:r>
              <a:rPr lang="en-US" sz="2000" b="1" dirty="0" smtClean="0">
                <a:effectLst/>
              </a:rPr>
              <a:t>Additional </a:t>
            </a:r>
            <a:r>
              <a:rPr lang="en-US" sz="2000" b="1" dirty="0">
                <a:effectLst/>
              </a:rPr>
              <a:t>questions? Project 2010 Forums!</a:t>
            </a:r>
          </a:p>
          <a:p>
            <a:pPr lvl="1"/>
            <a:r>
              <a:rPr lang="en-US" sz="1600" dirty="0" smtClean="0">
                <a:effectLst/>
                <a:hlinkClick r:id="rId12"/>
              </a:rPr>
              <a:t>http</a:t>
            </a:r>
            <a:r>
              <a:rPr lang="en-US" sz="1600" dirty="0">
                <a:effectLst/>
                <a:hlinkClick r:id="rId12"/>
              </a:rPr>
              <a:t>://</a:t>
            </a:r>
            <a:r>
              <a:rPr lang="en-US" sz="1600" dirty="0" smtClean="0">
                <a:effectLst/>
                <a:hlinkClick r:id="rId12"/>
              </a:rPr>
              <a:t>social.msdn.microsoft.com/Forums/en-US/category/projectserver2010,projectprofessional2010</a:t>
            </a:r>
            <a:r>
              <a:rPr lang="en-US" sz="1600" dirty="0">
                <a:effectLst/>
              </a:rPr>
              <a:t> </a:t>
            </a:r>
            <a:endParaRPr lang="en-US" sz="1600" dirty="0" smtClean="0">
              <a:effectLst/>
            </a:endParaRPr>
          </a:p>
          <a:p>
            <a:r>
              <a:rPr lang="en-US" sz="2000" b="1" dirty="0" smtClean="0">
                <a:effectLst/>
              </a:rPr>
              <a:t>SharePoint 2010</a:t>
            </a:r>
          </a:p>
          <a:p>
            <a:pPr lvl="1"/>
            <a:r>
              <a:rPr lang="en-US" sz="1600" dirty="0" smtClean="0">
                <a:effectLst/>
                <a:hlinkClick r:id="rId13"/>
              </a:rPr>
              <a:t>http</a:t>
            </a:r>
            <a:r>
              <a:rPr lang="en-US" sz="1600" dirty="0">
                <a:effectLst/>
                <a:hlinkClick r:id="rId13"/>
              </a:rPr>
              <a:t>://</a:t>
            </a:r>
            <a:r>
              <a:rPr lang="en-US" sz="1600" dirty="0" smtClean="0">
                <a:effectLst/>
                <a:hlinkClick r:id="rId13"/>
              </a:rPr>
              <a:t>sharepoint.microsoft.com</a:t>
            </a:r>
            <a:r>
              <a:rPr lang="en-US" sz="1600" dirty="0" smtClean="0">
                <a:effectLst/>
              </a:rPr>
              <a:t> </a:t>
            </a:r>
            <a:endParaRPr lang="en-US" sz="1600" dirty="0">
              <a:effectLst/>
            </a:endParaRPr>
          </a:p>
        </p:txBody>
      </p:sp>
      <p:sp>
        <p:nvSpPr>
          <p:cNvPr id="6" name="TextBox 5"/>
          <p:cNvSpPr txBox="1"/>
          <p:nvPr/>
        </p:nvSpPr>
        <p:spPr>
          <a:xfrm>
            <a:off x="6129867" y="4953000"/>
            <a:ext cx="2895600" cy="1329595"/>
          </a:xfrm>
          <a:prstGeom prst="rect">
            <a:avLst/>
          </a:prstGeom>
        </p:spPr>
        <p:style>
          <a:lnRef idx="1">
            <a:schemeClr val="accent4"/>
          </a:lnRef>
          <a:fillRef idx="3">
            <a:schemeClr val="accent4"/>
          </a:fillRef>
          <a:effectRef idx="2">
            <a:schemeClr val="accent4"/>
          </a:effectRef>
          <a:fontRef idx="minor">
            <a:schemeClr val="lt1"/>
          </a:fontRef>
        </p:style>
        <p:txBody>
          <a:bodyPr wrap="square" lIns="0" tIns="0" rIns="0" bIns="0" rtlCol="0">
            <a:spAutoFit/>
          </a:bodyPr>
          <a:lstStyle/>
          <a:p>
            <a:pPr algn="ctr">
              <a:lnSpc>
                <a:spcPct val="90000"/>
              </a:lnSpc>
            </a:pPr>
            <a:r>
              <a:rPr lang="en-US" sz="1200" u="sng" dirty="0" smtClean="0">
                <a:gradFill>
                  <a:gsLst>
                    <a:gs pos="0">
                      <a:schemeClr val="tx1"/>
                    </a:gs>
                    <a:gs pos="86000">
                      <a:schemeClr val="tx1"/>
                    </a:gs>
                  </a:gsLst>
                  <a:lin ang="5400000" scaled="0"/>
                </a:gradFill>
              </a:rPr>
              <a:t>FORUMS</a:t>
            </a:r>
          </a:p>
          <a:p>
            <a:pPr>
              <a:lnSpc>
                <a:spcPct val="90000"/>
              </a:lnSpc>
            </a:pPr>
            <a:r>
              <a:rPr lang="en-US" sz="1200" i="1" dirty="0" smtClean="0">
                <a:gradFill>
                  <a:gsLst>
                    <a:gs pos="0">
                      <a:schemeClr val="tx1"/>
                    </a:gs>
                    <a:gs pos="86000">
                      <a:schemeClr val="tx1"/>
                    </a:gs>
                  </a:gsLst>
                  <a:lin ang="5400000" scaled="0"/>
                </a:gradFill>
              </a:rPr>
              <a:t>Project </a:t>
            </a:r>
            <a:r>
              <a:rPr lang="en-US" sz="1200" i="1" dirty="0">
                <a:gradFill>
                  <a:gsLst>
                    <a:gs pos="0">
                      <a:schemeClr val="tx1"/>
                    </a:gs>
                    <a:gs pos="86000">
                      <a:schemeClr val="tx1"/>
                    </a:gs>
                  </a:gsLst>
                  <a:lin ang="5400000" scaled="0"/>
                </a:gradFill>
              </a:rPr>
              <a:t>Professional </a:t>
            </a:r>
            <a:r>
              <a:rPr lang="en-US" sz="1200" i="1" dirty="0" smtClean="0">
                <a:gradFill>
                  <a:gsLst>
                    <a:gs pos="0">
                      <a:schemeClr val="tx1"/>
                    </a:gs>
                    <a:gs pos="86000">
                      <a:schemeClr val="tx1"/>
                    </a:gs>
                  </a:gsLst>
                  <a:lin ang="5400000" scaled="0"/>
                </a:gradFill>
              </a:rPr>
              <a:t>2010</a:t>
            </a:r>
          </a:p>
          <a:p>
            <a:pPr marL="171450" indent="-171450">
              <a:lnSpc>
                <a:spcPct val="90000"/>
              </a:lnSpc>
              <a:buFont typeface="Arial" pitchFamily="34" charset="0"/>
              <a:buChar char="•"/>
            </a:pPr>
            <a:r>
              <a:rPr lang="en-US" sz="1200" i="1" dirty="0" smtClean="0">
                <a:gradFill>
                  <a:gsLst>
                    <a:gs pos="0">
                      <a:schemeClr val="tx1"/>
                    </a:gs>
                    <a:gs pos="86000">
                      <a:schemeClr val="tx1"/>
                    </a:gs>
                  </a:gsLst>
                  <a:lin ang="5400000" scaled="0"/>
                </a:gradFill>
              </a:rPr>
              <a:t>General </a:t>
            </a:r>
            <a:r>
              <a:rPr lang="en-US" sz="1200" i="1" dirty="0">
                <a:gradFill>
                  <a:gsLst>
                    <a:gs pos="0">
                      <a:schemeClr val="tx1"/>
                    </a:gs>
                    <a:gs pos="86000">
                      <a:schemeClr val="tx1"/>
                    </a:gs>
                  </a:gsLst>
                  <a:lin ang="5400000" scaled="0"/>
                </a:gradFill>
              </a:rPr>
              <a:t>Questions and </a:t>
            </a:r>
            <a:r>
              <a:rPr lang="en-US" sz="1200" i="1" dirty="0" smtClean="0">
                <a:gradFill>
                  <a:gsLst>
                    <a:gs pos="0">
                      <a:schemeClr val="tx1"/>
                    </a:gs>
                    <a:gs pos="86000">
                      <a:schemeClr val="tx1"/>
                    </a:gs>
                  </a:gsLst>
                  <a:lin ang="5400000" scaled="0"/>
                </a:gradFill>
              </a:rPr>
              <a:t>Answers</a:t>
            </a:r>
          </a:p>
          <a:p>
            <a:pPr>
              <a:lnSpc>
                <a:spcPct val="90000"/>
              </a:lnSpc>
            </a:pPr>
            <a:r>
              <a:rPr lang="en-US" sz="1200" i="1" dirty="0">
                <a:gradFill>
                  <a:gsLst>
                    <a:gs pos="0">
                      <a:schemeClr val="tx1"/>
                    </a:gs>
                    <a:gs pos="86000">
                      <a:schemeClr val="tx1"/>
                    </a:gs>
                  </a:gsLst>
                  <a:lin ang="5400000" scaled="0"/>
                </a:gradFill>
              </a:rPr>
              <a:t>Project Server 2010 </a:t>
            </a:r>
            <a:endParaRPr lang="en-US" sz="1200" i="1" dirty="0" smtClean="0">
              <a:gradFill>
                <a:gsLst>
                  <a:gs pos="0">
                    <a:schemeClr val="tx1"/>
                  </a:gs>
                  <a:gs pos="86000">
                    <a:schemeClr val="tx1"/>
                  </a:gs>
                </a:gsLst>
                <a:lin ang="5400000" scaled="0"/>
              </a:gradFill>
            </a:endParaRPr>
          </a:p>
          <a:p>
            <a:pPr marL="171450" indent="-171450">
              <a:lnSpc>
                <a:spcPct val="90000"/>
              </a:lnSpc>
              <a:buFont typeface="Arial" pitchFamily="34" charset="0"/>
              <a:buChar char="•"/>
            </a:pPr>
            <a:r>
              <a:rPr lang="en-US" sz="1200" i="1" dirty="0" smtClean="0">
                <a:gradFill>
                  <a:gsLst>
                    <a:gs pos="0">
                      <a:schemeClr val="tx1"/>
                    </a:gs>
                    <a:gs pos="86000">
                      <a:schemeClr val="tx1"/>
                    </a:gs>
                  </a:gsLst>
                  <a:lin ang="5400000" scaled="0"/>
                </a:gradFill>
              </a:rPr>
              <a:t>General </a:t>
            </a:r>
            <a:r>
              <a:rPr lang="en-US" sz="1200" i="1" dirty="0">
                <a:gradFill>
                  <a:gsLst>
                    <a:gs pos="0">
                      <a:schemeClr val="tx1"/>
                    </a:gs>
                    <a:gs pos="86000">
                      <a:schemeClr val="tx1"/>
                    </a:gs>
                  </a:gsLst>
                  <a:lin ang="5400000" scaled="0"/>
                </a:gradFill>
              </a:rPr>
              <a:t>Questions and </a:t>
            </a:r>
            <a:r>
              <a:rPr lang="en-US" sz="1200" i="1" dirty="0" smtClean="0">
                <a:gradFill>
                  <a:gsLst>
                    <a:gs pos="0">
                      <a:schemeClr val="tx1"/>
                    </a:gs>
                    <a:gs pos="86000">
                      <a:schemeClr val="tx1"/>
                    </a:gs>
                  </a:gsLst>
                  <a:lin ang="5400000" scaled="0"/>
                </a:gradFill>
              </a:rPr>
              <a:t>Answers</a:t>
            </a:r>
          </a:p>
          <a:p>
            <a:pPr marL="171450" indent="-171450">
              <a:lnSpc>
                <a:spcPct val="90000"/>
              </a:lnSpc>
              <a:buFont typeface="Arial" pitchFamily="34" charset="0"/>
              <a:buChar char="•"/>
            </a:pPr>
            <a:r>
              <a:rPr lang="en-US" sz="1200" i="1" dirty="0" smtClean="0">
                <a:gradFill>
                  <a:gsLst>
                    <a:gs pos="0">
                      <a:schemeClr val="tx1"/>
                    </a:gs>
                    <a:gs pos="86000">
                      <a:schemeClr val="tx1"/>
                    </a:gs>
                  </a:gsLst>
                  <a:lin ang="5400000" scaled="0"/>
                </a:gradFill>
              </a:rPr>
              <a:t>Setup</a:t>
            </a:r>
            <a:r>
              <a:rPr lang="en-US" sz="1200" i="1" dirty="0">
                <a:gradFill>
                  <a:gsLst>
                    <a:gs pos="0">
                      <a:schemeClr val="tx1"/>
                    </a:gs>
                    <a:gs pos="86000">
                      <a:schemeClr val="tx1"/>
                    </a:gs>
                  </a:gsLst>
                  <a:lin ang="5400000" scaled="0"/>
                </a:gradFill>
              </a:rPr>
              <a:t>, Upgrade, Administration and </a:t>
            </a:r>
            <a:r>
              <a:rPr lang="en-US" sz="1200" i="1" dirty="0" smtClean="0">
                <a:gradFill>
                  <a:gsLst>
                    <a:gs pos="0">
                      <a:schemeClr val="tx1"/>
                    </a:gs>
                    <a:gs pos="86000">
                      <a:schemeClr val="tx1"/>
                    </a:gs>
                  </a:gsLst>
                  <a:lin ang="5400000" scaled="0"/>
                </a:gradFill>
              </a:rPr>
              <a:t>Operation</a:t>
            </a:r>
          </a:p>
          <a:p>
            <a:pPr marL="171450" indent="-171450">
              <a:lnSpc>
                <a:spcPct val="90000"/>
              </a:lnSpc>
              <a:buFont typeface="Arial" pitchFamily="34" charset="0"/>
              <a:buChar char="•"/>
            </a:pPr>
            <a:r>
              <a:rPr lang="en-US" sz="1200" i="1" dirty="0" smtClean="0">
                <a:gradFill>
                  <a:gsLst>
                    <a:gs pos="0">
                      <a:schemeClr val="tx1"/>
                    </a:gs>
                    <a:gs pos="86000">
                      <a:schemeClr val="tx1"/>
                    </a:gs>
                  </a:gsLst>
                  <a:lin ang="5400000" scaled="0"/>
                </a:gradFill>
              </a:rPr>
              <a:t>Customization </a:t>
            </a:r>
            <a:r>
              <a:rPr lang="en-US" sz="1200" i="1" dirty="0">
                <a:gradFill>
                  <a:gsLst>
                    <a:gs pos="0">
                      <a:schemeClr val="tx1"/>
                    </a:gs>
                    <a:gs pos="86000">
                      <a:schemeClr val="tx1"/>
                    </a:gs>
                  </a:gsLst>
                  <a:lin ang="5400000" scaled="0"/>
                </a:gradFill>
              </a:rPr>
              <a:t>and Programming</a:t>
            </a:r>
            <a:endParaRPr lang="en-US" sz="1200" i="1"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48428534"/>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208002"/>
            <a:ext cx="7239000" cy="553998"/>
          </a:xfrm>
        </p:spPr>
        <p:txBody>
          <a:bodyPr/>
          <a:lstStyle/>
          <a:p>
            <a:r>
              <a:rPr lang="en-US" sz="4000" dirty="0" smtClean="0"/>
              <a:t>Project 2010 Solution Demo Image</a:t>
            </a:r>
            <a:endParaRPr lang="en-US" sz="4000" dirty="0"/>
          </a:p>
        </p:txBody>
      </p:sp>
      <p:sp>
        <p:nvSpPr>
          <p:cNvPr id="3" name="Text Placeholder 2"/>
          <p:cNvSpPr>
            <a:spLocks noGrp="1"/>
          </p:cNvSpPr>
          <p:nvPr>
            <p:ph type="body" sz="quarter" idx="4294967295"/>
          </p:nvPr>
        </p:nvSpPr>
        <p:spPr>
          <a:xfrm>
            <a:off x="533400" y="1005007"/>
            <a:ext cx="8534400" cy="1661993"/>
          </a:xfrm>
        </p:spPr>
        <p:txBody>
          <a:bodyPr/>
          <a:lstStyle/>
          <a:p>
            <a:pPr marL="0" indent="0">
              <a:buNone/>
            </a:pPr>
            <a:r>
              <a:rPr lang="en-US" sz="2400" dirty="0" smtClean="0"/>
              <a:t>The Project 2010 Solution demo provides a comprehensive overview of the new  and existing capabilities included in </a:t>
            </a:r>
            <a:r>
              <a:rPr lang="en-US" sz="2400" dirty="0" smtClean="0">
                <a:solidFill>
                  <a:srgbClr val="FFC000"/>
                </a:solidFill>
              </a:rPr>
              <a:t>Microsoft Project Professional 2010 </a:t>
            </a:r>
            <a:r>
              <a:rPr lang="en-US" sz="2400" dirty="0" smtClean="0"/>
              <a:t>and </a:t>
            </a:r>
            <a:r>
              <a:rPr lang="en-US" sz="2400" dirty="0" smtClean="0">
                <a:solidFill>
                  <a:srgbClr val="FFC000"/>
                </a:solidFill>
              </a:rPr>
              <a:t>Microsoft Project Server 2010</a:t>
            </a:r>
            <a:r>
              <a:rPr lang="en-US" sz="2400" dirty="0" smtClean="0"/>
              <a:t>. The demo follows the life of a software development project from inception through to completion.</a:t>
            </a:r>
            <a:r>
              <a:rPr lang="en-US" sz="2000" dirty="0" smtClean="0"/>
              <a:t> </a:t>
            </a:r>
          </a:p>
        </p:txBody>
      </p:sp>
      <p:sp>
        <p:nvSpPr>
          <p:cNvPr id="5" name="Rectangle 4"/>
          <p:cNvSpPr/>
          <p:nvPr/>
        </p:nvSpPr>
        <p:spPr>
          <a:xfrm>
            <a:off x="0" y="5842337"/>
            <a:ext cx="9144000" cy="1015663"/>
          </a:xfrm>
          <a:prstGeom prst="rect">
            <a:avLst/>
          </a:prstGeom>
        </p:spPr>
        <p:txBody>
          <a:bodyPr wrap="square">
            <a:spAutoFit/>
          </a:bodyPr>
          <a:lstStyle/>
          <a:p>
            <a:pPr marL="287338" indent="-287338">
              <a:buBlip>
                <a:blip r:embed="rId2"/>
              </a:buBlip>
            </a:pPr>
            <a:r>
              <a:rPr lang="en-US" sz="2000" dirty="0" smtClean="0"/>
              <a:t>Feedback to </a:t>
            </a:r>
            <a:r>
              <a:rPr lang="en-US" sz="2000" u="sng" dirty="0" smtClean="0">
                <a:hlinkClick r:id="rId3"/>
              </a:rPr>
              <a:t>proj2010@microsoft.com</a:t>
            </a:r>
            <a:r>
              <a:rPr lang="en-US" sz="2000" dirty="0" smtClean="0"/>
              <a:t>  and title the email “Demo Feedback”.</a:t>
            </a:r>
          </a:p>
          <a:p>
            <a:pPr marL="287338" indent="-287338">
              <a:buBlip>
                <a:blip r:embed="rId2"/>
              </a:buBlip>
            </a:pPr>
            <a:r>
              <a:rPr lang="en-US" sz="2000" dirty="0"/>
              <a:t>Distributed to </a:t>
            </a:r>
            <a:r>
              <a:rPr lang="en-US" sz="2000" b="1" dirty="0"/>
              <a:t>partners and customers since Beta.</a:t>
            </a:r>
            <a:endParaRPr lang="en-US" sz="2000" dirty="0"/>
          </a:p>
          <a:p>
            <a:endParaRPr lang="en-US" sz="2000" dirty="0" smtClean="0"/>
          </a:p>
        </p:txBody>
      </p:sp>
      <p:sp>
        <p:nvSpPr>
          <p:cNvPr id="8" name="Rectangle 7"/>
          <p:cNvSpPr/>
          <p:nvPr/>
        </p:nvSpPr>
        <p:spPr>
          <a:xfrm>
            <a:off x="533400" y="2728079"/>
            <a:ext cx="8305800" cy="3508653"/>
          </a:xfrm>
          <a:prstGeom prst="rect">
            <a:avLst/>
          </a:prstGeom>
        </p:spPr>
        <p:txBody>
          <a:bodyPr wrap="square">
            <a:spAutoFit/>
          </a:bodyPr>
          <a:lstStyle/>
          <a:p>
            <a:pPr>
              <a:buNone/>
            </a:pPr>
            <a:r>
              <a:rPr lang="en-US" sz="2000" b="1" dirty="0">
                <a:solidFill>
                  <a:schemeClr val="accent1"/>
                </a:solidFill>
              </a:rPr>
              <a:t>EPM Solution demo </a:t>
            </a:r>
            <a:r>
              <a:rPr lang="en-US" sz="2000" b="1" dirty="0" smtClean="0">
                <a:solidFill>
                  <a:schemeClr val="accent1"/>
                </a:solidFill>
              </a:rPr>
              <a:t>includes:</a:t>
            </a:r>
            <a:endParaRPr lang="en-US" sz="2000" b="1" dirty="0">
              <a:solidFill>
                <a:schemeClr val="accent1"/>
              </a:solidFill>
            </a:endParaRPr>
          </a:p>
          <a:p>
            <a:pPr marL="285750" lvl="0" indent="-285750">
              <a:buFont typeface="Arial" pitchFamily="34" charset="0"/>
              <a:buChar char="•"/>
            </a:pPr>
            <a:r>
              <a:rPr lang="en-US" sz="2000" dirty="0"/>
              <a:t>PPM Governance</a:t>
            </a:r>
          </a:p>
          <a:p>
            <a:pPr marL="285750" lvl="0" indent="-285750">
              <a:buFont typeface="Arial" pitchFamily="34" charset="0"/>
              <a:buChar char="•"/>
            </a:pPr>
            <a:r>
              <a:rPr lang="en-US" sz="2000" dirty="0"/>
              <a:t>Portfolio Selection &amp; Analytics</a:t>
            </a:r>
          </a:p>
          <a:p>
            <a:pPr marL="285750" lvl="0" indent="-285750">
              <a:buFont typeface="Arial" pitchFamily="34" charset="0"/>
              <a:buChar char="•"/>
            </a:pPr>
            <a:r>
              <a:rPr lang="en-US" sz="2000" dirty="0"/>
              <a:t>Detailed Planning</a:t>
            </a:r>
          </a:p>
          <a:p>
            <a:pPr marL="285750" lvl="0" indent="-285750">
              <a:buFont typeface="Arial" pitchFamily="34" charset="0"/>
              <a:buChar char="•"/>
            </a:pPr>
            <a:r>
              <a:rPr lang="en-US" sz="2000" dirty="0"/>
              <a:t>Project &amp; Portfolio Execution </a:t>
            </a:r>
          </a:p>
          <a:p>
            <a:pPr>
              <a:buNone/>
            </a:pPr>
            <a:endParaRPr lang="en-US" sz="1100" b="1" u="sng" dirty="0" smtClean="0">
              <a:solidFill>
                <a:schemeClr val="accent1"/>
              </a:solidFill>
            </a:endParaRPr>
          </a:p>
          <a:p>
            <a:pPr>
              <a:buNone/>
            </a:pPr>
            <a:endParaRPr lang="en-US" sz="1100" b="1" u="sng" dirty="0" smtClean="0">
              <a:solidFill>
                <a:schemeClr val="accent1"/>
              </a:solidFill>
            </a:endParaRPr>
          </a:p>
          <a:p>
            <a:pPr>
              <a:buNone/>
            </a:pPr>
            <a:r>
              <a:rPr lang="en-US" sz="2000" b="1" dirty="0" smtClean="0">
                <a:solidFill>
                  <a:schemeClr val="accent1"/>
                </a:solidFill>
              </a:rPr>
              <a:t>Hosted - </a:t>
            </a:r>
            <a:r>
              <a:rPr lang="en-US" sz="2000" b="1" dirty="0" smtClean="0">
                <a:solidFill>
                  <a:schemeClr val="accent1"/>
                </a:solidFill>
                <a:hlinkClick r:id="rId4"/>
              </a:rPr>
              <a:t>http://go.microsoft.com/?linkid=9713654</a:t>
            </a:r>
            <a:endParaRPr lang="en-US" sz="2000" b="1" dirty="0" smtClean="0">
              <a:solidFill>
                <a:schemeClr val="accent1"/>
              </a:solidFill>
            </a:endParaRPr>
          </a:p>
          <a:p>
            <a:r>
              <a:rPr lang="en-US" sz="2000" b="1" dirty="0">
                <a:solidFill>
                  <a:schemeClr val="accent1"/>
                </a:solidFill>
              </a:rPr>
              <a:t>Download - </a:t>
            </a:r>
            <a:r>
              <a:rPr lang="en-US" sz="2000" b="1" dirty="0">
                <a:solidFill>
                  <a:schemeClr val="accent1"/>
                </a:solidFill>
                <a:hlinkClick r:id="rId5"/>
              </a:rPr>
              <a:t>http://go.microsoft.com/?linkid=9713956</a:t>
            </a:r>
            <a:r>
              <a:rPr lang="en-US" sz="2000" b="1" dirty="0">
                <a:solidFill>
                  <a:schemeClr val="accent1"/>
                </a:solidFill>
              </a:rPr>
              <a:t> </a:t>
            </a:r>
            <a:endParaRPr lang="en-US" sz="2000" b="1" dirty="0" smtClean="0">
              <a:solidFill>
                <a:schemeClr val="accent1"/>
              </a:solidFill>
            </a:endParaRPr>
          </a:p>
          <a:p>
            <a:pPr marL="342900" indent="-342900">
              <a:buFont typeface="Arial" pitchFamily="34" charset="0"/>
              <a:buChar char="•"/>
            </a:pPr>
            <a:r>
              <a:rPr lang="en-US" sz="2000" dirty="0">
                <a:solidFill>
                  <a:srgbClr val="FFC000"/>
                </a:solidFill>
              </a:rPr>
              <a:t>Please do follow instructions included in the </a:t>
            </a:r>
            <a:r>
              <a:rPr lang="en-US" sz="2000" dirty="0" smtClean="0">
                <a:solidFill>
                  <a:srgbClr val="FFC000"/>
                </a:solidFill>
              </a:rPr>
              <a:t>documentation. </a:t>
            </a:r>
            <a:endParaRPr lang="en-US" sz="2000" dirty="0">
              <a:solidFill>
                <a:srgbClr val="FFC000"/>
              </a:solidFill>
            </a:endParaRPr>
          </a:p>
          <a:p>
            <a:endParaRPr lang="en-US" sz="2000" b="1" dirty="0">
              <a:solidFill>
                <a:schemeClr val="accent1"/>
              </a:solidFill>
            </a:endParaRPr>
          </a:p>
          <a:p>
            <a:pPr>
              <a:buNone/>
            </a:pPr>
            <a:r>
              <a:rPr lang="en-US" sz="2000" b="1" dirty="0" smtClean="0">
                <a:solidFill>
                  <a:schemeClr val="accent1"/>
                </a:solidFill>
              </a:rPr>
              <a:t> </a:t>
            </a:r>
            <a:endParaRPr lang="en-US" sz="2000" b="1" dirty="0">
              <a:solidFill>
                <a:schemeClr val="accent1"/>
              </a:solidFill>
            </a:endParaRPr>
          </a:p>
        </p:txBody>
      </p:sp>
      <p:sp>
        <p:nvSpPr>
          <p:cNvPr id="9" name="Rectangle 8"/>
          <p:cNvSpPr/>
          <p:nvPr/>
        </p:nvSpPr>
        <p:spPr>
          <a:xfrm>
            <a:off x="4343400" y="2743200"/>
            <a:ext cx="4724400" cy="1631216"/>
          </a:xfrm>
          <a:prstGeom prst="rect">
            <a:avLst/>
          </a:prstGeom>
        </p:spPr>
        <p:txBody>
          <a:bodyPr wrap="square">
            <a:spAutoFit/>
          </a:bodyPr>
          <a:lstStyle/>
          <a:p>
            <a:pPr>
              <a:buNone/>
            </a:pPr>
            <a:r>
              <a:rPr lang="en-US" sz="2000" b="1" dirty="0">
                <a:solidFill>
                  <a:schemeClr val="accent1"/>
                </a:solidFill>
              </a:rPr>
              <a:t>Recommended </a:t>
            </a:r>
            <a:r>
              <a:rPr lang="en-US" sz="2000" b="1" dirty="0" smtClean="0">
                <a:solidFill>
                  <a:schemeClr val="accent1"/>
                </a:solidFill>
              </a:rPr>
              <a:t>Hardware/Software</a:t>
            </a:r>
          </a:p>
          <a:p>
            <a:pPr marL="285750" indent="-285750">
              <a:buFont typeface="Arial" pitchFamily="34" charset="0"/>
              <a:buChar char="•"/>
            </a:pPr>
            <a:r>
              <a:rPr lang="en-US" sz="2000" dirty="0"/>
              <a:t>8GB </a:t>
            </a:r>
            <a:r>
              <a:rPr lang="en-US" sz="2000" dirty="0" smtClean="0"/>
              <a:t>RAM</a:t>
            </a:r>
          </a:p>
          <a:p>
            <a:pPr marL="285750" indent="-285750">
              <a:buFont typeface="Arial" pitchFamily="34" charset="0"/>
              <a:buChar char="•"/>
            </a:pPr>
            <a:r>
              <a:rPr lang="en-US" sz="2000" dirty="0" smtClean="0"/>
              <a:t>Solid </a:t>
            </a:r>
            <a:r>
              <a:rPr lang="en-US" sz="2000" dirty="0"/>
              <a:t>State Drive (</a:t>
            </a:r>
            <a:r>
              <a:rPr lang="en-US" sz="2000" dirty="0" smtClean="0"/>
              <a:t>SSD)</a:t>
            </a:r>
          </a:p>
          <a:p>
            <a:pPr marL="285750" indent="-285750">
              <a:buFont typeface="Arial" pitchFamily="34" charset="0"/>
              <a:buChar char="•"/>
            </a:pPr>
            <a:r>
              <a:rPr lang="en-US" sz="2000" dirty="0" smtClean="0"/>
              <a:t>Windows </a:t>
            </a:r>
            <a:r>
              <a:rPr lang="en-US" sz="2000" dirty="0"/>
              <a:t>Server 2008 R2 64 bit (Hyper-V</a:t>
            </a:r>
            <a:r>
              <a:rPr lang="en-US" sz="2000" dirty="0" smtClean="0"/>
              <a:t>)</a:t>
            </a:r>
            <a:endParaRPr lang="en-US" sz="2000" dirty="0"/>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Microsoft logo and taglin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black">
          <a:xfrm>
            <a:off x="2217738" y="2921000"/>
            <a:ext cx="47085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
          <p:cNvSpPr txBox="1">
            <a:spLocks noChangeArrowheads="1"/>
          </p:cNvSpPr>
          <p:nvPr/>
        </p:nvSpPr>
        <p:spPr bwMode="blackWhite">
          <a:xfrm>
            <a:off x="381000" y="6083573"/>
            <a:ext cx="8382000" cy="523206"/>
          </a:xfrm>
          <a:prstGeom prst="rect">
            <a:avLst/>
          </a:prstGeom>
          <a:noFill/>
          <a:ln w="12700">
            <a:noFill/>
            <a:miter lim="800000"/>
            <a:headEnd type="none" w="sm" len="sm"/>
            <a:tailEnd type="none" w="sm" len="sm"/>
          </a:ln>
          <a:effectLst/>
        </p:spPr>
        <p:txBody>
          <a:bodyPr lIns="91425" tIns="45713" rIns="91425" bIns="45713">
            <a:spAutoFit/>
          </a:bodyPr>
          <a:lstStyle/>
          <a:p>
            <a:pPr algn="ctr" defTabSz="914099" eaLnBrk="0" fontAlgn="auto" hangingPunct="0">
              <a:spcBef>
                <a:spcPts val="0"/>
              </a:spcBef>
              <a:spcAft>
                <a:spcPts val="0"/>
              </a:spcAft>
              <a:defRPr/>
            </a:pPr>
            <a:r>
              <a:rPr lang="en-US" sz="700" dirty="0">
                <a:gradFill>
                  <a:gsLst>
                    <a:gs pos="0">
                      <a:schemeClr val="tx1"/>
                    </a:gs>
                    <a:gs pos="100000">
                      <a:schemeClr val="tx1"/>
                    </a:gs>
                  </a:gsLst>
                  <a:lin ang="5400000" scaled="0"/>
                </a:gradFill>
                <a:cs typeface="Arial" charset="0"/>
              </a:rPr>
              <a:t>© 2009 Microsoft Corporation. All rights reserved. Microsoft, Windows, Windows Vista and other product names are or may be registered trademarks and/or trademarks in the U.S. and/or other countries.</a:t>
            </a:r>
          </a:p>
          <a:p>
            <a:pPr algn="ctr" defTabSz="914099" eaLnBrk="0" fontAlgn="auto" hangingPunct="0">
              <a:spcBef>
                <a:spcPts val="0"/>
              </a:spcBef>
              <a:spcAft>
                <a:spcPts val="0"/>
              </a:spcAft>
              <a:defRPr/>
            </a:pPr>
            <a:r>
              <a:rPr lang="en-US" sz="700" dirty="0">
                <a:gradFill>
                  <a:gsLst>
                    <a:gs pos="0">
                      <a:schemeClr val="tx1"/>
                    </a:gs>
                    <a:gs pos="100000">
                      <a:schemeClr val="tx1"/>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a:gradFill>
                  <a:gsLst>
                    <a:gs pos="0">
                      <a:schemeClr val="tx1"/>
                    </a:gs>
                    <a:gs pos="100000">
                      <a:schemeClr val="tx1"/>
                    </a:gs>
                  </a:gsLst>
                  <a:lin ang="5400000" scaled="0"/>
                </a:gradFill>
                <a:cs typeface="Arial" charset="0"/>
              </a:rPr>
            </a:br>
            <a:r>
              <a:rPr lang="en-US" sz="700" dirty="0">
                <a:gradFill>
                  <a:gsLst>
                    <a:gs pos="0">
                      <a:schemeClr val="tx1"/>
                    </a:gs>
                    <a:gs pos="100000">
                      <a:schemeClr val="tx1"/>
                    </a:gs>
                  </a:gsLst>
                  <a:lin ang="5400000" scaled="0"/>
                </a:gradFill>
                <a:cs typeface="Arial" charset="0"/>
              </a:rPr>
              <a:t>MICROSOFT MAKES NO WARRANTIES, EXPRESS, IMPLIED OR STATUTORY, AS TO THE INFORMATION IN THIS PRESENTATION.</a:t>
            </a: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5"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1000" y="228600"/>
            <a:ext cx="8382000" cy="666385"/>
          </a:xfrm>
        </p:spPr>
        <p:txBody>
          <a:bodyPr/>
          <a:lstStyle/>
          <a:p>
            <a:pPr defTabSz="914363" fontAlgn="auto">
              <a:spcAft>
                <a:spcPts val="0"/>
              </a:spcAft>
              <a:defRPr/>
            </a:pPr>
            <a:r>
              <a:rPr sz="4400">
                <a:gradFill flip="none" rotWithShape="1">
                  <a:gsLst>
                    <a:gs pos="0">
                      <a:srgbClr val="FFFFFF"/>
                    </a:gs>
                    <a:gs pos="86000">
                      <a:srgbClr val="FFFFFF"/>
                    </a:gs>
                  </a:gsLst>
                  <a:lin ang="5400000" scaled="0"/>
                  <a:tileRect/>
                </a:gradFill>
              </a:rPr>
              <a:t>Project 2010 Investment Areas</a:t>
            </a:r>
            <a:br>
              <a:rPr sz="4400">
                <a:gradFill flip="none" rotWithShape="1">
                  <a:gsLst>
                    <a:gs pos="0">
                      <a:srgbClr val="FFFFFF"/>
                    </a:gs>
                    <a:gs pos="86000">
                      <a:srgbClr val="FFFFFF"/>
                    </a:gs>
                  </a:gsLst>
                  <a:lin ang="5400000" scaled="0"/>
                  <a:tileRect/>
                </a:gradFill>
              </a:rPr>
            </a:br>
            <a:r>
              <a:rPr sz="3200" i="1">
                <a:gradFill>
                  <a:gsLst>
                    <a:gs pos="50000">
                      <a:srgbClr val="CDD804">
                        <a:lumMod val="40000"/>
                        <a:lumOff val="60000"/>
                      </a:srgbClr>
                    </a:gs>
                    <a:gs pos="100000">
                      <a:srgbClr val="CDD804"/>
                    </a:gs>
                  </a:gsLst>
                  <a:lin ang="5400000" scaled="0"/>
                </a:gradFill>
              </a:rPr>
              <a:t>Work Management Solutions for Individuals, Teams and the Enterprise</a:t>
            </a:r>
            <a:endParaRPr sz="4400"/>
          </a:p>
        </p:txBody>
      </p:sp>
      <p:pic>
        <p:nvPicPr>
          <p:cNvPr id="16388" name="Picture 4" descr="wheel.png"/>
          <p:cNvPicPr>
            <a:picLocks/>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22413" y="1417638"/>
            <a:ext cx="6099175"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reeform 6"/>
          <p:cNvSpPr>
            <a:spLocks/>
          </p:cNvSpPr>
          <p:nvPr/>
        </p:nvSpPr>
        <p:spPr bwMode="auto">
          <a:xfrm flipH="1">
            <a:off x="0" y="990600"/>
            <a:ext cx="9144000" cy="5865813"/>
          </a:xfrm>
          <a:custGeom>
            <a:avLst/>
            <a:gdLst/>
            <a:ahLst/>
            <a:cxnLst>
              <a:cxn ang="0">
                <a:pos x="0" y="3312"/>
              </a:cxn>
              <a:cxn ang="0">
                <a:pos x="176" y="3326"/>
              </a:cxn>
              <a:cxn ang="0">
                <a:pos x="462" y="3336"/>
              </a:cxn>
              <a:cxn ang="0">
                <a:pos x="748" y="3338"/>
              </a:cxn>
              <a:cxn ang="0">
                <a:pos x="966" y="3332"/>
              </a:cxn>
              <a:cxn ang="0">
                <a:pos x="1204" y="3320"/>
              </a:cxn>
              <a:cxn ang="0">
                <a:pos x="1458" y="3300"/>
              </a:cxn>
              <a:cxn ang="0">
                <a:pos x="1724" y="3270"/>
              </a:cxn>
              <a:cxn ang="0">
                <a:pos x="2000" y="3228"/>
              </a:cxn>
              <a:cxn ang="0">
                <a:pos x="2282" y="3174"/>
              </a:cxn>
              <a:cxn ang="0">
                <a:pos x="2568" y="3106"/>
              </a:cxn>
              <a:cxn ang="0">
                <a:pos x="2856" y="3022"/>
              </a:cxn>
              <a:cxn ang="0">
                <a:pos x="3140" y="2922"/>
              </a:cxn>
              <a:cxn ang="0">
                <a:pos x="3280" y="2864"/>
              </a:cxn>
              <a:cxn ang="0">
                <a:pos x="3370" y="2824"/>
              </a:cxn>
              <a:cxn ang="0">
                <a:pos x="3546" y="2740"/>
              </a:cxn>
              <a:cxn ang="0">
                <a:pos x="3718" y="2648"/>
              </a:cxn>
              <a:cxn ang="0">
                <a:pos x="3886" y="2552"/>
              </a:cxn>
              <a:cxn ang="0">
                <a:pos x="4048" y="2450"/>
              </a:cxn>
              <a:cxn ang="0">
                <a:pos x="4204" y="2346"/>
              </a:cxn>
              <a:cxn ang="0">
                <a:pos x="4356" y="2236"/>
              </a:cxn>
              <a:cxn ang="0">
                <a:pos x="4502" y="2122"/>
              </a:cxn>
              <a:cxn ang="0">
                <a:pos x="4644" y="2008"/>
              </a:cxn>
              <a:cxn ang="0">
                <a:pos x="4846" y="1832"/>
              </a:cxn>
              <a:cxn ang="0">
                <a:pos x="5098" y="1592"/>
              </a:cxn>
              <a:cxn ang="0">
                <a:pos x="5326" y="1354"/>
              </a:cxn>
              <a:cxn ang="0">
                <a:pos x="5534" y="1120"/>
              </a:cxn>
              <a:cxn ang="0">
                <a:pos x="5718" y="896"/>
              </a:cxn>
              <a:cxn ang="0">
                <a:pos x="5880" y="686"/>
              </a:cxn>
              <a:cxn ang="0">
                <a:pos x="6018" y="496"/>
              </a:cxn>
              <a:cxn ang="0">
                <a:pos x="6130" y="330"/>
              </a:cxn>
              <a:cxn ang="0">
                <a:pos x="6284" y="88"/>
              </a:cxn>
              <a:cxn ang="0">
                <a:pos x="6336" y="0"/>
              </a:cxn>
              <a:cxn ang="0">
                <a:pos x="0" y="4160"/>
              </a:cxn>
            </a:cxnLst>
            <a:rect l="0" t="0" r="r" b="b"/>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flip="none" rotWithShape="1">
            <a:gsLst>
              <a:gs pos="0">
                <a:schemeClr val="bg1">
                  <a:lumMod val="85000"/>
                  <a:alpha val="25000"/>
                </a:schemeClr>
              </a:gs>
              <a:gs pos="50000">
                <a:schemeClr val="bg1">
                  <a:lumMod val="85000"/>
                  <a:alpha val="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3" fontAlgn="auto">
              <a:spcBef>
                <a:spcPts val="0"/>
              </a:spcBef>
              <a:spcAft>
                <a:spcPts val="0"/>
              </a:spcAft>
              <a:defRPr/>
            </a:pPr>
            <a:endParaRPr lang="en-US" dirty="0"/>
          </a:p>
        </p:txBody>
      </p:sp>
      <p:sp>
        <p:nvSpPr>
          <p:cNvPr id="50" name="Freeform 5"/>
          <p:cNvSpPr>
            <a:spLocks/>
          </p:cNvSpPr>
          <p:nvPr/>
        </p:nvSpPr>
        <p:spPr bwMode="auto">
          <a:xfrm>
            <a:off x="-22225" y="762000"/>
            <a:ext cx="9166225" cy="6110288"/>
          </a:xfrm>
          <a:custGeom>
            <a:avLst/>
            <a:gdLst/>
            <a:ahLst/>
            <a:cxnLst>
              <a:cxn ang="0">
                <a:pos x="3291" y="0"/>
              </a:cxn>
              <a:cxn ang="0">
                <a:pos x="3321" y="264"/>
              </a:cxn>
              <a:cxn ang="0">
                <a:pos x="458" y="843"/>
              </a:cxn>
              <a:cxn ang="0">
                <a:pos x="0" y="688"/>
              </a:cxn>
              <a:cxn ang="0">
                <a:pos x="0" y="2160"/>
              </a:cxn>
              <a:cxn ang="0">
                <a:pos x="2100" y="2160"/>
              </a:cxn>
              <a:cxn ang="0">
                <a:pos x="1803" y="1197"/>
              </a:cxn>
              <a:cxn ang="0">
                <a:pos x="3380" y="791"/>
              </a:cxn>
              <a:cxn ang="0">
                <a:pos x="3410" y="1055"/>
              </a:cxn>
              <a:cxn ang="0">
                <a:pos x="3849" y="422"/>
              </a:cxn>
              <a:cxn ang="0">
                <a:pos x="3291" y="0"/>
              </a:cxn>
            </a:cxnLst>
            <a:rect l="0" t="0" r="r" b="b"/>
            <a:pathLst>
              <a:path w="3849" h="2160">
                <a:moveTo>
                  <a:pt x="3291" y="0"/>
                </a:moveTo>
                <a:cubicBezTo>
                  <a:pt x="3321" y="264"/>
                  <a:pt x="3321" y="264"/>
                  <a:pt x="3321" y="264"/>
                </a:cubicBezTo>
                <a:cubicBezTo>
                  <a:pt x="2555" y="226"/>
                  <a:pt x="1162" y="445"/>
                  <a:pt x="458" y="843"/>
                </a:cubicBezTo>
                <a:cubicBezTo>
                  <a:pt x="125" y="831"/>
                  <a:pt x="0" y="688"/>
                  <a:pt x="0" y="688"/>
                </a:cubicBezTo>
                <a:cubicBezTo>
                  <a:pt x="0" y="2160"/>
                  <a:pt x="0" y="2160"/>
                  <a:pt x="0" y="2160"/>
                </a:cubicBezTo>
                <a:cubicBezTo>
                  <a:pt x="2100" y="2160"/>
                  <a:pt x="2100" y="2160"/>
                  <a:pt x="2100" y="2160"/>
                </a:cubicBezTo>
                <a:cubicBezTo>
                  <a:pt x="2100" y="2160"/>
                  <a:pt x="761" y="1767"/>
                  <a:pt x="1803" y="1197"/>
                </a:cubicBezTo>
                <a:cubicBezTo>
                  <a:pt x="2236" y="971"/>
                  <a:pt x="2760" y="831"/>
                  <a:pt x="3380" y="791"/>
                </a:cubicBezTo>
                <a:cubicBezTo>
                  <a:pt x="3410" y="1055"/>
                  <a:pt x="3410" y="1055"/>
                  <a:pt x="3410" y="1055"/>
                </a:cubicBezTo>
                <a:cubicBezTo>
                  <a:pt x="3849" y="422"/>
                  <a:pt x="3849" y="422"/>
                  <a:pt x="3849" y="422"/>
                </a:cubicBezTo>
                <a:lnTo>
                  <a:pt x="3291" y="0"/>
                </a:lnTo>
                <a:close/>
              </a:path>
            </a:pathLst>
          </a:custGeom>
          <a:gradFill>
            <a:gsLst>
              <a:gs pos="0">
                <a:srgbClr val="0F0F0F"/>
              </a:gs>
              <a:gs pos="77000">
                <a:schemeClr val="bg2">
                  <a:lumMod val="95000"/>
                  <a:lumOff val="5000"/>
                </a:schemeClr>
              </a:gs>
            </a:gsLst>
            <a:lin ang="16200000" scaled="1"/>
          </a:gradFill>
          <a:ln w="9525">
            <a:noFill/>
            <a:round/>
            <a:headEnd/>
            <a:tailEnd/>
          </a:ln>
        </p:spPr>
        <p:txBody>
          <a:bodyPr/>
          <a:lstStyle/>
          <a:p>
            <a:pPr defTabSz="914363" fontAlgn="auto">
              <a:spcBef>
                <a:spcPts val="0"/>
              </a:spcBef>
              <a:spcAft>
                <a:spcPts val="0"/>
              </a:spcAft>
              <a:defRPr/>
            </a:pPr>
            <a:endParaRPr lang="en-US" dirty="0">
              <a:latin typeface="+mn-lt"/>
              <a:cs typeface="+mn-cs"/>
            </a:endParaRPr>
          </a:p>
        </p:txBody>
      </p:sp>
      <p:pic>
        <p:nvPicPr>
          <p:cNvPr id="17412" name="Picture 15"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13" name="Group 84"/>
          <p:cNvGrpSpPr>
            <a:grpSpLocks/>
          </p:cNvGrpSpPr>
          <p:nvPr/>
        </p:nvGrpSpPr>
        <p:grpSpPr bwMode="auto">
          <a:xfrm>
            <a:off x="360363" y="1143000"/>
            <a:ext cx="323850" cy="6575425"/>
            <a:chOff x="1203759" y="1447800"/>
            <a:chExt cx="431800" cy="6574631"/>
          </a:xfrm>
        </p:grpSpPr>
        <p:sp>
          <p:nvSpPr>
            <p:cNvPr id="56" name="Freeform 31"/>
            <p:cNvSpPr>
              <a:spLocks/>
            </p:cNvSpPr>
            <p:nvPr/>
          </p:nvSpPr>
          <p:spPr bwMode="auto">
            <a:xfrm>
              <a:off x="1203759" y="3570032"/>
              <a:ext cx="431800" cy="2330169"/>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alpha val="50000"/>
                  </a:schemeClr>
                </a:gs>
                <a:gs pos="50000">
                  <a:schemeClr val="tx1">
                    <a:alpha val="50000"/>
                  </a:schemeClr>
                </a:gs>
                <a:gs pos="100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a:defRPr/>
              </a:pPr>
              <a:endParaRPr lang="en-US" sz="2900" i="1" dirty="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sp>
          <p:nvSpPr>
            <p:cNvPr id="58" name="Freeform 31"/>
            <p:cNvSpPr>
              <a:spLocks/>
            </p:cNvSpPr>
            <p:nvPr/>
          </p:nvSpPr>
          <p:spPr bwMode="auto">
            <a:xfrm>
              <a:off x="1203759" y="1447800"/>
              <a:ext cx="431800" cy="2328582"/>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alpha val="50000"/>
                  </a:schemeClr>
                </a:gs>
                <a:gs pos="50000">
                  <a:schemeClr val="tx1">
                    <a:alpha val="50000"/>
                  </a:schemeClr>
                </a:gs>
                <a:gs pos="100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a:defRPr/>
              </a:pPr>
              <a:endParaRPr lang="en-US" sz="2900" i="1" dirty="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sp>
          <p:nvSpPr>
            <p:cNvPr id="59" name="Freeform 31"/>
            <p:cNvSpPr>
              <a:spLocks/>
            </p:cNvSpPr>
            <p:nvPr/>
          </p:nvSpPr>
          <p:spPr bwMode="auto">
            <a:xfrm>
              <a:off x="1203759" y="5693850"/>
              <a:ext cx="431800" cy="2328581"/>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alpha val="50000"/>
                  </a:schemeClr>
                </a:gs>
                <a:gs pos="42000">
                  <a:schemeClr val="tx1">
                    <a:alpha val="0"/>
                  </a:schemeClr>
                </a:gs>
                <a:gs pos="80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a:defRPr/>
              </a:pPr>
              <a:endParaRPr lang="en-US" sz="2900" i="1" dirty="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grpSp>
      <p:sp>
        <p:nvSpPr>
          <p:cNvPr id="2" name="Title 1"/>
          <p:cNvSpPr>
            <a:spLocks noGrp="1"/>
          </p:cNvSpPr>
          <p:nvPr>
            <p:ph type="title"/>
          </p:nvPr>
        </p:nvSpPr>
        <p:spPr>
          <a:xfrm>
            <a:off x="389436" y="228600"/>
            <a:ext cx="8363938" cy="720197"/>
          </a:xfrm>
        </p:spPr>
        <p:txBody>
          <a:bodyPr/>
          <a:lstStyle/>
          <a:p>
            <a:pPr defTabSz="914363" fontAlgn="auto">
              <a:spcAft>
                <a:spcPts val="0"/>
              </a:spcAft>
              <a:defRPr/>
            </a:pPr>
            <a:r>
              <a:rPr sz="3200">
                <a:sym typeface="Wingdings" pitchFamily="2" charset="2"/>
              </a:rPr>
              <a:t>Choose the Right Tools that Can Evolve with You</a:t>
            </a:r>
            <a:br>
              <a:rPr sz="3200">
                <a:sym typeface="Wingdings" pitchFamily="2" charset="2"/>
              </a:rPr>
            </a:br>
            <a:r>
              <a:rPr sz="2000">
                <a:gradFill>
                  <a:gsLst>
                    <a:gs pos="50000">
                      <a:schemeClr val="accent2"/>
                    </a:gs>
                    <a:gs pos="100000">
                      <a:schemeClr val="accent2"/>
                    </a:gs>
                  </a:gsLst>
                  <a:lin ang="5400000" scaled="0"/>
                </a:gradFill>
                <a:sym typeface="Wingdings" pitchFamily="2" charset="2"/>
              </a:rPr>
              <a:t>Work Management Solutions for Individuals, Teams and the Enterprise</a:t>
            </a:r>
            <a:endParaRPr sz="3600">
              <a:gradFill>
                <a:gsLst>
                  <a:gs pos="50000">
                    <a:schemeClr val="accent2"/>
                  </a:gs>
                  <a:gs pos="100000">
                    <a:schemeClr val="accent2"/>
                  </a:gs>
                </a:gsLst>
                <a:lin ang="5400000" scaled="0"/>
              </a:gradFill>
            </a:endParaRPr>
          </a:p>
        </p:txBody>
      </p:sp>
      <p:sp>
        <p:nvSpPr>
          <p:cNvPr id="113" name="Freeform 55"/>
          <p:cNvSpPr>
            <a:spLocks/>
          </p:cNvSpPr>
          <p:nvPr/>
        </p:nvSpPr>
        <p:spPr bwMode="auto">
          <a:xfrm>
            <a:off x="528638" y="6046788"/>
            <a:ext cx="8331200" cy="477837"/>
          </a:xfrm>
          <a:custGeom>
            <a:avLst/>
            <a:gdLst/>
            <a:ahLst/>
            <a:cxnLst>
              <a:cxn ang="0">
                <a:pos x="0" y="209"/>
              </a:cxn>
              <a:cxn ang="0">
                <a:pos x="7515" y="209"/>
              </a:cxn>
              <a:cxn ang="0">
                <a:pos x="7409" y="330"/>
              </a:cxn>
              <a:cxn ang="0">
                <a:pos x="7515" y="330"/>
              </a:cxn>
              <a:cxn ang="0">
                <a:pos x="7675" y="164"/>
              </a:cxn>
              <a:cxn ang="0">
                <a:pos x="7508" y="0"/>
              </a:cxn>
              <a:cxn ang="0">
                <a:pos x="7409" y="0"/>
              </a:cxn>
              <a:cxn ang="0">
                <a:pos x="7515" y="115"/>
              </a:cxn>
              <a:cxn ang="0">
                <a:pos x="0" y="115"/>
              </a:cxn>
            </a:cxnLst>
            <a:rect l="0" t="0" r="r" b="b"/>
            <a:pathLst>
              <a:path w="7675" h="330">
                <a:moveTo>
                  <a:pt x="0" y="209"/>
                </a:moveTo>
                <a:lnTo>
                  <a:pt x="7515" y="209"/>
                </a:lnTo>
                <a:lnTo>
                  <a:pt x="7409" y="330"/>
                </a:lnTo>
                <a:lnTo>
                  <a:pt x="7515" y="330"/>
                </a:lnTo>
                <a:lnTo>
                  <a:pt x="7675" y="164"/>
                </a:lnTo>
                <a:lnTo>
                  <a:pt x="7508" y="0"/>
                </a:lnTo>
                <a:lnTo>
                  <a:pt x="7409" y="0"/>
                </a:lnTo>
                <a:lnTo>
                  <a:pt x="7515" y="115"/>
                </a:lnTo>
                <a:lnTo>
                  <a:pt x="0" y="115"/>
                </a:lnTo>
              </a:path>
            </a:pathLst>
          </a:custGeom>
          <a:gradFill flip="none" rotWithShape="1">
            <a:gsLst>
              <a:gs pos="0">
                <a:schemeClr val="tx1">
                  <a:alpha val="50000"/>
                </a:schemeClr>
              </a:gs>
              <a:gs pos="50000">
                <a:schemeClr val="tx1">
                  <a:alpha val="50000"/>
                </a:schemeClr>
              </a:gs>
              <a:gs pos="100000">
                <a:schemeClr val="tx1">
                  <a:alpha val="0"/>
                </a:schemeClr>
              </a:gs>
            </a:gsLst>
            <a:lin ang="108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a:defRPr/>
            </a:pPr>
            <a:endParaRPr lang="en-US" sz="2900" i="1" dirty="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sp>
        <p:nvSpPr>
          <p:cNvPr id="114" name="TextBox 113"/>
          <p:cNvSpPr txBox="1"/>
          <p:nvPr/>
        </p:nvSpPr>
        <p:spPr>
          <a:xfrm>
            <a:off x="1260351" y="6189971"/>
            <a:ext cx="426335" cy="207749"/>
          </a:xfrm>
          <a:prstGeom prst="rect">
            <a:avLst/>
          </a:prstGeom>
          <a:noFill/>
        </p:spPr>
        <p:txBody>
          <a:bodyPr wrap="none"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a:lnSpc>
                <a:spcPct val="75000"/>
              </a:lnSpc>
              <a:defRPr/>
            </a:pPr>
            <a:r>
              <a:rPr lang="en-US"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cs typeface="+mn-cs"/>
              </a:rPr>
              <a:t>Low</a:t>
            </a:r>
          </a:p>
        </p:txBody>
      </p:sp>
      <p:sp>
        <p:nvSpPr>
          <p:cNvPr id="115" name="TextBox 114"/>
          <p:cNvSpPr txBox="1"/>
          <p:nvPr/>
        </p:nvSpPr>
        <p:spPr>
          <a:xfrm>
            <a:off x="3753085" y="6189971"/>
            <a:ext cx="878446" cy="207749"/>
          </a:xfrm>
          <a:prstGeom prst="rect">
            <a:avLst/>
          </a:prstGeom>
          <a:noFill/>
        </p:spPr>
        <p:txBody>
          <a:bodyPr wrap="none"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a:lnSpc>
                <a:spcPct val="75000"/>
              </a:lnSpc>
              <a:defRPr/>
            </a:pPr>
            <a:r>
              <a:rPr lang="en-US"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cs typeface="+mn-cs"/>
              </a:rPr>
              <a:t>Medium</a:t>
            </a:r>
          </a:p>
        </p:txBody>
      </p:sp>
      <p:sp>
        <p:nvSpPr>
          <p:cNvPr id="116" name="TextBox 115"/>
          <p:cNvSpPr txBox="1"/>
          <p:nvPr/>
        </p:nvSpPr>
        <p:spPr>
          <a:xfrm>
            <a:off x="6685710" y="6189971"/>
            <a:ext cx="524182" cy="207749"/>
          </a:xfrm>
          <a:prstGeom prst="rect">
            <a:avLst/>
          </a:prstGeom>
          <a:noFill/>
        </p:spPr>
        <p:txBody>
          <a:bodyPr wrap="none"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a:lnSpc>
                <a:spcPct val="75000"/>
              </a:lnSpc>
              <a:defRPr/>
            </a:pPr>
            <a:r>
              <a:rPr lang="en-US"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cs typeface="+mn-cs"/>
              </a:rPr>
              <a:t>High</a:t>
            </a:r>
          </a:p>
        </p:txBody>
      </p:sp>
      <p:sp>
        <p:nvSpPr>
          <p:cNvPr id="117" name="TextBox 116"/>
          <p:cNvSpPr txBox="1"/>
          <p:nvPr/>
        </p:nvSpPr>
        <p:spPr>
          <a:xfrm rot="16200000">
            <a:off x="-28613" y="5444742"/>
            <a:ext cx="1102866" cy="207749"/>
          </a:xfrm>
          <a:prstGeom prst="rect">
            <a:avLst/>
          </a:prstGeom>
          <a:noFill/>
        </p:spPr>
        <p:txBody>
          <a:bodyPr wrap="none"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a:lnSpc>
                <a:spcPct val="75000"/>
              </a:lnSpc>
              <a:defRPr/>
            </a:pPr>
            <a:r>
              <a:rPr lang="en-US"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cs typeface="+mn-cs"/>
              </a:rPr>
              <a:t>Individual</a:t>
            </a:r>
          </a:p>
        </p:txBody>
      </p:sp>
      <p:sp>
        <p:nvSpPr>
          <p:cNvPr id="118" name="TextBox 117"/>
          <p:cNvSpPr txBox="1"/>
          <p:nvPr/>
        </p:nvSpPr>
        <p:spPr>
          <a:xfrm rot="16200000">
            <a:off x="235081" y="3934739"/>
            <a:ext cx="575478" cy="207749"/>
          </a:xfrm>
          <a:prstGeom prst="rect">
            <a:avLst/>
          </a:prstGeom>
          <a:noFill/>
        </p:spPr>
        <p:txBody>
          <a:bodyPr wrap="none"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a:lnSpc>
                <a:spcPct val="75000"/>
              </a:lnSpc>
              <a:defRPr/>
            </a:pPr>
            <a:r>
              <a:rPr lang="en-US"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cs typeface="+mn-cs"/>
              </a:rPr>
              <a:t>Team</a:t>
            </a:r>
          </a:p>
        </p:txBody>
      </p:sp>
      <p:sp>
        <p:nvSpPr>
          <p:cNvPr id="119" name="TextBox 118"/>
          <p:cNvSpPr txBox="1"/>
          <p:nvPr/>
        </p:nvSpPr>
        <p:spPr>
          <a:xfrm rot="16200000">
            <a:off x="-17776" y="2081106"/>
            <a:ext cx="1081193" cy="207749"/>
          </a:xfrm>
          <a:prstGeom prst="rect">
            <a:avLst/>
          </a:prstGeom>
          <a:noFill/>
        </p:spPr>
        <p:txBody>
          <a:bodyPr wrap="none"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a:lnSpc>
                <a:spcPct val="75000"/>
              </a:lnSpc>
              <a:defRPr/>
            </a:pPr>
            <a:r>
              <a:rPr lang="en-US"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cs typeface="+mn-cs"/>
              </a:rPr>
              <a:t>Enterprise</a:t>
            </a:r>
          </a:p>
        </p:txBody>
      </p:sp>
      <p:sp>
        <p:nvSpPr>
          <p:cNvPr id="120" name="TextBox 119"/>
          <p:cNvSpPr txBox="1"/>
          <p:nvPr/>
        </p:nvSpPr>
        <p:spPr>
          <a:xfrm>
            <a:off x="1103476" y="4533689"/>
            <a:ext cx="2077172" cy="307777"/>
          </a:xfrm>
          <a:prstGeom prst="rect">
            <a:avLst/>
          </a:prstGeom>
          <a:noFill/>
        </p:spPr>
        <p:txBody>
          <a:bodyPr wrap="none" lIns="0" tIns="0" rIns="0" bIns="0">
            <a:spAutoFit/>
          </a:bodyPr>
          <a:lstStyle/>
          <a:p>
            <a:pPr defTabSz="914363" fontAlgn="auto">
              <a:spcBef>
                <a:spcPts val="0"/>
              </a:spcBef>
              <a:spcAft>
                <a:spcPts val="0"/>
              </a:spcAft>
              <a:defRPr/>
            </a:pPr>
            <a:r>
              <a:rPr lang="en-US" sz="2000" b="1" i="1" dirty="0">
                <a:gradFill>
                  <a:gsLst>
                    <a:gs pos="0">
                      <a:schemeClr val="tx1"/>
                    </a:gs>
                    <a:gs pos="86000">
                      <a:schemeClr val="tx1"/>
                    </a:gs>
                  </a:gsLst>
                  <a:lin ang="5400000" scaled="0"/>
                </a:gradFill>
                <a:latin typeface="+mn-lt"/>
                <a:cs typeface="+mn-cs"/>
              </a:rPr>
              <a:t>Project Managers</a:t>
            </a:r>
          </a:p>
        </p:txBody>
      </p:sp>
      <p:sp>
        <p:nvSpPr>
          <p:cNvPr id="121" name="TextBox 120"/>
          <p:cNvSpPr txBox="1"/>
          <p:nvPr/>
        </p:nvSpPr>
        <p:spPr>
          <a:xfrm>
            <a:off x="1912782" y="2842161"/>
            <a:ext cx="3439724" cy="615553"/>
          </a:xfrm>
          <a:prstGeom prst="rect">
            <a:avLst/>
          </a:prstGeom>
          <a:noFill/>
        </p:spPr>
        <p:txBody>
          <a:bodyPr wrap="none" lIns="0" tIns="0" rIns="0" bIns="0">
            <a:spAutoFit/>
          </a:bodyPr>
          <a:lstStyle/>
          <a:p>
            <a:pPr algn="ctr" defTabSz="914363" fontAlgn="auto">
              <a:spcBef>
                <a:spcPts val="0"/>
              </a:spcBef>
              <a:spcAft>
                <a:spcPts val="0"/>
              </a:spcAft>
              <a:defRPr/>
            </a:pPr>
            <a:r>
              <a:rPr lang="en-US" sz="2000" b="1" i="1" dirty="0">
                <a:gradFill>
                  <a:gsLst>
                    <a:gs pos="0">
                      <a:schemeClr val="tx1"/>
                    </a:gs>
                    <a:gs pos="86000">
                      <a:schemeClr val="tx1"/>
                    </a:gs>
                  </a:gsLst>
                  <a:lin ang="5400000" scaled="0"/>
                </a:gradFill>
                <a:latin typeface="+mn-lt"/>
                <a:cs typeface="+mn-cs"/>
              </a:rPr>
              <a:t>Workgroup </a:t>
            </a:r>
            <a:br>
              <a:rPr lang="en-US" sz="2000" b="1" i="1" dirty="0">
                <a:gradFill>
                  <a:gsLst>
                    <a:gs pos="0">
                      <a:schemeClr val="tx1"/>
                    </a:gs>
                    <a:gs pos="86000">
                      <a:schemeClr val="tx1"/>
                    </a:gs>
                  </a:gsLst>
                  <a:lin ang="5400000" scaled="0"/>
                </a:gradFill>
                <a:latin typeface="+mn-lt"/>
                <a:cs typeface="+mn-cs"/>
              </a:rPr>
            </a:br>
            <a:r>
              <a:rPr lang="en-US" sz="2000" b="1" i="1" dirty="0">
                <a:gradFill>
                  <a:gsLst>
                    <a:gs pos="0">
                      <a:schemeClr val="tx1"/>
                    </a:gs>
                    <a:gs pos="86000">
                      <a:schemeClr val="tx1"/>
                    </a:gs>
                  </a:gsLst>
                  <a:lin ang="5400000" scaled="0"/>
                </a:gradFill>
                <a:latin typeface="+mn-lt"/>
                <a:cs typeface="+mn-cs"/>
              </a:rPr>
              <a:t>Collaboration and Reporting</a:t>
            </a:r>
          </a:p>
        </p:txBody>
      </p:sp>
      <p:sp>
        <p:nvSpPr>
          <p:cNvPr id="122" name="TextBox 121"/>
          <p:cNvSpPr txBox="1"/>
          <p:nvPr/>
        </p:nvSpPr>
        <p:spPr>
          <a:xfrm>
            <a:off x="5257978" y="1828800"/>
            <a:ext cx="3201234" cy="615553"/>
          </a:xfrm>
          <a:prstGeom prst="rect">
            <a:avLst/>
          </a:prstGeom>
          <a:noFill/>
        </p:spPr>
        <p:txBody>
          <a:bodyPr lIns="0" tIns="0" rIns="0" bIns="0">
            <a:spAutoFit/>
          </a:bodyPr>
          <a:lstStyle/>
          <a:p>
            <a:pPr algn="ctr" defTabSz="914363" fontAlgn="auto">
              <a:spcBef>
                <a:spcPts val="0"/>
              </a:spcBef>
              <a:spcAft>
                <a:spcPts val="0"/>
              </a:spcAft>
              <a:defRPr/>
            </a:pPr>
            <a:r>
              <a:rPr lang="en-US" sz="2000" b="1" i="1" dirty="0">
                <a:gradFill>
                  <a:gsLst>
                    <a:gs pos="0">
                      <a:schemeClr val="tx1"/>
                    </a:gs>
                    <a:gs pos="86000">
                      <a:schemeClr val="tx1"/>
                    </a:gs>
                  </a:gsLst>
                  <a:lin ang="5400000" scaled="0"/>
                </a:gradFill>
                <a:latin typeface="+mn-lt"/>
                <a:cs typeface="+mn-cs"/>
              </a:rPr>
              <a:t>Project &amp; </a:t>
            </a:r>
            <a:br>
              <a:rPr lang="en-US" sz="2000" b="1" i="1" dirty="0">
                <a:gradFill>
                  <a:gsLst>
                    <a:gs pos="0">
                      <a:schemeClr val="tx1"/>
                    </a:gs>
                    <a:gs pos="86000">
                      <a:schemeClr val="tx1"/>
                    </a:gs>
                  </a:gsLst>
                  <a:lin ang="5400000" scaled="0"/>
                </a:gradFill>
                <a:latin typeface="+mn-lt"/>
                <a:cs typeface="+mn-cs"/>
              </a:rPr>
            </a:br>
            <a:r>
              <a:rPr lang="en-US" sz="2000" b="1" i="1" dirty="0">
                <a:gradFill>
                  <a:gsLst>
                    <a:gs pos="0">
                      <a:schemeClr val="tx1"/>
                    </a:gs>
                    <a:gs pos="86000">
                      <a:schemeClr val="tx1"/>
                    </a:gs>
                  </a:gsLst>
                  <a:lin ang="5400000" scaled="0"/>
                </a:gradFill>
                <a:latin typeface="+mn-lt"/>
                <a:cs typeface="+mn-cs"/>
              </a:rPr>
              <a:t>Portfolio Management</a:t>
            </a:r>
          </a:p>
        </p:txBody>
      </p:sp>
      <p:grpSp>
        <p:nvGrpSpPr>
          <p:cNvPr id="4" name="Group 125"/>
          <p:cNvGrpSpPr>
            <a:grpSpLocks/>
          </p:cNvGrpSpPr>
          <p:nvPr/>
        </p:nvGrpSpPr>
        <p:grpSpPr bwMode="auto">
          <a:xfrm>
            <a:off x="3019425" y="5002213"/>
            <a:ext cx="2352675" cy="255587"/>
            <a:chOff x="5564669" y="5538830"/>
            <a:chExt cx="3135783" cy="256028"/>
          </a:xfrm>
        </p:grpSpPr>
        <p:sp>
          <p:nvSpPr>
            <p:cNvPr id="123" name="Oval 122"/>
            <p:cNvSpPr/>
            <p:nvPr/>
          </p:nvSpPr>
          <p:spPr bwMode="auto">
            <a:xfrm>
              <a:off x="5564669" y="5538830"/>
              <a:ext cx="182832"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a:defRPr/>
              </a:pPr>
              <a:endParaRPr lang="en-US" sz="2300" dirty="0">
                <a:solidFill>
                  <a:srgbClr val="FFFFFF"/>
                </a:solidFill>
                <a:effectLst>
                  <a:outerShdw blurRad="38100" dist="38100" dir="2700000" algn="tl">
                    <a:srgbClr val="000000">
                      <a:alpha val="43137"/>
                    </a:srgbClr>
                  </a:outerShdw>
                </a:effectLst>
              </a:endParaRPr>
            </a:p>
          </p:txBody>
        </p:sp>
        <p:cxnSp>
          <p:nvCxnSpPr>
            <p:cNvPr id="124" name="Straight Connector 123"/>
            <p:cNvCxnSpPr/>
            <p:nvPr/>
          </p:nvCxnSpPr>
          <p:spPr>
            <a:xfrm>
              <a:off x="5865812" y="5791200"/>
              <a:ext cx="2834640"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a:endCxn id="123" idx="5"/>
            </p:cNvCxnSpPr>
            <p:nvPr/>
          </p:nvCxnSpPr>
          <p:spPr>
            <a:xfrm rot="16200000" flipV="1">
              <a:off x="5728230" y="5649960"/>
              <a:ext cx="137392" cy="152403"/>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grpSp>
        <p:nvGrpSpPr>
          <p:cNvPr id="5" name="Group 126"/>
          <p:cNvGrpSpPr>
            <a:grpSpLocks/>
          </p:cNvGrpSpPr>
          <p:nvPr/>
        </p:nvGrpSpPr>
        <p:grpSpPr bwMode="auto">
          <a:xfrm>
            <a:off x="4257675" y="3652838"/>
            <a:ext cx="1460500" cy="255587"/>
            <a:chOff x="5564669" y="5538830"/>
            <a:chExt cx="1947063" cy="256028"/>
          </a:xfrm>
        </p:grpSpPr>
        <p:sp>
          <p:nvSpPr>
            <p:cNvPr id="128" name="Oval 127"/>
            <p:cNvSpPr/>
            <p:nvPr/>
          </p:nvSpPr>
          <p:spPr bwMode="auto">
            <a:xfrm>
              <a:off x="5564669" y="5538830"/>
              <a:ext cx="182832"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a:defRPr/>
              </a:pPr>
              <a:endParaRPr lang="en-US" sz="2300" dirty="0">
                <a:solidFill>
                  <a:srgbClr val="FFFFFF"/>
                </a:solidFill>
                <a:effectLst>
                  <a:outerShdw blurRad="38100" dist="38100" dir="2700000" algn="tl">
                    <a:srgbClr val="000000">
                      <a:alpha val="43137"/>
                    </a:srgbClr>
                  </a:outerShdw>
                </a:effectLst>
              </a:endParaRPr>
            </a:p>
          </p:txBody>
        </p:sp>
        <p:cxnSp>
          <p:nvCxnSpPr>
            <p:cNvPr id="129" name="Straight Connector 128"/>
            <p:cNvCxnSpPr/>
            <p:nvPr/>
          </p:nvCxnSpPr>
          <p:spPr>
            <a:xfrm>
              <a:off x="5865812" y="5791200"/>
              <a:ext cx="1645920"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28" idx="5"/>
            </p:cNvCxnSpPr>
            <p:nvPr/>
          </p:nvCxnSpPr>
          <p:spPr>
            <a:xfrm rot="16200000" flipV="1">
              <a:off x="5728230" y="5649960"/>
              <a:ext cx="137392" cy="152403"/>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sp>
        <p:nvSpPr>
          <p:cNvPr id="136" name="TextBox 135"/>
          <p:cNvSpPr txBox="1"/>
          <p:nvPr/>
        </p:nvSpPr>
        <p:spPr>
          <a:xfrm>
            <a:off x="4772077" y="3961826"/>
            <a:ext cx="3401311" cy="1027974"/>
          </a:xfrm>
          <a:prstGeom prst="rect">
            <a:avLst/>
          </a:prstGeom>
          <a:noFill/>
        </p:spPr>
        <p:txBody>
          <a:bodyPr>
            <a:spAutoFit/>
          </a:bodyPr>
          <a:lstStyle/>
          <a:p>
            <a:pPr marL="227013" indent="-227013" defTabSz="914363">
              <a:lnSpc>
                <a:spcPct val="90000"/>
              </a:lnSpc>
              <a:spcBef>
                <a:spcPct val="20000"/>
              </a:spcBef>
              <a:buFontTx/>
              <a:buBlip>
                <a:blip r:embed="rId4"/>
              </a:buBlip>
              <a:defRPr/>
            </a:pPr>
            <a:r>
              <a:rPr lang="en-US" sz="1600" b="1" dirty="0">
                <a:gradFill>
                  <a:gsLst>
                    <a:gs pos="0">
                      <a:schemeClr val="tx1"/>
                    </a:gs>
                    <a:gs pos="100000">
                      <a:schemeClr val="tx1"/>
                    </a:gs>
                  </a:gsLst>
                  <a:lin ang="5400000" scaled="0"/>
                </a:gradFill>
                <a:latin typeface="+mn-lt"/>
                <a:cs typeface="+mn-cs"/>
              </a:rPr>
              <a:t>Project Pro Synch </a:t>
            </a:r>
            <a:br>
              <a:rPr lang="en-US" sz="1600" b="1" dirty="0">
                <a:gradFill>
                  <a:gsLst>
                    <a:gs pos="0">
                      <a:schemeClr val="tx1"/>
                    </a:gs>
                    <a:gs pos="100000">
                      <a:schemeClr val="tx1"/>
                    </a:gs>
                  </a:gsLst>
                  <a:lin ang="5400000" scaled="0"/>
                </a:gradFill>
                <a:latin typeface="+mn-lt"/>
                <a:cs typeface="+mn-cs"/>
              </a:rPr>
            </a:br>
            <a:r>
              <a:rPr lang="en-US" sz="1600" b="1" dirty="0">
                <a:gradFill>
                  <a:gsLst>
                    <a:gs pos="0">
                      <a:schemeClr val="tx1"/>
                    </a:gs>
                    <a:gs pos="100000">
                      <a:schemeClr val="tx1"/>
                    </a:gs>
                  </a:gsLst>
                  <a:lin ang="5400000" scaled="0"/>
                </a:gradFill>
                <a:latin typeface="+mn-lt"/>
                <a:cs typeface="+mn-cs"/>
              </a:rPr>
              <a:t>to SharePoint</a:t>
            </a:r>
          </a:p>
          <a:p>
            <a:pPr marL="227013" indent="-227013" defTabSz="914363">
              <a:lnSpc>
                <a:spcPct val="90000"/>
              </a:lnSpc>
              <a:spcBef>
                <a:spcPct val="20000"/>
              </a:spcBef>
              <a:buFontTx/>
              <a:buBlip>
                <a:blip r:embed="rId4"/>
              </a:buBlip>
              <a:defRPr/>
            </a:pPr>
            <a:r>
              <a:rPr lang="en-US" sz="1600" b="1" dirty="0">
                <a:gradFill>
                  <a:gsLst>
                    <a:gs pos="0">
                      <a:schemeClr val="tx1"/>
                    </a:gs>
                    <a:gs pos="100000">
                      <a:schemeClr val="tx1"/>
                    </a:gs>
                  </a:gsLst>
                  <a:lin ang="5400000" scaled="0"/>
                </a:gradFill>
                <a:latin typeface="+mn-lt"/>
                <a:cs typeface="+mn-cs"/>
              </a:rPr>
              <a:t>Web-Based Project Editing (Project Server)</a:t>
            </a:r>
          </a:p>
        </p:txBody>
      </p:sp>
      <p:sp>
        <p:nvSpPr>
          <p:cNvPr id="137" name="TextBox 136"/>
          <p:cNvSpPr txBox="1"/>
          <p:nvPr/>
        </p:nvSpPr>
        <p:spPr>
          <a:xfrm>
            <a:off x="4114680" y="5286376"/>
            <a:ext cx="3086904" cy="584775"/>
          </a:xfrm>
          <a:prstGeom prst="rect">
            <a:avLst/>
          </a:prstGeom>
          <a:noFill/>
        </p:spPr>
        <p:txBody>
          <a:bodyPr>
            <a:spAutoFit/>
          </a:bodyPr>
          <a:lstStyle/>
          <a:p>
            <a:pPr marL="227013" indent="-227013" defTabSz="914363">
              <a:lnSpc>
                <a:spcPct val="90000"/>
              </a:lnSpc>
              <a:spcBef>
                <a:spcPct val="20000"/>
              </a:spcBef>
              <a:buFontTx/>
              <a:buBlip>
                <a:blip r:embed="rId4"/>
              </a:buBlip>
              <a:defRPr/>
            </a:pPr>
            <a:r>
              <a:rPr lang="en-US" sz="1600" b="1" dirty="0">
                <a:gradFill>
                  <a:gsLst>
                    <a:gs pos="0">
                      <a:schemeClr val="tx1"/>
                    </a:gs>
                    <a:gs pos="100000">
                      <a:schemeClr val="tx1"/>
                    </a:gs>
                  </a:gsLst>
                  <a:lin ang="5400000" scaled="0"/>
                </a:gradFill>
                <a:latin typeface="+mn-lt"/>
                <a:cs typeface="+mn-cs"/>
              </a:rPr>
              <a:t>Project Professional</a:t>
            </a:r>
          </a:p>
          <a:p>
            <a:pPr marL="227013" indent="-227013" defTabSz="914363">
              <a:lnSpc>
                <a:spcPct val="90000"/>
              </a:lnSpc>
              <a:spcBef>
                <a:spcPct val="20000"/>
              </a:spcBef>
              <a:buFontTx/>
              <a:buBlip>
                <a:blip r:embed="rId4"/>
              </a:buBlip>
              <a:defRPr/>
            </a:pPr>
            <a:r>
              <a:rPr lang="en-US" sz="1600" b="1" dirty="0">
                <a:gradFill>
                  <a:gsLst>
                    <a:gs pos="0">
                      <a:schemeClr val="tx1"/>
                    </a:gs>
                    <a:gs pos="100000">
                      <a:schemeClr val="tx1"/>
                    </a:gs>
                  </a:gsLst>
                  <a:lin ang="5400000" scaled="0"/>
                </a:gradFill>
                <a:latin typeface="+mn-lt"/>
                <a:cs typeface="+mn-cs"/>
              </a:rPr>
              <a:t>SharePoint Task Lists</a:t>
            </a:r>
          </a:p>
        </p:txBody>
      </p:sp>
      <p:sp>
        <p:nvSpPr>
          <p:cNvPr id="139" name="TextBox 138"/>
          <p:cNvSpPr txBox="1"/>
          <p:nvPr/>
        </p:nvSpPr>
        <p:spPr>
          <a:xfrm rot="21432127">
            <a:off x="5496208" y="1466396"/>
            <a:ext cx="2440775" cy="184987"/>
          </a:xfrm>
          <a:prstGeom prst="rect">
            <a:avLst/>
          </a:prstGeom>
          <a:noFill/>
        </p:spPr>
        <p:txBody>
          <a:bodyPr spcFirstLastPara="1" wrap="none" lIns="0" tIns="0" rIns="0" bIns="0">
            <a:prstTxWarp prst="textArchUp">
              <a:avLst/>
            </a:prstTxWarp>
            <a:spAutoFit/>
          </a:bodyPr>
          <a:lstStyle/>
          <a:p>
            <a:pPr algn="ctr" defTabSz="1096919">
              <a:lnSpc>
                <a:spcPct val="75000"/>
              </a:lnSpc>
              <a:defRPr/>
            </a:pPr>
            <a:r>
              <a:rPr lang="en-US" sz="1600" i="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mn-cs"/>
              </a:rPr>
              <a:t> IT </a:t>
            </a:r>
            <a:r>
              <a:rPr lang="en-US" sz="16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mn-cs"/>
              </a:rPr>
              <a:t>Mgt</a:t>
            </a:r>
            <a:r>
              <a:rPr 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mn-cs"/>
              </a:rPr>
              <a:t> · NPD · Cap Projects · Govt </a:t>
            </a:r>
          </a:p>
        </p:txBody>
      </p:sp>
      <p:sp>
        <p:nvSpPr>
          <p:cNvPr id="74" name="Rectangle 73"/>
          <p:cNvSpPr/>
          <p:nvPr/>
        </p:nvSpPr>
        <p:spPr>
          <a:xfrm>
            <a:off x="3403905" y="6477001"/>
            <a:ext cx="3397526" cy="196977"/>
          </a:xfrm>
          <a:prstGeom prst="rect">
            <a:avLst/>
          </a:prstGeom>
        </p:spPr>
        <p:txBody>
          <a:bodyPr lIns="0" tIns="0" rIns="0" bIns="0">
            <a:spAutoFit/>
          </a:bodyPr>
          <a:lstStyle/>
          <a:p>
            <a:pPr algn="ctr" defTabSz="914400">
              <a:lnSpc>
                <a:spcPct val="80000"/>
              </a:lnSpc>
              <a:defRPr/>
            </a:pPr>
            <a:r>
              <a:rPr lang="en-US" sz="1600" b="1" spc="-80" dirty="0">
                <a:ln w="3175">
                  <a:noFill/>
                </a:ln>
                <a:gradFill>
                  <a:gsLst>
                    <a:gs pos="50000">
                      <a:srgbClr val="FFFFFF"/>
                    </a:gs>
                    <a:gs pos="100000">
                      <a:srgbClr val="FFFFFF"/>
                    </a:gs>
                  </a:gsLst>
                  <a:lin ang="5400000" scaled="0"/>
                </a:gradFill>
                <a:latin typeface="+mn-lt"/>
                <a:cs typeface="Segoe UI" pitchFamily="34" charset="0"/>
              </a:rPr>
              <a:t>Level of Complexity</a:t>
            </a:r>
          </a:p>
        </p:txBody>
      </p:sp>
      <p:grpSp>
        <p:nvGrpSpPr>
          <p:cNvPr id="6" name="Group 126"/>
          <p:cNvGrpSpPr>
            <a:grpSpLocks/>
          </p:cNvGrpSpPr>
          <p:nvPr/>
        </p:nvGrpSpPr>
        <p:grpSpPr bwMode="auto">
          <a:xfrm>
            <a:off x="6572250" y="2590800"/>
            <a:ext cx="1460500" cy="255588"/>
            <a:chOff x="5564669" y="5538830"/>
            <a:chExt cx="1947064" cy="256028"/>
          </a:xfrm>
        </p:grpSpPr>
        <p:sp>
          <p:nvSpPr>
            <p:cNvPr id="52" name="Oval 51"/>
            <p:cNvSpPr/>
            <p:nvPr/>
          </p:nvSpPr>
          <p:spPr bwMode="auto">
            <a:xfrm>
              <a:off x="5564669" y="5538830"/>
              <a:ext cx="182832"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a:defRPr/>
              </a:pPr>
              <a:endParaRPr lang="en-US" sz="2300" dirty="0">
                <a:solidFill>
                  <a:srgbClr val="FFFFFF"/>
                </a:solidFill>
                <a:effectLst>
                  <a:outerShdw blurRad="38100" dist="38100" dir="2700000" algn="tl">
                    <a:srgbClr val="000000">
                      <a:alpha val="43137"/>
                    </a:srgbClr>
                  </a:outerShdw>
                </a:effectLst>
              </a:endParaRPr>
            </a:p>
          </p:txBody>
        </p:sp>
        <p:cxnSp>
          <p:nvCxnSpPr>
            <p:cNvPr id="53" name="Straight Connector 52"/>
            <p:cNvCxnSpPr/>
            <p:nvPr/>
          </p:nvCxnSpPr>
          <p:spPr>
            <a:xfrm>
              <a:off x="5865812" y="5791200"/>
              <a:ext cx="1645921"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2" idx="5"/>
            </p:cNvCxnSpPr>
            <p:nvPr/>
          </p:nvCxnSpPr>
          <p:spPr>
            <a:xfrm rot="16200000" flipV="1">
              <a:off x="5728230" y="5649960"/>
              <a:ext cx="137392" cy="152403"/>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6401276" y="2857501"/>
            <a:ext cx="2286595" cy="517065"/>
          </a:xfrm>
          <a:prstGeom prst="rect">
            <a:avLst/>
          </a:prstGeom>
          <a:noFill/>
        </p:spPr>
        <p:txBody>
          <a:bodyPr>
            <a:spAutoFit/>
          </a:bodyPr>
          <a:lstStyle/>
          <a:p>
            <a:pPr marL="227013" indent="-227013" algn="ctr" defTabSz="914363">
              <a:lnSpc>
                <a:spcPct val="90000"/>
              </a:lnSpc>
              <a:spcBef>
                <a:spcPct val="20000"/>
              </a:spcBef>
              <a:defRPr/>
            </a:pPr>
            <a:r>
              <a:rPr lang="en-US" sz="1600" b="1" dirty="0">
                <a:gradFill>
                  <a:gsLst>
                    <a:gs pos="0">
                      <a:schemeClr val="tx1"/>
                    </a:gs>
                    <a:gs pos="100000">
                      <a:schemeClr val="tx1"/>
                    </a:gs>
                  </a:gsLst>
                  <a:lin ang="5400000" scaled="0"/>
                </a:gradFill>
                <a:latin typeface="+mn-lt"/>
                <a:cs typeface="+mn-cs"/>
              </a:rPr>
              <a:t>Project Server 2010</a:t>
            </a:r>
          </a:p>
          <a:p>
            <a:pPr marL="227013" indent="-227013" algn="ctr" defTabSz="914363">
              <a:lnSpc>
                <a:spcPct val="90000"/>
              </a:lnSpc>
              <a:spcBef>
                <a:spcPct val="20000"/>
              </a:spcBef>
              <a:defRPr/>
            </a:pPr>
            <a:r>
              <a:rPr lang="en-US" sz="1100" b="1" dirty="0">
                <a:gradFill>
                  <a:gsLst>
                    <a:gs pos="0">
                      <a:schemeClr val="tx1"/>
                    </a:gs>
                    <a:gs pos="100000">
                      <a:schemeClr val="tx1"/>
                    </a:gs>
                  </a:gsLst>
                  <a:lin ang="5400000" scaled="0"/>
                </a:gradFill>
                <a:latin typeface="+mn-lt"/>
                <a:cs typeface="+mn-cs"/>
              </a:rPr>
              <a:t>(Built on SharePoint</a:t>
            </a:r>
            <a:r>
              <a:rPr lang="en-US" sz="1100" b="1" baseline="30000" dirty="0">
                <a:gradFill>
                  <a:gsLst>
                    <a:gs pos="0">
                      <a:schemeClr val="tx1"/>
                    </a:gs>
                    <a:gs pos="100000">
                      <a:schemeClr val="tx1"/>
                    </a:gs>
                  </a:gsLst>
                  <a:lin ang="5400000" scaled="0"/>
                </a:gradFill>
                <a:latin typeface="+mn-lt"/>
                <a:cs typeface="+mn-cs"/>
              </a:rPr>
              <a:t>®</a:t>
            </a:r>
            <a:r>
              <a:rPr lang="en-US" sz="1100" b="1" dirty="0">
                <a:gradFill>
                  <a:gsLst>
                    <a:gs pos="0">
                      <a:schemeClr val="tx1"/>
                    </a:gs>
                    <a:gs pos="100000">
                      <a:schemeClr val="tx1"/>
                    </a:gs>
                  </a:gsLst>
                  <a:lin ang="5400000" scaled="0"/>
                </a:gradFill>
                <a:latin typeface="+mn-lt"/>
                <a:cs typeface="+mn-cs"/>
              </a:rPr>
              <a:t> Server)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par>
                          <p:cTn id="12" fill="hold" nodeType="afterGroup">
                            <p:stCondLst>
                              <p:cond delay="2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1000"/>
                                        <p:tgtEl>
                                          <p:spTgt spid="13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fade">
                                      <p:cBhvr>
                                        <p:cTn id="20" dur="1000"/>
                                        <p:tgtEl>
                                          <p:spTgt spid="121"/>
                                        </p:tgtEl>
                                      </p:cBhvr>
                                    </p:animEffect>
                                  </p:child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1000"/>
                                        <p:tgtEl>
                                          <p:spTgt spid="5"/>
                                        </p:tgtEl>
                                      </p:cBhvr>
                                    </p:animEffect>
                                  </p:childTnLst>
                                </p:cTn>
                              </p:par>
                            </p:childTnLst>
                          </p:cTn>
                        </p:par>
                        <p:par>
                          <p:cTn id="25" fill="hold" nodeType="afterGroup">
                            <p:stCondLst>
                              <p:cond delay="2000"/>
                            </p:stCondLst>
                            <p:childTnLst>
                              <p:par>
                                <p:cTn id="26" presetID="10" presetClass="entr" presetSubtype="0" fill="hold" nodeType="afterEffect">
                                  <p:stCondLst>
                                    <p:cond delay="0"/>
                                  </p:stCondLst>
                                  <p:childTnLst>
                                    <p:set>
                                      <p:cBhvr>
                                        <p:cTn id="27" dur="1" fill="hold">
                                          <p:stCondLst>
                                            <p:cond delay="0"/>
                                          </p:stCondLst>
                                        </p:cTn>
                                        <p:tgtEl>
                                          <p:spTgt spid="136"/>
                                        </p:tgtEl>
                                        <p:attrNameLst>
                                          <p:attrName>style.visibility</p:attrName>
                                        </p:attrNameLst>
                                      </p:cBhvr>
                                      <p:to>
                                        <p:strVal val="visible"/>
                                      </p:to>
                                    </p:set>
                                    <p:animEffect transition="in" filter="fade">
                                      <p:cBhvr>
                                        <p:cTn id="28" dur="1000"/>
                                        <p:tgtEl>
                                          <p:spTgt spid="13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122"/>
                                        </p:tgtEl>
                                        <p:attrNameLst>
                                          <p:attrName>style.visibility</p:attrName>
                                        </p:attrNameLst>
                                      </p:cBhvr>
                                      <p:to>
                                        <p:strVal val="visible"/>
                                      </p:to>
                                    </p:set>
                                    <p:animEffect transition="in" filter="fade">
                                      <p:cBhvr>
                                        <p:cTn id="33" dur="1000"/>
                                        <p:tgtEl>
                                          <p:spTgt spid="122"/>
                                        </p:tgtEl>
                                      </p:cBhvr>
                                    </p:animEffect>
                                  </p:childTnLst>
                                </p:cTn>
                              </p:par>
                              <p:par>
                                <p:cTn id="34" presetID="10" presetClass="entr" presetSubtype="0" fill="hold" nodeType="withEffect">
                                  <p:stCondLst>
                                    <p:cond delay="0"/>
                                  </p:stCondLst>
                                  <p:childTnLst>
                                    <p:set>
                                      <p:cBhvr>
                                        <p:cTn id="35" dur="1" fill="hold">
                                          <p:stCondLst>
                                            <p:cond delay="0"/>
                                          </p:stCondLst>
                                        </p:cTn>
                                        <p:tgtEl>
                                          <p:spTgt spid="139"/>
                                        </p:tgtEl>
                                        <p:attrNameLst>
                                          <p:attrName>style.visibility</p:attrName>
                                        </p:attrNameLst>
                                      </p:cBhvr>
                                      <p:to>
                                        <p:strVal val="visible"/>
                                      </p:to>
                                    </p:set>
                                    <p:animEffect transition="in" filter="fade">
                                      <p:cBhvr>
                                        <p:cTn id="36" dur="1000"/>
                                        <p:tgtEl>
                                          <p:spTgt spid="139"/>
                                        </p:tgtEl>
                                      </p:cBhvr>
                                    </p:animEffect>
                                  </p:childTnLst>
                                </p:cTn>
                              </p:par>
                            </p:childTnLst>
                          </p:cTn>
                        </p:par>
                        <p:par>
                          <p:cTn id="37" fill="hold" nodeType="afterGroup">
                            <p:stCondLst>
                              <p:cond delay="1000"/>
                            </p:stCondLst>
                            <p:childTnLst>
                              <p:par>
                                <p:cTn id="38" presetID="22" presetClass="entr" presetSubtype="8"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1000"/>
                                        <p:tgtEl>
                                          <p:spTgt spid="6"/>
                                        </p:tgtEl>
                                      </p:cBhvr>
                                    </p:animEffect>
                                  </p:childTnLst>
                                </p:cTn>
                              </p:par>
                            </p:childTnLst>
                          </p:cTn>
                        </p:par>
                        <p:par>
                          <p:cTn id="41" fill="hold" nodeType="afterGroup">
                            <p:stCondLst>
                              <p:cond delay="2000"/>
                            </p:stCondLst>
                            <p:childTnLst>
                              <p:par>
                                <p:cTn id="42" presetID="10" presetClass="entr" presetSubtype="0" fill="hold"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5"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reeform 6"/>
          <p:cNvSpPr>
            <a:spLocks/>
          </p:cNvSpPr>
          <p:nvPr/>
        </p:nvSpPr>
        <p:spPr bwMode="auto">
          <a:xfrm flipH="1">
            <a:off x="0" y="990600"/>
            <a:ext cx="9144000" cy="5865813"/>
          </a:xfrm>
          <a:custGeom>
            <a:avLst/>
            <a:gdLst/>
            <a:ahLst/>
            <a:cxnLst>
              <a:cxn ang="0">
                <a:pos x="0" y="3312"/>
              </a:cxn>
              <a:cxn ang="0">
                <a:pos x="176" y="3326"/>
              </a:cxn>
              <a:cxn ang="0">
                <a:pos x="462" y="3336"/>
              </a:cxn>
              <a:cxn ang="0">
                <a:pos x="748" y="3338"/>
              </a:cxn>
              <a:cxn ang="0">
                <a:pos x="966" y="3332"/>
              </a:cxn>
              <a:cxn ang="0">
                <a:pos x="1204" y="3320"/>
              </a:cxn>
              <a:cxn ang="0">
                <a:pos x="1458" y="3300"/>
              </a:cxn>
              <a:cxn ang="0">
                <a:pos x="1724" y="3270"/>
              </a:cxn>
              <a:cxn ang="0">
                <a:pos x="2000" y="3228"/>
              </a:cxn>
              <a:cxn ang="0">
                <a:pos x="2282" y="3174"/>
              </a:cxn>
              <a:cxn ang="0">
                <a:pos x="2568" y="3106"/>
              </a:cxn>
              <a:cxn ang="0">
                <a:pos x="2856" y="3022"/>
              </a:cxn>
              <a:cxn ang="0">
                <a:pos x="3140" y="2922"/>
              </a:cxn>
              <a:cxn ang="0">
                <a:pos x="3280" y="2864"/>
              </a:cxn>
              <a:cxn ang="0">
                <a:pos x="3370" y="2824"/>
              </a:cxn>
              <a:cxn ang="0">
                <a:pos x="3546" y="2740"/>
              </a:cxn>
              <a:cxn ang="0">
                <a:pos x="3718" y="2648"/>
              </a:cxn>
              <a:cxn ang="0">
                <a:pos x="3886" y="2552"/>
              </a:cxn>
              <a:cxn ang="0">
                <a:pos x="4048" y="2450"/>
              </a:cxn>
              <a:cxn ang="0">
                <a:pos x="4204" y="2346"/>
              </a:cxn>
              <a:cxn ang="0">
                <a:pos x="4356" y="2236"/>
              </a:cxn>
              <a:cxn ang="0">
                <a:pos x="4502" y="2122"/>
              </a:cxn>
              <a:cxn ang="0">
                <a:pos x="4644" y="2008"/>
              </a:cxn>
              <a:cxn ang="0">
                <a:pos x="4846" y="1832"/>
              </a:cxn>
              <a:cxn ang="0">
                <a:pos x="5098" y="1592"/>
              </a:cxn>
              <a:cxn ang="0">
                <a:pos x="5326" y="1354"/>
              </a:cxn>
              <a:cxn ang="0">
                <a:pos x="5534" y="1120"/>
              </a:cxn>
              <a:cxn ang="0">
                <a:pos x="5718" y="896"/>
              </a:cxn>
              <a:cxn ang="0">
                <a:pos x="5880" y="686"/>
              </a:cxn>
              <a:cxn ang="0">
                <a:pos x="6018" y="496"/>
              </a:cxn>
              <a:cxn ang="0">
                <a:pos x="6130" y="330"/>
              </a:cxn>
              <a:cxn ang="0">
                <a:pos x="6284" y="88"/>
              </a:cxn>
              <a:cxn ang="0">
                <a:pos x="6336" y="0"/>
              </a:cxn>
              <a:cxn ang="0">
                <a:pos x="0" y="4160"/>
              </a:cxn>
            </a:cxnLst>
            <a:rect l="0" t="0" r="r" b="b"/>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flip="none" rotWithShape="1">
            <a:gsLst>
              <a:gs pos="0">
                <a:schemeClr val="bg1">
                  <a:lumMod val="85000"/>
                  <a:alpha val="25000"/>
                </a:schemeClr>
              </a:gs>
              <a:gs pos="50000">
                <a:schemeClr val="bg1">
                  <a:lumMod val="85000"/>
                  <a:alpha val="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3" fontAlgn="auto">
              <a:spcBef>
                <a:spcPts val="0"/>
              </a:spcBef>
              <a:spcAft>
                <a:spcPts val="0"/>
              </a:spcAft>
              <a:defRPr/>
            </a:pPr>
            <a:endParaRPr lang="en-US" dirty="0"/>
          </a:p>
        </p:txBody>
      </p:sp>
      <p:sp>
        <p:nvSpPr>
          <p:cNvPr id="88" name="Title 1"/>
          <p:cNvSpPr txBox="1">
            <a:spLocks/>
          </p:cNvSpPr>
          <p:nvPr/>
        </p:nvSpPr>
        <p:spPr>
          <a:xfrm>
            <a:off x="389436" y="228600"/>
            <a:ext cx="8363938" cy="1495794"/>
          </a:xfrm>
          <a:prstGeom prst="rect">
            <a:avLst/>
          </a:prstGeom>
        </p:spPr>
        <p:txBody>
          <a:bodyPr lIns="0" tIns="0" rIns="0" bIns="0">
            <a:spAutoFit/>
          </a:bodyPr>
          <a:lstStyle/>
          <a:p>
            <a:pPr algn="ctr" defTabSz="914363" fontAlgn="auto">
              <a:lnSpc>
                <a:spcPct val="90000"/>
              </a:lnSpc>
              <a:spcAft>
                <a:spcPts val="0"/>
              </a:spcAft>
              <a:defRPr/>
            </a:pPr>
            <a:r>
              <a:rPr lang="en-US" sz="4000" spc="-150" dirty="0">
                <a:ln w="3175">
                  <a:noFill/>
                </a:ln>
                <a:gradFill flip="none" rotWithShape="1">
                  <a:gsLst>
                    <a:gs pos="0">
                      <a:schemeClr val="tx1"/>
                    </a:gs>
                    <a:gs pos="86000">
                      <a:schemeClr val="tx1"/>
                    </a:gs>
                  </a:gsLst>
                  <a:lin ang="5400000" scaled="0"/>
                  <a:tileRect/>
                </a:gradFill>
                <a:latin typeface="+mj-lt"/>
                <a:cs typeface="Arial" charset="0"/>
                <a:sym typeface="Wingdings" pitchFamily="2" charset="2"/>
              </a:rPr>
              <a:t>Project and Portfolio Management </a:t>
            </a:r>
            <a:br>
              <a:rPr lang="en-US" sz="4000" spc="-150" dirty="0">
                <a:ln w="3175">
                  <a:noFill/>
                </a:ln>
                <a:gradFill flip="none" rotWithShape="1">
                  <a:gsLst>
                    <a:gs pos="0">
                      <a:schemeClr val="tx1"/>
                    </a:gs>
                    <a:gs pos="86000">
                      <a:schemeClr val="tx1"/>
                    </a:gs>
                  </a:gsLst>
                  <a:lin ang="5400000" scaled="0"/>
                  <a:tileRect/>
                </a:gradFill>
                <a:latin typeface="+mj-lt"/>
                <a:cs typeface="Arial" charset="0"/>
                <a:sym typeface="Wingdings" pitchFamily="2" charset="2"/>
              </a:rPr>
            </a:br>
            <a:r>
              <a:rPr lang="en-US" sz="4000" spc="-150" dirty="0">
                <a:ln w="3175">
                  <a:noFill/>
                </a:ln>
                <a:gradFill flip="none" rotWithShape="1">
                  <a:gsLst>
                    <a:gs pos="0">
                      <a:schemeClr val="tx1"/>
                    </a:gs>
                    <a:gs pos="86000">
                      <a:schemeClr val="tx1"/>
                    </a:gs>
                  </a:gsLst>
                  <a:lin ang="5400000" scaled="0"/>
                  <a:tileRect/>
                </a:gradFill>
                <a:latin typeface="+mj-lt"/>
                <a:cs typeface="Arial" charset="0"/>
                <a:sym typeface="Wingdings" pitchFamily="2" charset="2"/>
              </a:rPr>
              <a:t>For SharePoint</a:t>
            </a:r>
            <a:br>
              <a:rPr lang="en-US" sz="4000" spc="-150" dirty="0">
                <a:ln w="3175">
                  <a:noFill/>
                </a:ln>
                <a:gradFill flip="none" rotWithShape="1">
                  <a:gsLst>
                    <a:gs pos="0">
                      <a:schemeClr val="tx1"/>
                    </a:gs>
                    <a:gs pos="86000">
                      <a:schemeClr val="tx1"/>
                    </a:gs>
                  </a:gsLst>
                  <a:lin ang="5400000" scaled="0"/>
                  <a:tileRect/>
                </a:gradFill>
                <a:latin typeface="+mj-lt"/>
                <a:cs typeface="Arial" charset="0"/>
                <a:sym typeface="Wingdings" pitchFamily="2" charset="2"/>
              </a:rPr>
            </a:br>
            <a:endParaRPr lang="en-US" sz="2800" i="1" spc="-150" dirty="0">
              <a:ln w="3175">
                <a:noFill/>
              </a:ln>
              <a:gradFill>
                <a:gsLst>
                  <a:gs pos="50000">
                    <a:srgbClr val="CDD804">
                      <a:lumMod val="40000"/>
                      <a:lumOff val="60000"/>
                    </a:srgbClr>
                  </a:gs>
                  <a:gs pos="100000">
                    <a:srgbClr val="CDD804"/>
                  </a:gs>
                </a:gsLst>
                <a:lin ang="5400000" scaled="0"/>
              </a:gradFill>
              <a:latin typeface="+mj-lt"/>
              <a:cs typeface="Arial" charset="0"/>
            </a:endParaRPr>
          </a:p>
        </p:txBody>
      </p:sp>
      <p:pic>
        <p:nvPicPr>
          <p:cNvPr id="163" name="Picture 7" descr="C:\Program Files\Microsoft Resource DVD Artwork\DVD_ART\Artwork_Imagery\Shapes and Graphics\Arrows - arrow\Straight\up blue arrow up.png"/>
          <p:cNvPicPr>
            <a:picLocks noChangeAspect="1" noChangeArrowheads="1"/>
          </p:cNvPicPr>
          <p:nvPr/>
        </p:nvPicPr>
        <p:blipFill>
          <a:blip r:embed="rId4" cstate="screen">
            <a:lum bright="100000" contrast="10000"/>
            <a:extLst>
              <a:ext uri="{28A0092B-C50C-407E-A947-70E740481C1C}">
                <a14:useLocalDpi xmlns:a14="http://schemas.microsoft.com/office/drawing/2010/main"/>
              </a:ext>
            </a:extLst>
          </a:blip>
          <a:srcRect/>
          <a:stretch>
            <a:fillRect/>
          </a:stretch>
        </p:blipFill>
        <p:spPr bwMode="auto">
          <a:xfrm>
            <a:off x="7281863" y="3068638"/>
            <a:ext cx="971550"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Picture 7" descr="C:\Program Files\Microsoft Resource DVD Artwork\DVD_ART\Artwork_Imagery\Shapes and Graphics\Arrows - arrow\Straight\up blue arrow up.png"/>
          <p:cNvPicPr>
            <a:picLocks noChangeAspect="1" noChangeArrowheads="1"/>
          </p:cNvPicPr>
          <p:nvPr/>
        </p:nvPicPr>
        <p:blipFill>
          <a:blip r:embed="rId5" cstate="screen">
            <a:lum bright="100000" contrast="10000"/>
            <a:extLst>
              <a:ext uri="{28A0092B-C50C-407E-A947-70E740481C1C}">
                <a14:useLocalDpi xmlns:a14="http://schemas.microsoft.com/office/drawing/2010/main"/>
              </a:ext>
            </a:extLst>
          </a:blip>
          <a:srcRect/>
          <a:stretch>
            <a:fillRect/>
          </a:stretch>
        </p:blipFill>
        <p:spPr bwMode="auto">
          <a:xfrm rot="10800000" flipH="1" flipV="1">
            <a:off x="7281863" y="3895725"/>
            <a:ext cx="971550"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7" descr="C:\Program Files\Microsoft Resource DVD Artwork\DVD_ART\Artwork_Imagery\Shapes and Graphics\Arrows - arrow\Straight\up blue arrow up.png"/>
          <p:cNvPicPr>
            <a:picLocks noChangeAspect="1" noChangeArrowheads="1"/>
          </p:cNvPicPr>
          <p:nvPr/>
        </p:nvPicPr>
        <p:blipFill>
          <a:blip r:embed="rId4" cstate="screen">
            <a:lum bright="100000" contrast="10000"/>
            <a:extLst>
              <a:ext uri="{28A0092B-C50C-407E-A947-70E740481C1C}">
                <a14:useLocalDpi xmlns:a14="http://schemas.microsoft.com/office/drawing/2010/main"/>
              </a:ext>
            </a:extLst>
          </a:blip>
          <a:srcRect/>
          <a:stretch>
            <a:fillRect/>
          </a:stretch>
        </p:blipFill>
        <p:spPr bwMode="auto">
          <a:xfrm>
            <a:off x="741363" y="3068638"/>
            <a:ext cx="971550"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 name="Picture 7" descr="C:\Program Files\Microsoft Resource DVD Artwork\DVD_ART\Artwork_Imagery\Shapes and Graphics\Arrows - arrow\Straight\up blue arrow up.png"/>
          <p:cNvPicPr>
            <a:picLocks noChangeAspect="1" noChangeArrowheads="1"/>
          </p:cNvPicPr>
          <p:nvPr/>
        </p:nvPicPr>
        <p:blipFill>
          <a:blip r:embed="rId5" cstate="screen">
            <a:lum bright="100000" contrast="10000"/>
            <a:extLst>
              <a:ext uri="{28A0092B-C50C-407E-A947-70E740481C1C}">
                <a14:useLocalDpi xmlns:a14="http://schemas.microsoft.com/office/drawing/2010/main"/>
              </a:ext>
            </a:extLst>
          </a:blip>
          <a:srcRect/>
          <a:stretch>
            <a:fillRect/>
          </a:stretch>
        </p:blipFill>
        <p:spPr bwMode="auto">
          <a:xfrm rot="10800000" flipH="1" flipV="1">
            <a:off x="741363" y="3895725"/>
            <a:ext cx="971550"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Flowchart: Magnetic Disk 166"/>
          <p:cNvSpPr/>
          <p:nvPr/>
        </p:nvSpPr>
        <p:spPr bwMode="auto">
          <a:xfrm>
            <a:off x="910316" y="2219881"/>
            <a:ext cx="7162800" cy="3581400"/>
          </a:xfrm>
          <a:prstGeom prst="flowChartMagneticDisk">
            <a:avLst/>
          </a:prstGeom>
          <a:gradFill flip="none" rotWithShape="1">
            <a:gsLst>
              <a:gs pos="0">
                <a:srgbClr val="000000"/>
              </a:gs>
              <a:gs pos="58000">
                <a:srgbClr val="FFFFFF">
                  <a:alpha val="50000"/>
                </a:srgbClr>
              </a:gs>
              <a:gs pos="88000">
                <a:srgbClr val="FFFFFF">
                  <a:alpha val="50000"/>
                </a:srgbClr>
              </a:gs>
            </a:gsLst>
            <a:lin ang="5400000" scaled="1"/>
            <a:tileRect/>
          </a:gradFill>
          <a:ln w="19050" cap="flat" cmpd="sng" algn="ctr">
            <a:solidFill>
              <a:srgbClr val="FFFFFF">
                <a:alpha val="23922"/>
              </a:srgbClr>
            </a:solidFill>
            <a:prstDash val="solid"/>
            <a:round/>
            <a:headEnd type="none" w="med" len="med"/>
            <a:tailEnd type="none" w="med" len="med"/>
          </a:ln>
          <a:effectLst>
            <a:outerShdw blurRad="76200" sx="84000" sy="84000" algn="ctr" rotWithShape="0">
              <a:srgbClr val="FFFFFF"/>
            </a:outerShdw>
          </a:effectLst>
          <a:scene3d>
            <a:camera prst="orthographicFront"/>
            <a:lightRig rig="brightRoom" dir="t"/>
          </a:scene3d>
          <a:sp3d extrusionH="6350" prstMaterial="matte">
            <a:bevelT w="114300"/>
            <a:extrusionClr>
              <a:schemeClr val="tx1"/>
            </a:extrusionClr>
          </a:sp3d>
        </p:spPr>
        <p:txBody>
          <a:bodyPr anchor="ctr"/>
          <a:lstStyle/>
          <a:p>
            <a:pPr defTabSz="1097280">
              <a:lnSpc>
                <a:spcPts val="3200"/>
              </a:lnSpc>
              <a:buClr>
                <a:srgbClr val="F3AF35"/>
              </a:buClr>
              <a:buSzPct val="85000"/>
              <a:defRPr/>
            </a:pPr>
            <a:endParaRPr lang="en-US" altLang="zh-CN" sz="2200" dirty="0">
              <a:latin typeface="+mn-lt"/>
              <a:cs typeface="+mn-cs"/>
            </a:endParaRPr>
          </a:p>
        </p:txBody>
      </p:sp>
      <p:sp>
        <p:nvSpPr>
          <p:cNvPr id="168" name="Flowchart: Magnetic Disk 167"/>
          <p:cNvSpPr/>
          <p:nvPr/>
        </p:nvSpPr>
        <p:spPr bwMode="auto">
          <a:xfrm>
            <a:off x="910316" y="3285125"/>
            <a:ext cx="7162800" cy="2516155"/>
          </a:xfrm>
          <a:prstGeom prst="flowChartMagneticDisk">
            <a:avLst/>
          </a:prstGeom>
          <a:gradFill flip="none" rotWithShape="1">
            <a:gsLst>
              <a:gs pos="0">
                <a:srgbClr val="000000"/>
              </a:gs>
              <a:gs pos="58000">
                <a:srgbClr val="FFFFFF">
                  <a:alpha val="50000"/>
                </a:srgbClr>
              </a:gs>
              <a:gs pos="88000">
                <a:srgbClr val="FFFFFF">
                  <a:alpha val="50000"/>
                </a:srgbClr>
              </a:gs>
            </a:gsLst>
            <a:lin ang="5400000" scaled="1"/>
            <a:tileRect/>
          </a:gradFill>
          <a:ln w="19050" cap="flat" cmpd="sng" algn="ctr">
            <a:solidFill>
              <a:srgbClr val="FFFFFF">
                <a:alpha val="23922"/>
              </a:srgbClr>
            </a:solidFill>
            <a:prstDash val="solid"/>
            <a:round/>
            <a:headEnd type="none" w="med" len="med"/>
            <a:tailEnd type="none" w="med" len="med"/>
          </a:ln>
          <a:effectLst>
            <a:outerShdw blurRad="76200" sx="84000" sy="84000" algn="ctr" rotWithShape="0">
              <a:srgbClr val="FFFFFF"/>
            </a:outerShdw>
          </a:effectLst>
          <a:scene3d>
            <a:camera prst="orthographicFront"/>
            <a:lightRig rig="brightRoom" dir="t"/>
          </a:scene3d>
          <a:sp3d extrusionH="6350" prstMaterial="matte">
            <a:bevelT w="114300"/>
            <a:extrusionClr>
              <a:schemeClr val="tx1"/>
            </a:extrusionClr>
          </a:sp3d>
        </p:spPr>
        <p:txBody>
          <a:bodyPr anchor="ctr"/>
          <a:lstStyle/>
          <a:p>
            <a:pPr defTabSz="1097280">
              <a:lnSpc>
                <a:spcPts val="3200"/>
              </a:lnSpc>
              <a:buClr>
                <a:srgbClr val="F3AF35"/>
              </a:buClr>
              <a:buSzPct val="85000"/>
              <a:defRPr/>
            </a:pPr>
            <a:endParaRPr lang="en-US" altLang="zh-CN" sz="2200" dirty="0">
              <a:latin typeface="+mn-lt"/>
              <a:cs typeface="+mn-cs"/>
            </a:endParaRPr>
          </a:p>
        </p:txBody>
      </p:sp>
      <p:grpSp>
        <p:nvGrpSpPr>
          <p:cNvPr id="169" name="Group 60"/>
          <p:cNvGrpSpPr>
            <a:grpSpLocks/>
          </p:cNvGrpSpPr>
          <p:nvPr/>
        </p:nvGrpSpPr>
        <p:grpSpPr bwMode="auto">
          <a:xfrm>
            <a:off x="833438" y="4238625"/>
            <a:ext cx="7315200" cy="1665288"/>
            <a:chOff x="2436812" y="4724400"/>
            <a:chExt cx="7315200" cy="1665116"/>
          </a:xfrm>
        </p:grpSpPr>
        <p:grpSp>
          <p:nvGrpSpPr>
            <p:cNvPr id="18483" name="Group 35"/>
            <p:cNvGrpSpPr>
              <a:grpSpLocks/>
            </p:cNvGrpSpPr>
            <p:nvPr/>
          </p:nvGrpSpPr>
          <p:grpSpPr bwMode="auto">
            <a:xfrm>
              <a:off x="2536974" y="4724400"/>
              <a:ext cx="7114877" cy="1665116"/>
              <a:chOff x="7184158" y="4022479"/>
              <a:chExt cx="5161306" cy="1207916"/>
            </a:xfrm>
          </p:grpSpPr>
          <p:pic>
            <p:nvPicPr>
              <p:cNvPr id="18492" name="Picture 2" descr="C:\Users\maryfj\Desktop\DVD_ART35\Artwork_Imagery\Shapes\Glows\white oval shaped glow.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403302" y="4022479"/>
                <a:ext cx="4672383" cy="120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 name="Oval Base"/>
              <p:cNvSpPr>
                <a:spLocks noEditPoints="1"/>
              </p:cNvSpPr>
              <p:nvPr/>
            </p:nvSpPr>
            <p:spPr bwMode="auto">
              <a:xfrm>
                <a:off x="7184158" y="4172286"/>
                <a:ext cx="5161306" cy="962419"/>
              </a:xfrm>
              <a:custGeom>
                <a:avLst/>
                <a:gdLst/>
                <a:ahLst/>
                <a:cxnLst>
                  <a:cxn ang="0">
                    <a:pos x="1395" y="0"/>
                  </a:cxn>
                  <a:cxn ang="0">
                    <a:pos x="0" y="334"/>
                  </a:cxn>
                  <a:cxn ang="0">
                    <a:pos x="1395" y="669"/>
                  </a:cxn>
                  <a:cxn ang="0">
                    <a:pos x="2790" y="334"/>
                  </a:cxn>
                  <a:cxn ang="0">
                    <a:pos x="1395" y="0"/>
                  </a:cxn>
                  <a:cxn ang="0">
                    <a:pos x="1382" y="428"/>
                  </a:cxn>
                  <a:cxn ang="0">
                    <a:pos x="630" y="247"/>
                  </a:cxn>
                  <a:cxn ang="0">
                    <a:pos x="1382" y="67"/>
                  </a:cxn>
                  <a:cxn ang="0">
                    <a:pos x="2133" y="247"/>
                  </a:cxn>
                  <a:cxn ang="0">
                    <a:pos x="1382" y="428"/>
                  </a:cxn>
                </a:cxnLst>
                <a:rect l="0" t="0" r="r" b="b"/>
                <a:pathLst>
                  <a:path w="2790" h="669">
                    <a:moveTo>
                      <a:pt x="1395" y="0"/>
                    </a:moveTo>
                    <a:cubicBezTo>
                      <a:pt x="625" y="0"/>
                      <a:pt x="0" y="150"/>
                      <a:pt x="0" y="334"/>
                    </a:cubicBezTo>
                    <a:cubicBezTo>
                      <a:pt x="0" y="519"/>
                      <a:pt x="625" y="669"/>
                      <a:pt x="1395" y="669"/>
                    </a:cubicBezTo>
                    <a:cubicBezTo>
                      <a:pt x="2165" y="669"/>
                      <a:pt x="2790" y="519"/>
                      <a:pt x="2790" y="334"/>
                    </a:cubicBezTo>
                    <a:cubicBezTo>
                      <a:pt x="2790" y="150"/>
                      <a:pt x="2165" y="0"/>
                      <a:pt x="1395" y="0"/>
                    </a:cubicBezTo>
                    <a:close/>
                    <a:moveTo>
                      <a:pt x="1382" y="428"/>
                    </a:moveTo>
                    <a:cubicBezTo>
                      <a:pt x="967" y="428"/>
                      <a:pt x="630" y="347"/>
                      <a:pt x="630" y="247"/>
                    </a:cubicBezTo>
                    <a:cubicBezTo>
                      <a:pt x="630" y="148"/>
                      <a:pt x="967" y="67"/>
                      <a:pt x="1382" y="67"/>
                    </a:cubicBezTo>
                    <a:cubicBezTo>
                      <a:pt x="1797" y="67"/>
                      <a:pt x="2133" y="148"/>
                      <a:pt x="2133" y="247"/>
                    </a:cubicBezTo>
                    <a:cubicBezTo>
                      <a:pt x="2133" y="347"/>
                      <a:pt x="1797" y="428"/>
                      <a:pt x="1382" y="428"/>
                    </a:cubicBezTo>
                    <a:close/>
                  </a:path>
                </a:pathLst>
              </a:custGeom>
              <a:gradFill flip="none" rotWithShape="1">
                <a:gsLst>
                  <a:gs pos="0">
                    <a:srgbClr val="071B3B"/>
                  </a:gs>
                  <a:gs pos="60000">
                    <a:srgbClr val="0F3B83"/>
                  </a:gs>
                  <a:gs pos="100000">
                    <a:srgbClr val="2268E6"/>
                  </a:gs>
                </a:gsLst>
                <a:path path="circle">
                  <a:fillToRect l="50000" t="50000" r="50000" b="50000"/>
                </a:path>
                <a:tileRect/>
              </a:gradFill>
              <a:ln/>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anchor="ctr"/>
              <a:lstStyle/>
              <a:p>
                <a:pPr algn="ctr" defTabSz="914400">
                  <a:lnSpc>
                    <a:spcPct val="70000"/>
                  </a:lnSpc>
                  <a:defRPr/>
                </a:pPr>
                <a:endParaRPr lang="en-US" sz="2000" dirty="0">
                  <a:solidFill>
                    <a:srgbClr val="FFFFFF"/>
                  </a:solidFill>
                </a:endParaRPr>
              </a:p>
            </p:txBody>
          </p:sp>
        </p:grpSp>
        <p:pic>
          <p:nvPicPr>
            <p:cNvPr id="18484" name="Picture 2" descr="\\SERVER3\Restrict\FTP_Root\Clients\White_Whale\2-20070_TAP_Airlift\Art\6-star pie cuts.png"/>
            <p:cNvPicPr>
              <a:picLocks noChangeAspect="1" noChangeArrowheads="1"/>
            </p:cNvPicPr>
            <p:nvPr/>
          </p:nvPicPr>
          <p:blipFill>
            <a:blip r:embed="rId7">
              <a:grayscl/>
              <a:extLst>
                <a:ext uri="{28A0092B-C50C-407E-A947-70E740481C1C}">
                  <a14:useLocalDpi xmlns:a14="http://schemas.microsoft.com/office/drawing/2010/main"/>
                </a:ext>
              </a:extLst>
            </a:blip>
            <a:srcRect/>
            <a:stretch>
              <a:fillRect/>
            </a:stretch>
          </p:blipFill>
          <p:spPr bwMode="auto">
            <a:xfrm rot="5400000">
              <a:off x="5332413" y="1828801"/>
              <a:ext cx="1523998"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 name="Rectangle 171"/>
            <p:cNvSpPr/>
            <p:nvPr/>
          </p:nvSpPr>
          <p:spPr>
            <a:xfrm>
              <a:off x="7666037" y="5029200"/>
              <a:ext cx="1676400" cy="208070"/>
            </a:xfrm>
            <a:prstGeom prst="rect">
              <a:avLst/>
            </a:prstGeom>
          </p:spPr>
          <p:txBody>
            <a:bodyPr lIns="0" tIns="0" rIns="0" bIns="0">
              <a:spAutoFit/>
            </a:bodyPr>
            <a:lstStyle/>
            <a:p>
              <a:pPr algn="ctr" defTabSz="1096919">
                <a:lnSpc>
                  <a:spcPct val="75000"/>
                </a:lnSpc>
                <a:defRPr/>
              </a:pPr>
              <a:r>
                <a:rPr lang="en-US" b="1" i="1" dirty="0">
                  <a:ln w="9525" cmpd="sng">
                    <a:noFill/>
                    <a:prstDash val="solid"/>
                  </a:ln>
                  <a:gradFill>
                    <a:gsLst>
                      <a:gs pos="0">
                        <a:srgbClr val="0F0F0F"/>
                      </a:gs>
                      <a:gs pos="77000">
                        <a:schemeClr val="bg2">
                          <a:lumMod val="95000"/>
                          <a:lumOff val="5000"/>
                        </a:schemeClr>
                      </a:gs>
                    </a:gsLst>
                    <a:lin ang="16200000" scaled="1"/>
                  </a:gradFill>
                  <a:effectLst>
                    <a:glow rad="228600">
                      <a:srgbClr val="FFFFFF"/>
                    </a:glow>
                  </a:effectLst>
                  <a:latin typeface="+mj-lt"/>
                  <a:cs typeface="+mn-cs"/>
                </a:rPr>
                <a:t>Communities</a:t>
              </a:r>
            </a:p>
          </p:txBody>
        </p:sp>
        <p:sp>
          <p:nvSpPr>
            <p:cNvPr id="173" name="Rectangle 172"/>
            <p:cNvSpPr/>
            <p:nvPr/>
          </p:nvSpPr>
          <p:spPr>
            <a:xfrm>
              <a:off x="5385732" y="5943600"/>
              <a:ext cx="1417360" cy="208070"/>
            </a:xfrm>
            <a:prstGeom prst="rect">
              <a:avLst/>
            </a:prstGeom>
          </p:spPr>
          <p:txBody>
            <a:bodyPr lIns="0" tIns="0" rIns="0" bIns="0">
              <a:spAutoFit/>
            </a:bodyPr>
            <a:lstStyle/>
            <a:p>
              <a:pPr algn="ctr" defTabSz="1096919">
                <a:lnSpc>
                  <a:spcPct val="75000"/>
                </a:lnSpc>
                <a:defRPr/>
              </a:pPr>
              <a:r>
                <a:rPr lang="en-US" b="1" i="1" dirty="0">
                  <a:ln w="9525" cmpd="sng">
                    <a:noFill/>
                    <a:prstDash val="solid"/>
                  </a:ln>
                  <a:gradFill>
                    <a:gsLst>
                      <a:gs pos="0">
                        <a:srgbClr val="0F0F0F"/>
                      </a:gs>
                      <a:gs pos="77000">
                        <a:schemeClr val="bg2">
                          <a:lumMod val="95000"/>
                          <a:lumOff val="5000"/>
                        </a:schemeClr>
                      </a:gs>
                    </a:gsLst>
                    <a:lin ang="16200000" scaled="1"/>
                  </a:gradFill>
                  <a:effectLst>
                    <a:glow rad="228600">
                      <a:srgbClr val="FFFFFF"/>
                    </a:glow>
                  </a:effectLst>
                  <a:latin typeface="+mj-lt"/>
                  <a:cs typeface="+mn-cs"/>
                </a:rPr>
                <a:t>Search</a:t>
              </a:r>
            </a:p>
          </p:txBody>
        </p:sp>
        <p:sp>
          <p:nvSpPr>
            <p:cNvPr id="174" name="Rectangle 173"/>
            <p:cNvSpPr/>
            <p:nvPr/>
          </p:nvSpPr>
          <p:spPr>
            <a:xfrm>
              <a:off x="2970212" y="5029200"/>
              <a:ext cx="1550406" cy="208070"/>
            </a:xfrm>
            <a:prstGeom prst="rect">
              <a:avLst/>
            </a:prstGeom>
          </p:spPr>
          <p:txBody>
            <a:bodyPr lIns="0" tIns="0" rIns="0" bIns="0">
              <a:spAutoFit/>
            </a:bodyPr>
            <a:lstStyle/>
            <a:p>
              <a:pPr algn="ctr" defTabSz="1096919">
                <a:lnSpc>
                  <a:spcPct val="75000"/>
                </a:lnSpc>
                <a:defRPr/>
              </a:pPr>
              <a:r>
                <a:rPr lang="en-US" b="1" i="1" dirty="0">
                  <a:ln w="9525" cmpd="sng">
                    <a:noFill/>
                    <a:prstDash val="solid"/>
                  </a:ln>
                  <a:gradFill>
                    <a:gsLst>
                      <a:gs pos="0">
                        <a:srgbClr val="0F0F0F"/>
                      </a:gs>
                      <a:gs pos="77000">
                        <a:schemeClr val="bg2">
                          <a:lumMod val="95000"/>
                          <a:lumOff val="5000"/>
                        </a:schemeClr>
                      </a:gs>
                    </a:gsLst>
                    <a:lin ang="16200000" scaled="1"/>
                  </a:gradFill>
                  <a:effectLst>
                    <a:glow rad="228600">
                      <a:srgbClr val="FFFFFF"/>
                    </a:glow>
                  </a:effectLst>
                  <a:latin typeface="+mj-lt"/>
                  <a:cs typeface="+mn-cs"/>
                </a:rPr>
                <a:t>Composites</a:t>
              </a:r>
            </a:p>
          </p:txBody>
        </p:sp>
        <p:sp>
          <p:nvSpPr>
            <p:cNvPr id="175" name="Rectangle 174"/>
            <p:cNvSpPr/>
            <p:nvPr/>
          </p:nvSpPr>
          <p:spPr>
            <a:xfrm>
              <a:off x="7923212" y="5676900"/>
              <a:ext cx="1024930" cy="208070"/>
            </a:xfrm>
            <a:prstGeom prst="rect">
              <a:avLst/>
            </a:prstGeom>
          </p:spPr>
          <p:txBody>
            <a:bodyPr lIns="0" tIns="0" rIns="0" bIns="0">
              <a:spAutoFit/>
            </a:bodyPr>
            <a:lstStyle/>
            <a:p>
              <a:pPr algn="ctr" defTabSz="1096919">
                <a:lnSpc>
                  <a:spcPct val="75000"/>
                </a:lnSpc>
                <a:defRPr/>
              </a:pPr>
              <a:r>
                <a:rPr lang="en-US" b="1" i="1" dirty="0">
                  <a:ln w="9525" cmpd="sng">
                    <a:noFill/>
                    <a:prstDash val="solid"/>
                  </a:ln>
                  <a:gradFill>
                    <a:gsLst>
                      <a:gs pos="0">
                        <a:srgbClr val="0F0F0F"/>
                      </a:gs>
                      <a:gs pos="77000">
                        <a:schemeClr val="bg2">
                          <a:lumMod val="95000"/>
                          <a:lumOff val="5000"/>
                        </a:schemeClr>
                      </a:gs>
                    </a:gsLst>
                    <a:lin ang="16200000" scaled="1"/>
                  </a:gradFill>
                  <a:effectLst>
                    <a:glow rad="228600">
                      <a:srgbClr val="FFFFFF"/>
                    </a:glow>
                  </a:effectLst>
                  <a:latin typeface="+mj-lt"/>
                  <a:cs typeface="+mn-cs"/>
                </a:rPr>
                <a:t>Content</a:t>
              </a:r>
            </a:p>
          </p:txBody>
        </p:sp>
        <p:sp>
          <p:nvSpPr>
            <p:cNvPr id="176" name="Rectangle 175"/>
            <p:cNvSpPr/>
            <p:nvPr/>
          </p:nvSpPr>
          <p:spPr>
            <a:xfrm>
              <a:off x="3198812" y="5676900"/>
              <a:ext cx="1001003" cy="208070"/>
            </a:xfrm>
            <a:prstGeom prst="rect">
              <a:avLst/>
            </a:prstGeom>
          </p:spPr>
          <p:txBody>
            <a:bodyPr lIns="0" tIns="0" rIns="0" bIns="0">
              <a:spAutoFit/>
            </a:bodyPr>
            <a:lstStyle/>
            <a:p>
              <a:pPr algn="ctr" defTabSz="1096919">
                <a:lnSpc>
                  <a:spcPct val="75000"/>
                </a:lnSpc>
                <a:defRPr/>
              </a:pPr>
              <a:r>
                <a:rPr lang="en-US" b="1" i="1" dirty="0">
                  <a:ln w="9525" cmpd="sng">
                    <a:noFill/>
                    <a:prstDash val="solid"/>
                  </a:ln>
                  <a:gradFill>
                    <a:gsLst>
                      <a:gs pos="0">
                        <a:srgbClr val="0F0F0F"/>
                      </a:gs>
                      <a:gs pos="77000">
                        <a:schemeClr val="bg2">
                          <a:lumMod val="95000"/>
                          <a:lumOff val="5000"/>
                        </a:schemeClr>
                      </a:gs>
                    </a:gsLst>
                    <a:lin ang="16200000" scaled="1"/>
                  </a:gradFill>
                  <a:effectLst>
                    <a:glow rad="228600">
                      <a:srgbClr val="FFFFFF"/>
                    </a:glow>
                  </a:effectLst>
                  <a:latin typeface="+mj-lt"/>
                  <a:cs typeface="+mn-cs"/>
                </a:rPr>
                <a:t>Insights</a:t>
              </a:r>
            </a:p>
          </p:txBody>
        </p:sp>
        <p:pic>
          <p:nvPicPr>
            <p:cNvPr id="18490" name="Picture 2" descr="C:\Users\maryfj\Desktop\DVD_ART35\Artwork_Imagery\Shapes\Glows\white oval shaped glow.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122737" y="4981575"/>
              <a:ext cx="3886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Rectangle 177"/>
            <p:cNvSpPr/>
            <p:nvPr/>
          </p:nvSpPr>
          <p:spPr>
            <a:xfrm>
              <a:off x="5385733" y="4800600"/>
              <a:ext cx="1417359" cy="208070"/>
            </a:xfrm>
            <a:prstGeom prst="rect">
              <a:avLst/>
            </a:prstGeom>
          </p:spPr>
          <p:txBody>
            <a:bodyPr lIns="0" tIns="0" rIns="0" bIns="0">
              <a:spAutoFit/>
            </a:bodyPr>
            <a:lstStyle/>
            <a:p>
              <a:pPr algn="ctr" defTabSz="1096919">
                <a:lnSpc>
                  <a:spcPct val="75000"/>
                </a:lnSpc>
                <a:defRPr/>
              </a:pPr>
              <a:r>
                <a:rPr lang="en-US" b="1" i="1" dirty="0">
                  <a:ln w="9525" cmpd="sng">
                    <a:noFill/>
                    <a:prstDash val="solid"/>
                  </a:ln>
                  <a:gradFill>
                    <a:gsLst>
                      <a:gs pos="0">
                        <a:srgbClr val="0F0F0F"/>
                      </a:gs>
                      <a:gs pos="77000">
                        <a:schemeClr val="bg2">
                          <a:lumMod val="95000"/>
                          <a:lumOff val="5000"/>
                        </a:schemeClr>
                      </a:gs>
                    </a:gsLst>
                    <a:lin ang="16200000" scaled="1"/>
                  </a:gradFill>
                  <a:effectLst>
                    <a:glow rad="228600">
                      <a:srgbClr val="FFFFFF"/>
                    </a:glow>
                  </a:effectLst>
                  <a:latin typeface="+mj-lt"/>
                  <a:cs typeface="+mn-cs"/>
                </a:rPr>
                <a:t>Sites</a:t>
              </a:r>
            </a:p>
          </p:txBody>
        </p:sp>
      </p:grpSp>
      <p:grpSp>
        <p:nvGrpSpPr>
          <p:cNvPr id="181" name="Group 58"/>
          <p:cNvGrpSpPr>
            <a:grpSpLocks/>
          </p:cNvGrpSpPr>
          <p:nvPr/>
        </p:nvGrpSpPr>
        <p:grpSpPr bwMode="auto">
          <a:xfrm>
            <a:off x="833438" y="1762125"/>
            <a:ext cx="7315200" cy="1728788"/>
            <a:chOff x="2589212" y="4813727"/>
            <a:chExt cx="7315200" cy="1728189"/>
          </a:xfrm>
        </p:grpSpPr>
        <p:grpSp>
          <p:nvGrpSpPr>
            <p:cNvPr id="18470" name="Group 47"/>
            <p:cNvGrpSpPr>
              <a:grpSpLocks/>
            </p:cNvGrpSpPr>
            <p:nvPr/>
          </p:nvGrpSpPr>
          <p:grpSpPr bwMode="auto">
            <a:xfrm>
              <a:off x="2689374" y="4876800"/>
              <a:ext cx="7114877" cy="1665116"/>
              <a:chOff x="7184158" y="4022479"/>
              <a:chExt cx="5161306" cy="1207916"/>
            </a:xfrm>
          </p:grpSpPr>
          <p:pic>
            <p:nvPicPr>
              <p:cNvPr id="18479" name="Picture 2" descr="C:\Users\maryfj\Desktop\DVD_ART35\Artwork_Imagery\Shapes\Glows\white oval shaped glow.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403302" y="4022479"/>
                <a:ext cx="4672383" cy="120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Oval Base"/>
              <p:cNvSpPr>
                <a:spLocks noEditPoints="1"/>
              </p:cNvSpPr>
              <p:nvPr/>
            </p:nvSpPr>
            <p:spPr bwMode="auto">
              <a:xfrm>
                <a:off x="7184158" y="4172286"/>
                <a:ext cx="5161306" cy="962419"/>
              </a:xfrm>
              <a:custGeom>
                <a:avLst/>
                <a:gdLst/>
                <a:ahLst/>
                <a:cxnLst>
                  <a:cxn ang="0">
                    <a:pos x="1395" y="0"/>
                  </a:cxn>
                  <a:cxn ang="0">
                    <a:pos x="0" y="334"/>
                  </a:cxn>
                  <a:cxn ang="0">
                    <a:pos x="1395" y="669"/>
                  </a:cxn>
                  <a:cxn ang="0">
                    <a:pos x="2790" y="334"/>
                  </a:cxn>
                  <a:cxn ang="0">
                    <a:pos x="1395" y="0"/>
                  </a:cxn>
                  <a:cxn ang="0">
                    <a:pos x="1382" y="428"/>
                  </a:cxn>
                  <a:cxn ang="0">
                    <a:pos x="630" y="247"/>
                  </a:cxn>
                  <a:cxn ang="0">
                    <a:pos x="1382" y="67"/>
                  </a:cxn>
                  <a:cxn ang="0">
                    <a:pos x="2133" y="247"/>
                  </a:cxn>
                  <a:cxn ang="0">
                    <a:pos x="1382" y="428"/>
                  </a:cxn>
                </a:cxnLst>
                <a:rect l="0" t="0" r="r" b="b"/>
                <a:pathLst>
                  <a:path w="2790" h="669">
                    <a:moveTo>
                      <a:pt x="1395" y="0"/>
                    </a:moveTo>
                    <a:cubicBezTo>
                      <a:pt x="625" y="0"/>
                      <a:pt x="0" y="150"/>
                      <a:pt x="0" y="334"/>
                    </a:cubicBezTo>
                    <a:cubicBezTo>
                      <a:pt x="0" y="519"/>
                      <a:pt x="625" y="669"/>
                      <a:pt x="1395" y="669"/>
                    </a:cubicBezTo>
                    <a:cubicBezTo>
                      <a:pt x="2165" y="669"/>
                      <a:pt x="2790" y="519"/>
                      <a:pt x="2790" y="334"/>
                    </a:cubicBezTo>
                    <a:cubicBezTo>
                      <a:pt x="2790" y="150"/>
                      <a:pt x="2165" y="0"/>
                      <a:pt x="1395" y="0"/>
                    </a:cubicBezTo>
                    <a:close/>
                    <a:moveTo>
                      <a:pt x="1382" y="428"/>
                    </a:moveTo>
                    <a:cubicBezTo>
                      <a:pt x="967" y="428"/>
                      <a:pt x="630" y="347"/>
                      <a:pt x="630" y="247"/>
                    </a:cubicBezTo>
                    <a:cubicBezTo>
                      <a:pt x="630" y="148"/>
                      <a:pt x="967" y="67"/>
                      <a:pt x="1382" y="67"/>
                    </a:cubicBezTo>
                    <a:cubicBezTo>
                      <a:pt x="1797" y="67"/>
                      <a:pt x="2133" y="148"/>
                      <a:pt x="2133" y="247"/>
                    </a:cubicBezTo>
                    <a:cubicBezTo>
                      <a:pt x="2133" y="347"/>
                      <a:pt x="1797" y="428"/>
                      <a:pt x="1382" y="428"/>
                    </a:cubicBezTo>
                    <a:close/>
                  </a:path>
                </a:pathLst>
              </a:custGeom>
              <a:gradFill>
                <a:gsLst>
                  <a:gs pos="0">
                    <a:srgbClr val="D6B19C"/>
                  </a:gs>
                  <a:gs pos="30000">
                    <a:srgbClr val="D49E6C"/>
                  </a:gs>
                  <a:gs pos="70000">
                    <a:srgbClr val="A65528"/>
                  </a:gs>
                  <a:gs pos="100000">
                    <a:srgbClr val="663012"/>
                  </a:gs>
                </a:gsLst>
                <a:lin ang="16200000" scaled="0"/>
              </a:gradFill>
              <a:ln>
                <a:noFill/>
                <a:headEnd type="none" w="med" len="med"/>
                <a:tailEnd type="none" w="med" len="med"/>
              </a:ln>
              <a:effectLst>
                <a:outerShdw blurRad="215900" dist="38100" dir="5400000" algn="t" rotWithShape="0">
                  <a:prstClr val="black"/>
                </a:outerShdw>
              </a:effectLst>
              <a:scene3d>
                <a:camera prst="orthographicFront" fov="0">
                  <a:rot lat="0" lon="0" rev="0"/>
                </a:camera>
                <a:lightRig rig="glow" dir="t">
                  <a:rot lat="0" lon="0" rev="6360000"/>
                </a:lightRig>
              </a:scene3d>
              <a:sp3d prstMaterial="flat">
                <a:contourClr>
                  <a:srgbClr val="B2B2B2">
                    <a:satMod val="300000"/>
                  </a:srgbClr>
                </a:contourClr>
              </a:sp3d>
            </p:spPr>
            <p:txBody>
              <a:bodyPr lIns="109728" tIns="54864" rIns="109728" bIns="54864" anchor="ctr"/>
              <a:lstStyle/>
              <a:p>
                <a:pPr algn="ctr" defTabSz="1096963">
                  <a:lnSpc>
                    <a:spcPct val="70000"/>
                  </a:lnSpc>
                  <a:defRPr/>
                </a:pPr>
                <a:endParaRPr lang="en-US" sz="2000" dirty="0">
                  <a:solidFill>
                    <a:prstClr val="white"/>
                  </a:solidFill>
                  <a:effectLst>
                    <a:outerShdw blurRad="38100" dist="38100" dir="2700000" algn="tl">
                      <a:srgbClr val="000000">
                        <a:alpha val="43137"/>
                      </a:srgbClr>
                    </a:outerShdw>
                  </a:effectLst>
                  <a:latin typeface="Kozuka Gothic Pro H" pitchFamily="34" charset="-128"/>
                  <a:cs typeface="+mn-cs"/>
                </a:endParaRPr>
              </a:p>
            </p:txBody>
          </p:sp>
        </p:grpSp>
        <p:pic>
          <p:nvPicPr>
            <p:cNvPr id="18471" name="Picture 2" descr="\\SERVER3\Restrict\FTP_Root\Clients\White_Whale\2-20070_TAP_Airlift\Art\6-star pie cuts.png"/>
            <p:cNvPicPr>
              <a:picLocks noChangeAspect="1" noChangeArrowheads="1"/>
            </p:cNvPicPr>
            <p:nvPr/>
          </p:nvPicPr>
          <p:blipFill>
            <a:blip r:embed="rId7">
              <a:grayscl/>
              <a:extLst>
                <a:ext uri="{28A0092B-C50C-407E-A947-70E740481C1C}">
                  <a14:useLocalDpi xmlns:a14="http://schemas.microsoft.com/office/drawing/2010/main"/>
                </a:ext>
              </a:extLst>
            </a:blip>
            <a:srcRect/>
            <a:stretch>
              <a:fillRect/>
            </a:stretch>
          </p:blipFill>
          <p:spPr bwMode="auto">
            <a:xfrm rot="5400000">
              <a:off x="5484813" y="1981201"/>
              <a:ext cx="1523998"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Rectangle 183"/>
            <p:cNvSpPr/>
            <p:nvPr/>
          </p:nvSpPr>
          <p:spPr>
            <a:xfrm>
              <a:off x="8075612" y="5076825"/>
              <a:ext cx="1676400" cy="415819"/>
            </a:xfrm>
            <a:prstGeom prst="rect">
              <a:avLst/>
            </a:prstGeom>
          </p:spPr>
          <p:txBody>
            <a:bodyPr lIns="0" tIns="0" rIns="0" bIns="0">
              <a:spAutoFit/>
            </a:bodyPr>
            <a:lstStyle/>
            <a:p>
              <a:pPr algn="ctr" defTabSz="1096919">
                <a:lnSpc>
                  <a:spcPct val="75000"/>
                </a:lnSpc>
                <a:defRPr/>
              </a:pPr>
              <a:r>
                <a:rPr lang="en-US" b="1" i="1" dirty="0">
                  <a:ln w="9525" cmpd="sng">
                    <a:noFill/>
                    <a:prstDash val="solid"/>
                  </a:ln>
                  <a:gradFill>
                    <a:gsLst>
                      <a:gs pos="0">
                        <a:srgbClr val="0F0F0F"/>
                      </a:gs>
                      <a:gs pos="77000">
                        <a:srgbClr val="CA4C06"/>
                      </a:gs>
                    </a:gsLst>
                    <a:lin ang="16200000" scaled="1"/>
                  </a:gradFill>
                  <a:effectLst>
                    <a:glow rad="228600">
                      <a:srgbClr val="FFFFFF"/>
                    </a:glow>
                  </a:effectLst>
                  <a:latin typeface="+mj-lt"/>
                  <a:cs typeface="+mn-cs"/>
                </a:rPr>
                <a:t> Portfolio Selection</a:t>
              </a:r>
            </a:p>
          </p:txBody>
        </p:sp>
        <p:sp>
          <p:nvSpPr>
            <p:cNvPr id="185" name="Rectangle 184"/>
            <p:cNvSpPr/>
            <p:nvPr/>
          </p:nvSpPr>
          <p:spPr>
            <a:xfrm>
              <a:off x="5538132" y="6000750"/>
              <a:ext cx="1417360" cy="415819"/>
            </a:xfrm>
            <a:prstGeom prst="rect">
              <a:avLst/>
            </a:prstGeom>
          </p:spPr>
          <p:txBody>
            <a:bodyPr lIns="0" tIns="0" rIns="0" bIns="0">
              <a:spAutoFit/>
            </a:bodyPr>
            <a:lstStyle/>
            <a:p>
              <a:pPr algn="ctr" defTabSz="1096919">
                <a:lnSpc>
                  <a:spcPct val="75000"/>
                </a:lnSpc>
                <a:defRPr/>
              </a:pPr>
              <a:r>
                <a:rPr lang="en-US" b="1" i="1" dirty="0">
                  <a:ln w="9525" cmpd="sng">
                    <a:noFill/>
                    <a:prstDash val="solid"/>
                  </a:ln>
                  <a:gradFill>
                    <a:gsLst>
                      <a:gs pos="0">
                        <a:srgbClr val="0F0F0F"/>
                      </a:gs>
                      <a:gs pos="77000">
                        <a:srgbClr val="CA4C06"/>
                      </a:gs>
                    </a:gsLst>
                    <a:lin ang="16200000" scaled="1"/>
                  </a:gradFill>
                  <a:effectLst>
                    <a:glow rad="228600">
                      <a:srgbClr val="FFFFFF"/>
                    </a:glow>
                  </a:effectLst>
                  <a:latin typeface="+mj-lt"/>
                  <a:cs typeface="+mn-cs"/>
                </a:rPr>
                <a:t>Schedule Management</a:t>
              </a:r>
            </a:p>
          </p:txBody>
        </p:sp>
        <p:sp>
          <p:nvSpPr>
            <p:cNvPr id="186" name="Rectangle 185"/>
            <p:cNvSpPr/>
            <p:nvPr/>
          </p:nvSpPr>
          <p:spPr>
            <a:xfrm>
              <a:off x="2817812" y="5076825"/>
              <a:ext cx="1550406" cy="415498"/>
            </a:xfrm>
            <a:prstGeom prst="rect">
              <a:avLst/>
            </a:prstGeom>
          </p:spPr>
          <p:txBody>
            <a:bodyPr lIns="0" tIns="0" rIns="0" bIns="0">
              <a:spAutoFit/>
            </a:bodyPr>
            <a:lstStyle/>
            <a:p>
              <a:pPr algn="ctr" defTabSz="1096919">
                <a:lnSpc>
                  <a:spcPct val="75000"/>
                </a:lnSpc>
                <a:defRPr/>
              </a:pPr>
              <a:r>
                <a:rPr lang="en-US" b="1" i="1" dirty="0">
                  <a:ln w="9525" cmpd="sng">
                    <a:noFill/>
                    <a:prstDash val="solid"/>
                  </a:ln>
                  <a:gradFill>
                    <a:gsLst>
                      <a:gs pos="0">
                        <a:srgbClr val="0F0F0F"/>
                      </a:gs>
                      <a:gs pos="77000">
                        <a:srgbClr val="CA4C06"/>
                      </a:gs>
                    </a:gsLst>
                    <a:lin ang="16200000" scaled="1"/>
                  </a:gradFill>
                  <a:effectLst>
                    <a:glow rad="228600">
                      <a:srgbClr val="FFFFFF"/>
                    </a:glow>
                  </a:effectLst>
                  <a:latin typeface="+mj-lt"/>
                  <a:cs typeface="+mn-cs"/>
                </a:rPr>
                <a:t> BI &amp; Reporting</a:t>
              </a:r>
            </a:p>
          </p:txBody>
        </p:sp>
        <p:sp>
          <p:nvSpPr>
            <p:cNvPr id="187" name="Rectangle 186"/>
            <p:cNvSpPr/>
            <p:nvPr/>
          </p:nvSpPr>
          <p:spPr>
            <a:xfrm>
              <a:off x="7694612" y="5753100"/>
              <a:ext cx="1447800" cy="415498"/>
            </a:xfrm>
            <a:prstGeom prst="rect">
              <a:avLst/>
            </a:prstGeom>
          </p:spPr>
          <p:txBody>
            <a:bodyPr lIns="0" tIns="0" rIns="0" bIns="0">
              <a:spAutoFit/>
            </a:bodyPr>
            <a:lstStyle/>
            <a:p>
              <a:pPr algn="ctr" defTabSz="1096919">
                <a:lnSpc>
                  <a:spcPct val="75000"/>
                </a:lnSpc>
                <a:defRPr/>
              </a:pPr>
              <a:r>
                <a:rPr lang="en-US" b="1" i="1" dirty="0">
                  <a:ln w="9525" cmpd="sng">
                    <a:noFill/>
                    <a:prstDash val="solid"/>
                  </a:ln>
                  <a:gradFill>
                    <a:gsLst>
                      <a:gs pos="0">
                        <a:srgbClr val="0F0F0F"/>
                      </a:gs>
                      <a:gs pos="77000">
                        <a:srgbClr val="CA4C06"/>
                      </a:gs>
                    </a:gsLst>
                    <a:lin ang="16200000" scaled="1"/>
                  </a:gradFill>
                  <a:effectLst>
                    <a:glow rad="228600">
                      <a:srgbClr val="FFFFFF"/>
                    </a:glow>
                  </a:effectLst>
                  <a:latin typeface="+mj-lt"/>
                  <a:cs typeface="+mn-cs"/>
                </a:rPr>
                <a:t>Resource Management</a:t>
              </a:r>
            </a:p>
          </p:txBody>
        </p:sp>
        <p:sp>
          <p:nvSpPr>
            <p:cNvPr id="188" name="Rectangle 187"/>
            <p:cNvSpPr/>
            <p:nvPr/>
          </p:nvSpPr>
          <p:spPr>
            <a:xfrm>
              <a:off x="3198812" y="5753100"/>
              <a:ext cx="1524000" cy="415498"/>
            </a:xfrm>
            <a:prstGeom prst="rect">
              <a:avLst/>
            </a:prstGeom>
          </p:spPr>
          <p:txBody>
            <a:bodyPr lIns="0" tIns="0" rIns="0" bIns="0">
              <a:spAutoFit/>
            </a:bodyPr>
            <a:lstStyle/>
            <a:p>
              <a:pPr algn="ctr" defTabSz="1096919">
                <a:lnSpc>
                  <a:spcPct val="75000"/>
                </a:lnSpc>
                <a:defRPr/>
              </a:pPr>
              <a:r>
                <a:rPr lang="en-US" b="1" i="1" dirty="0">
                  <a:ln w="9525" cmpd="sng">
                    <a:noFill/>
                    <a:prstDash val="solid"/>
                  </a:ln>
                  <a:gradFill>
                    <a:gsLst>
                      <a:gs pos="0">
                        <a:srgbClr val="0F0F0F"/>
                      </a:gs>
                      <a:gs pos="77000">
                        <a:srgbClr val="CA4C06"/>
                      </a:gs>
                    </a:gsLst>
                    <a:lin ang="16200000" scaled="1"/>
                  </a:gradFill>
                  <a:effectLst>
                    <a:glow rad="228600">
                      <a:srgbClr val="FFFFFF"/>
                    </a:glow>
                  </a:effectLst>
                  <a:latin typeface="+mj-lt"/>
                  <a:cs typeface="+mn-cs"/>
                </a:rPr>
                <a:t> Project Team Collaboration</a:t>
              </a:r>
            </a:p>
          </p:txBody>
        </p:sp>
        <p:pic>
          <p:nvPicPr>
            <p:cNvPr id="18477" name="Picture 2" descr="C:\Users\maryfj\Desktop\DVD_ART35\Artwork_Imagery\Shapes\Glows\white oval shaped glow.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275137" y="5133975"/>
              <a:ext cx="3886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 name="Rectangle 189"/>
            <p:cNvSpPr/>
            <p:nvPr/>
          </p:nvSpPr>
          <p:spPr>
            <a:xfrm>
              <a:off x="5538133" y="4813727"/>
              <a:ext cx="1417359" cy="415498"/>
            </a:xfrm>
            <a:prstGeom prst="rect">
              <a:avLst/>
            </a:prstGeom>
          </p:spPr>
          <p:txBody>
            <a:bodyPr lIns="0" tIns="0" rIns="0" bIns="0">
              <a:spAutoFit/>
            </a:bodyPr>
            <a:lstStyle/>
            <a:p>
              <a:pPr algn="ctr" defTabSz="1096919">
                <a:lnSpc>
                  <a:spcPct val="75000"/>
                </a:lnSpc>
                <a:defRPr/>
              </a:pPr>
              <a:r>
                <a:rPr lang="en-US" b="1" i="1" dirty="0">
                  <a:ln w="9525" cmpd="sng">
                    <a:noFill/>
                    <a:prstDash val="solid"/>
                  </a:ln>
                  <a:gradFill>
                    <a:gsLst>
                      <a:gs pos="0">
                        <a:srgbClr val="0F0F0F"/>
                      </a:gs>
                      <a:gs pos="77000">
                        <a:srgbClr val="CA4C06"/>
                      </a:gs>
                    </a:gsLst>
                    <a:lin ang="16200000" scaled="1"/>
                  </a:gradFill>
                  <a:effectLst>
                    <a:glow rad="228600">
                      <a:srgbClr val="FFFFFF"/>
                    </a:glow>
                  </a:effectLst>
                  <a:latin typeface="+mj-lt"/>
                  <a:cs typeface="+mn-cs"/>
                </a:rPr>
                <a:t> Demand Management</a:t>
              </a:r>
            </a:p>
          </p:txBody>
        </p:sp>
      </p:grpSp>
      <p:grpSp>
        <p:nvGrpSpPr>
          <p:cNvPr id="193" name="Group 68"/>
          <p:cNvGrpSpPr>
            <a:grpSpLocks/>
          </p:cNvGrpSpPr>
          <p:nvPr/>
        </p:nvGrpSpPr>
        <p:grpSpPr bwMode="auto">
          <a:xfrm flipH="1">
            <a:off x="2514600" y="5729288"/>
            <a:ext cx="1123950" cy="255587"/>
            <a:chOff x="5564670" y="5538830"/>
            <a:chExt cx="1124102" cy="256027"/>
          </a:xfrm>
        </p:grpSpPr>
        <p:sp>
          <p:nvSpPr>
            <p:cNvPr id="194" name="Oval 193"/>
            <p:cNvSpPr/>
            <p:nvPr/>
          </p:nvSpPr>
          <p:spPr bwMode="auto">
            <a:xfrm>
              <a:off x="5564670" y="5538830"/>
              <a:ext cx="138989"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a:defRPr/>
              </a:pPr>
              <a:endParaRPr lang="en-US" sz="2300" dirty="0">
                <a:solidFill>
                  <a:srgbClr val="FFFFFF"/>
                </a:solidFill>
                <a:effectLst>
                  <a:outerShdw blurRad="38100" dist="38100" dir="2700000" algn="tl">
                    <a:srgbClr val="000000">
                      <a:alpha val="43137"/>
                    </a:srgbClr>
                  </a:outerShdw>
                </a:effectLst>
              </a:endParaRPr>
            </a:p>
          </p:txBody>
        </p:sp>
        <p:cxnSp>
          <p:nvCxnSpPr>
            <p:cNvPr id="195" name="Straight Connector 194"/>
            <p:cNvCxnSpPr/>
            <p:nvPr/>
          </p:nvCxnSpPr>
          <p:spPr>
            <a:xfrm>
              <a:off x="5865812" y="5791200"/>
              <a:ext cx="822960"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196" name="Straight Connector 195"/>
            <p:cNvCxnSpPr>
              <a:endCxn id="194" idx="5"/>
            </p:cNvCxnSpPr>
            <p:nvPr/>
          </p:nvCxnSpPr>
          <p:spPr>
            <a:xfrm rot="10800000">
              <a:off x="5683306" y="5657465"/>
              <a:ext cx="189823" cy="137392"/>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grpSp>
        <p:nvGrpSpPr>
          <p:cNvPr id="197" name="Group 72"/>
          <p:cNvGrpSpPr>
            <a:grpSpLocks/>
          </p:cNvGrpSpPr>
          <p:nvPr/>
        </p:nvGrpSpPr>
        <p:grpSpPr bwMode="auto">
          <a:xfrm flipV="1">
            <a:off x="5700713" y="1906588"/>
            <a:ext cx="1077912" cy="255587"/>
            <a:chOff x="5564670" y="5538830"/>
            <a:chExt cx="1124102" cy="256027"/>
          </a:xfrm>
        </p:grpSpPr>
        <p:sp>
          <p:nvSpPr>
            <p:cNvPr id="198" name="Oval 197"/>
            <p:cNvSpPr/>
            <p:nvPr/>
          </p:nvSpPr>
          <p:spPr bwMode="auto">
            <a:xfrm>
              <a:off x="5564670" y="5538830"/>
              <a:ext cx="138989"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a:defRPr/>
              </a:pPr>
              <a:endParaRPr lang="en-US" sz="2300" dirty="0">
                <a:solidFill>
                  <a:srgbClr val="FFFFFF"/>
                </a:solidFill>
                <a:effectLst>
                  <a:outerShdw blurRad="38100" dist="38100" dir="2700000" algn="tl">
                    <a:srgbClr val="000000">
                      <a:alpha val="43137"/>
                    </a:srgbClr>
                  </a:outerShdw>
                </a:effectLst>
              </a:endParaRPr>
            </a:p>
          </p:txBody>
        </p:sp>
        <p:cxnSp>
          <p:nvCxnSpPr>
            <p:cNvPr id="199" name="Straight Connector 198"/>
            <p:cNvCxnSpPr/>
            <p:nvPr/>
          </p:nvCxnSpPr>
          <p:spPr>
            <a:xfrm>
              <a:off x="5865812" y="5791200"/>
              <a:ext cx="822960"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200" name="Straight Connector 199"/>
            <p:cNvCxnSpPr>
              <a:endCxn id="198" idx="5"/>
            </p:cNvCxnSpPr>
            <p:nvPr/>
          </p:nvCxnSpPr>
          <p:spPr>
            <a:xfrm rot="10800000">
              <a:off x="5683306" y="5657465"/>
              <a:ext cx="189823" cy="137392"/>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grpSp>
        <p:nvGrpSpPr>
          <p:cNvPr id="201" name="Group 66"/>
          <p:cNvGrpSpPr>
            <a:grpSpLocks/>
          </p:cNvGrpSpPr>
          <p:nvPr/>
        </p:nvGrpSpPr>
        <p:grpSpPr bwMode="auto">
          <a:xfrm>
            <a:off x="455613" y="5948363"/>
            <a:ext cx="8297862" cy="708025"/>
            <a:chOff x="455612" y="5947804"/>
            <a:chExt cx="8297863" cy="707886"/>
          </a:xfrm>
        </p:grpSpPr>
        <p:pic>
          <p:nvPicPr>
            <p:cNvPr id="18458" name="Picture 201" descr="sharepoint server 2010 h rev.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55612" y="5961518"/>
              <a:ext cx="3814759"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 name="Rectangle 202"/>
            <p:cNvSpPr/>
            <p:nvPr/>
          </p:nvSpPr>
          <p:spPr>
            <a:xfrm>
              <a:off x="4270370" y="5947804"/>
              <a:ext cx="4483105" cy="707886"/>
            </a:xfrm>
            <a:prstGeom prst="rect">
              <a:avLst/>
            </a:prstGeom>
          </p:spPr>
          <p:txBody>
            <a:bodyPr>
              <a:spAutoFit/>
            </a:bodyPr>
            <a:lstStyle/>
            <a:p>
              <a:pPr defTabSz="914363" fontAlgn="auto">
                <a:spcBef>
                  <a:spcPts val="0"/>
                </a:spcBef>
                <a:spcAft>
                  <a:spcPts val="0"/>
                </a:spcAft>
                <a:defRPr/>
              </a:pPr>
              <a:r>
                <a:rPr lang="en-US" sz="2000" i="1" dirty="0">
                  <a:gradFill>
                    <a:gsLst>
                      <a:gs pos="50000">
                        <a:srgbClr val="CDD804">
                          <a:lumMod val="40000"/>
                          <a:lumOff val="60000"/>
                        </a:srgbClr>
                      </a:gs>
                      <a:gs pos="100000">
                        <a:srgbClr val="CDD804"/>
                      </a:gs>
                    </a:gsLst>
                    <a:lin ang="5400000" scaled="0"/>
                  </a:gradFill>
                  <a:latin typeface="+mn-lt"/>
                  <a:cs typeface="+mn-cs"/>
                </a:rPr>
                <a:t>The Business Collaboration Platform for the Enterprise and the Web</a:t>
              </a:r>
              <a:endParaRPr lang="en-US" sz="2000" dirty="0">
                <a:latin typeface="+mn-lt"/>
                <a:cs typeface="+mn-cs"/>
              </a:endParaRPr>
            </a:p>
          </p:txBody>
        </p:sp>
      </p:grpSp>
      <p:grpSp>
        <p:nvGrpSpPr>
          <p:cNvPr id="204" name="Group 68"/>
          <p:cNvGrpSpPr>
            <a:grpSpLocks/>
          </p:cNvGrpSpPr>
          <p:nvPr/>
        </p:nvGrpSpPr>
        <p:grpSpPr bwMode="auto">
          <a:xfrm>
            <a:off x="3522663" y="3530600"/>
            <a:ext cx="2057400" cy="527050"/>
            <a:chOff x="9828212" y="3824514"/>
            <a:chExt cx="2057402" cy="527500"/>
          </a:xfrm>
        </p:grpSpPr>
        <p:pic>
          <p:nvPicPr>
            <p:cNvPr id="18456" name="Picture 204" descr="ProjectPro2010_bL_r.pn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828212" y="3824514"/>
              <a:ext cx="2014046" cy="29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 name="TextBox 205"/>
            <p:cNvSpPr txBox="1"/>
            <p:nvPr/>
          </p:nvSpPr>
          <p:spPr>
            <a:xfrm>
              <a:off x="10308387" y="4136570"/>
              <a:ext cx="1577227" cy="215444"/>
            </a:xfrm>
            <a:prstGeom prst="rect">
              <a:avLst/>
            </a:prstGeom>
            <a:noFill/>
          </p:spPr>
          <p:txBody>
            <a:bodyPr wrap="none" lIns="0" tIns="0" rIns="0" bIns="0">
              <a:spAutoFit/>
            </a:bodyPr>
            <a:lstStyle/>
            <a:p>
              <a:pPr defTabSz="914363" fontAlgn="auto">
                <a:spcBef>
                  <a:spcPts val="0"/>
                </a:spcBef>
                <a:spcAft>
                  <a:spcPts val="0"/>
                </a:spcAft>
                <a:defRPr/>
              </a:pPr>
              <a:r>
                <a:rPr lang="en-US" sz="1400" dirty="0">
                  <a:gradFill>
                    <a:gsLst>
                      <a:gs pos="0">
                        <a:schemeClr val="tx1"/>
                      </a:gs>
                      <a:gs pos="86000">
                        <a:schemeClr val="tx1"/>
                      </a:gs>
                    </a:gsLst>
                    <a:lin ang="5400000" scaled="0"/>
                  </a:gradFill>
                  <a:latin typeface="+mn-lt"/>
                  <a:cs typeface="+mn-cs"/>
                </a:rPr>
                <a:t>Synch to SharePoint</a:t>
              </a:r>
            </a:p>
          </p:txBody>
        </p:sp>
      </p:grpSp>
      <p:grpSp>
        <p:nvGrpSpPr>
          <p:cNvPr id="207" name="Group 66"/>
          <p:cNvGrpSpPr>
            <a:grpSpLocks/>
          </p:cNvGrpSpPr>
          <p:nvPr/>
        </p:nvGrpSpPr>
        <p:grpSpPr bwMode="auto">
          <a:xfrm flipH="1" flipV="1">
            <a:off x="5559425" y="3857625"/>
            <a:ext cx="873125" cy="257175"/>
            <a:chOff x="5564670" y="5538830"/>
            <a:chExt cx="808862" cy="256027"/>
          </a:xfrm>
        </p:grpSpPr>
        <p:sp>
          <p:nvSpPr>
            <p:cNvPr id="208" name="Oval 207"/>
            <p:cNvSpPr/>
            <p:nvPr/>
          </p:nvSpPr>
          <p:spPr bwMode="auto">
            <a:xfrm>
              <a:off x="5564670" y="5538830"/>
              <a:ext cx="138989"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a:defRPr/>
              </a:pPr>
              <a:endParaRPr lang="en-US" sz="2300" dirty="0">
                <a:solidFill>
                  <a:srgbClr val="FFFFFF"/>
                </a:solidFill>
                <a:effectLst>
                  <a:outerShdw blurRad="38100" dist="38100" dir="2700000" algn="tl">
                    <a:srgbClr val="000000">
                      <a:alpha val="43137"/>
                    </a:srgbClr>
                  </a:outerShdw>
                </a:effectLst>
              </a:endParaRPr>
            </a:p>
          </p:txBody>
        </p:sp>
        <p:cxnSp>
          <p:nvCxnSpPr>
            <p:cNvPr id="209" name="Straight Connector 208"/>
            <p:cNvCxnSpPr/>
            <p:nvPr/>
          </p:nvCxnSpPr>
          <p:spPr>
            <a:xfrm>
              <a:off x="5865809" y="5791200"/>
              <a:ext cx="507723"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a:endCxn id="208" idx="5"/>
            </p:cNvCxnSpPr>
            <p:nvPr/>
          </p:nvCxnSpPr>
          <p:spPr>
            <a:xfrm rot="10800000">
              <a:off x="5683306" y="5657465"/>
              <a:ext cx="189823" cy="137392"/>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pic>
        <p:nvPicPr>
          <p:cNvPr id="225" name="Picture 224" descr="project server 2010 h rev.png"/>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889625" y="1428750"/>
            <a:ext cx="2513013"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childTnLst>
                                </p:cTn>
                              </p:par>
                            </p:childTnLst>
                          </p:cTn>
                        </p:par>
                        <p:par>
                          <p:cTn id="8" fill="hold" nodeType="afterGroup">
                            <p:stCondLst>
                              <p:cond delay="1000"/>
                            </p:stCondLst>
                            <p:childTnLst>
                              <p:par>
                                <p:cTn id="9" presetID="22" presetClass="entr" presetSubtype="2" fill="hold" nodeType="afterEffect">
                                  <p:stCondLst>
                                    <p:cond delay="0"/>
                                  </p:stCondLst>
                                  <p:childTnLst>
                                    <p:set>
                                      <p:cBhvr>
                                        <p:cTn id="10" dur="1" fill="hold">
                                          <p:stCondLst>
                                            <p:cond delay="0"/>
                                          </p:stCondLst>
                                        </p:cTn>
                                        <p:tgtEl>
                                          <p:spTgt spid="193"/>
                                        </p:tgtEl>
                                        <p:attrNameLst>
                                          <p:attrName>style.visibility</p:attrName>
                                        </p:attrNameLst>
                                      </p:cBhvr>
                                      <p:to>
                                        <p:strVal val="visible"/>
                                      </p:to>
                                    </p:set>
                                    <p:animEffect transition="in" filter="wipe(right)">
                                      <p:cBhvr>
                                        <p:cTn id="11" dur="500"/>
                                        <p:tgtEl>
                                          <p:spTgt spid="193"/>
                                        </p:tgtEl>
                                      </p:cBhvr>
                                    </p:animEffect>
                                  </p:childTnLst>
                                </p:cTn>
                              </p:par>
                              <p:par>
                                <p:cTn id="12" presetID="10" presetClass="entr" presetSubtype="0" fill="hold" nodeType="withEffect">
                                  <p:stCondLst>
                                    <p:cond delay="0"/>
                                  </p:stCondLst>
                                  <p:childTnLst>
                                    <p:set>
                                      <p:cBhvr>
                                        <p:cTn id="13" dur="1" fill="hold">
                                          <p:stCondLst>
                                            <p:cond delay="0"/>
                                          </p:stCondLst>
                                        </p:cTn>
                                        <p:tgtEl>
                                          <p:spTgt spid="164"/>
                                        </p:tgtEl>
                                        <p:attrNameLst>
                                          <p:attrName>style.visibility</p:attrName>
                                        </p:attrNameLst>
                                      </p:cBhvr>
                                      <p:to>
                                        <p:strVal val="visible"/>
                                      </p:to>
                                    </p:set>
                                    <p:animEffect transition="in" filter="fade">
                                      <p:cBhvr>
                                        <p:cTn id="14" dur="500"/>
                                        <p:tgtEl>
                                          <p:spTgt spid="164"/>
                                        </p:tgtEl>
                                      </p:cBhvr>
                                    </p:animEffect>
                                  </p:childTnLst>
                                </p:cTn>
                              </p:par>
                              <p:par>
                                <p:cTn id="15" presetID="10" presetClass="entr" presetSubtype="0" fill="hold" nodeType="withEffect">
                                  <p:stCondLst>
                                    <p:cond delay="0"/>
                                  </p:stCondLst>
                                  <p:childTnLst>
                                    <p:set>
                                      <p:cBhvr>
                                        <p:cTn id="16" dur="1" fill="hold">
                                          <p:stCondLst>
                                            <p:cond delay="0"/>
                                          </p:stCondLst>
                                        </p:cTn>
                                        <p:tgtEl>
                                          <p:spTgt spid="166"/>
                                        </p:tgtEl>
                                        <p:attrNameLst>
                                          <p:attrName>style.visibility</p:attrName>
                                        </p:attrNameLst>
                                      </p:cBhvr>
                                      <p:to>
                                        <p:strVal val="visible"/>
                                      </p:to>
                                    </p:set>
                                    <p:animEffect transition="in" filter="fade">
                                      <p:cBhvr>
                                        <p:cTn id="17" dur="500"/>
                                        <p:tgtEl>
                                          <p:spTgt spid="166"/>
                                        </p:tgtEl>
                                      </p:cBhvr>
                                    </p:animEffect>
                                  </p:childTnLst>
                                </p:cTn>
                              </p:par>
                              <p:par>
                                <p:cTn id="18" presetID="10" presetClass="entr" presetSubtype="0" fill="hold" nodeType="withEffect">
                                  <p:stCondLst>
                                    <p:cond delay="0"/>
                                  </p:stCondLst>
                                  <p:childTnLst>
                                    <p:set>
                                      <p:cBhvr>
                                        <p:cTn id="19" dur="1" fill="hold">
                                          <p:stCondLst>
                                            <p:cond delay="0"/>
                                          </p:stCondLst>
                                        </p:cTn>
                                        <p:tgtEl>
                                          <p:spTgt spid="201"/>
                                        </p:tgtEl>
                                        <p:attrNameLst>
                                          <p:attrName>style.visibility</p:attrName>
                                        </p:attrNameLst>
                                      </p:cBhvr>
                                      <p:to>
                                        <p:strVal val="visible"/>
                                      </p:to>
                                    </p:set>
                                    <p:animEffect transition="in" filter="fade">
                                      <p:cBhvr>
                                        <p:cTn id="20" dur="500"/>
                                        <p:tgtEl>
                                          <p:spTgt spid="201"/>
                                        </p:tgtEl>
                                      </p:cBhvr>
                                    </p:animEffect>
                                  </p:childTnLst>
                                </p:cTn>
                              </p:par>
                              <p:par>
                                <p:cTn id="21" presetID="22" presetClass="entr" presetSubtype="4" fill="hold" nodeType="withEffect">
                                  <p:stCondLst>
                                    <p:cond delay="0"/>
                                  </p:stCondLst>
                                  <p:childTnLst>
                                    <p:set>
                                      <p:cBhvr>
                                        <p:cTn id="22" dur="1" fill="hold">
                                          <p:stCondLst>
                                            <p:cond delay="0"/>
                                          </p:stCondLst>
                                        </p:cTn>
                                        <p:tgtEl>
                                          <p:spTgt spid="168"/>
                                        </p:tgtEl>
                                        <p:attrNameLst>
                                          <p:attrName>style.visibility</p:attrName>
                                        </p:attrNameLst>
                                      </p:cBhvr>
                                      <p:to>
                                        <p:strVal val="visible"/>
                                      </p:to>
                                    </p:set>
                                    <p:animEffect transition="in" filter="wipe(down)">
                                      <p:cBhvr>
                                        <p:cTn id="23" dur="500"/>
                                        <p:tgtEl>
                                          <p:spTgt spid="168"/>
                                        </p:tgtEl>
                                      </p:cBhvr>
                                    </p:animEffect>
                                  </p:childTnLst>
                                </p:cTn>
                              </p:par>
                            </p:childTnLst>
                          </p:cTn>
                        </p:par>
                        <p:par>
                          <p:cTn id="24" fill="hold" nodeType="afterGroup">
                            <p:stCondLst>
                              <p:cond delay="1500"/>
                            </p:stCondLst>
                            <p:childTnLst>
                              <p:par>
                                <p:cTn id="25" presetID="10" presetClass="entr" presetSubtype="0" fill="hold" nodeType="afterEffect">
                                  <p:stCondLst>
                                    <p:cond delay="0"/>
                                  </p:stCondLst>
                                  <p:childTnLst>
                                    <p:set>
                                      <p:cBhvr>
                                        <p:cTn id="26" dur="1" fill="hold">
                                          <p:stCondLst>
                                            <p:cond delay="0"/>
                                          </p:stCondLst>
                                        </p:cTn>
                                        <p:tgtEl>
                                          <p:spTgt spid="204"/>
                                        </p:tgtEl>
                                        <p:attrNameLst>
                                          <p:attrName>style.visibility</p:attrName>
                                        </p:attrNameLst>
                                      </p:cBhvr>
                                      <p:to>
                                        <p:strVal val="visible"/>
                                      </p:to>
                                    </p:set>
                                    <p:animEffect transition="in" filter="fade">
                                      <p:cBhvr>
                                        <p:cTn id="27" dur="500"/>
                                        <p:tgtEl>
                                          <p:spTgt spid="204"/>
                                        </p:tgtEl>
                                      </p:cBhvr>
                                    </p:animEffect>
                                  </p:childTnLst>
                                </p:cTn>
                              </p:par>
                              <p:par>
                                <p:cTn id="28" presetID="22" presetClass="entr" presetSubtype="8" fill="hold" nodeType="withEffect">
                                  <p:stCondLst>
                                    <p:cond delay="0"/>
                                  </p:stCondLst>
                                  <p:childTnLst>
                                    <p:set>
                                      <p:cBhvr>
                                        <p:cTn id="29" dur="1" fill="hold">
                                          <p:stCondLst>
                                            <p:cond delay="0"/>
                                          </p:stCondLst>
                                        </p:cTn>
                                        <p:tgtEl>
                                          <p:spTgt spid="207"/>
                                        </p:tgtEl>
                                        <p:attrNameLst>
                                          <p:attrName>style.visibility</p:attrName>
                                        </p:attrNameLst>
                                      </p:cBhvr>
                                      <p:to>
                                        <p:strVal val="visible"/>
                                      </p:to>
                                    </p:set>
                                    <p:animEffect transition="in" filter="wipe(left)">
                                      <p:cBhvr>
                                        <p:cTn id="30" dur="500"/>
                                        <p:tgtEl>
                                          <p:spTgt spid="20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181"/>
                                        </p:tgtEl>
                                        <p:attrNameLst>
                                          <p:attrName>style.visibility</p:attrName>
                                        </p:attrNameLst>
                                      </p:cBhvr>
                                      <p:to>
                                        <p:strVal val="visible"/>
                                      </p:to>
                                    </p:set>
                                    <p:animEffect transition="in" filter="fade">
                                      <p:cBhvr>
                                        <p:cTn id="35" dur="1000"/>
                                        <p:tgtEl>
                                          <p:spTgt spid="181"/>
                                        </p:tgtEl>
                                      </p:cBhvr>
                                    </p:animEffect>
                                  </p:childTnLst>
                                </p:cTn>
                              </p:par>
                              <p:par>
                                <p:cTn id="36" presetID="22" presetClass="entr" presetSubtype="4" fill="hold" nodeType="withEffect">
                                  <p:stCondLst>
                                    <p:cond delay="0"/>
                                  </p:stCondLst>
                                  <p:childTnLst>
                                    <p:set>
                                      <p:cBhvr>
                                        <p:cTn id="37" dur="1" fill="hold">
                                          <p:stCondLst>
                                            <p:cond delay="0"/>
                                          </p:stCondLst>
                                        </p:cTn>
                                        <p:tgtEl>
                                          <p:spTgt spid="167"/>
                                        </p:tgtEl>
                                        <p:attrNameLst>
                                          <p:attrName>style.visibility</p:attrName>
                                        </p:attrNameLst>
                                      </p:cBhvr>
                                      <p:to>
                                        <p:strVal val="visible"/>
                                      </p:to>
                                    </p:set>
                                    <p:animEffect transition="in" filter="wipe(down)">
                                      <p:cBhvr>
                                        <p:cTn id="38" dur="500"/>
                                        <p:tgtEl>
                                          <p:spTgt spid="167"/>
                                        </p:tgtEl>
                                      </p:cBhvr>
                                    </p:animEffect>
                                  </p:childTnLst>
                                </p:cTn>
                              </p:par>
                              <p:par>
                                <p:cTn id="39" presetID="10" presetClass="exit" presetSubtype="0" fill="hold" nodeType="withEffect">
                                  <p:stCondLst>
                                    <p:cond delay="300"/>
                                  </p:stCondLst>
                                  <p:childTnLst>
                                    <p:animEffect transition="out" filter="fade">
                                      <p:cBhvr>
                                        <p:cTn id="40" dur="500"/>
                                        <p:tgtEl>
                                          <p:spTgt spid="168"/>
                                        </p:tgtEl>
                                      </p:cBhvr>
                                    </p:animEffect>
                                    <p:set>
                                      <p:cBhvr>
                                        <p:cTn id="41" dur="1" fill="hold">
                                          <p:stCondLst>
                                            <p:cond delay="499"/>
                                          </p:stCondLst>
                                        </p:cTn>
                                        <p:tgtEl>
                                          <p:spTgt spid="168"/>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163"/>
                                        </p:tgtEl>
                                        <p:attrNameLst>
                                          <p:attrName>style.visibility</p:attrName>
                                        </p:attrNameLst>
                                      </p:cBhvr>
                                      <p:to>
                                        <p:strVal val="visible"/>
                                      </p:to>
                                    </p:set>
                                    <p:animEffect transition="in" filter="fade">
                                      <p:cBhvr>
                                        <p:cTn id="44" dur="500"/>
                                        <p:tgtEl>
                                          <p:spTgt spid="163"/>
                                        </p:tgtEl>
                                      </p:cBhvr>
                                    </p:animEffect>
                                  </p:childTnLst>
                                </p:cTn>
                              </p:par>
                              <p:par>
                                <p:cTn id="45" presetID="10"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animEffect transition="in" filter="fade">
                                      <p:cBhvr>
                                        <p:cTn id="47" dur="500"/>
                                        <p:tgtEl>
                                          <p:spTgt spid="165"/>
                                        </p:tgtEl>
                                      </p:cBhvr>
                                    </p:animEffect>
                                  </p:childTnLst>
                                </p:cTn>
                              </p:par>
                            </p:childTnLst>
                          </p:cTn>
                        </p:par>
                        <p:par>
                          <p:cTn id="48" fill="hold" nodeType="afterGroup">
                            <p:stCondLst>
                              <p:cond delay="1000"/>
                            </p:stCondLst>
                            <p:childTnLst>
                              <p:par>
                                <p:cTn id="49" presetID="22" presetClass="entr" presetSubtype="8" fill="hold" nodeType="afterEffect">
                                  <p:stCondLst>
                                    <p:cond delay="0"/>
                                  </p:stCondLst>
                                  <p:childTnLst>
                                    <p:set>
                                      <p:cBhvr>
                                        <p:cTn id="50" dur="1" fill="hold">
                                          <p:stCondLst>
                                            <p:cond delay="0"/>
                                          </p:stCondLst>
                                        </p:cTn>
                                        <p:tgtEl>
                                          <p:spTgt spid="197"/>
                                        </p:tgtEl>
                                        <p:attrNameLst>
                                          <p:attrName>style.visibility</p:attrName>
                                        </p:attrNameLst>
                                      </p:cBhvr>
                                      <p:to>
                                        <p:strVal val="visible"/>
                                      </p:to>
                                    </p:set>
                                    <p:animEffect transition="in" filter="wipe(left)">
                                      <p:cBhvr>
                                        <p:cTn id="51" dur="500"/>
                                        <p:tgtEl>
                                          <p:spTgt spid="197"/>
                                        </p:tgtEl>
                                      </p:cBhvr>
                                    </p:animEffect>
                                  </p:childTnLst>
                                </p:cTn>
                              </p:par>
                            </p:childTnLst>
                          </p:cTn>
                        </p:par>
                        <p:par>
                          <p:cTn id="52" fill="hold" nodeType="afterGroup">
                            <p:stCondLst>
                              <p:cond delay="1500"/>
                            </p:stCondLst>
                            <p:childTnLst>
                              <p:par>
                                <p:cTn id="53" presetID="4" presetClass="entr" presetSubtype="16" fill="hold" nodeType="afterEffect">
                                  <p:stCondLst>
                                    <p:cond delay="0"/>
                                  </p:stCondLst>
                                  <p:childTnLst>
                                    <p:set>
                                      <p:cBhvr>
                                        <p:cTn id="54" dur="1" fill="hold">
                                          <p:stCondLst>
                                            <p:cond delay="0"/>
                                          </p:stCondLst>
                                        </p:cTn>
                                        <p:tgtEl>
                                          <p:spTgt spid="225"/>
                                        </p:tgtEl>
                                        <p:attrNameLst>
                                          <p:attrName>style.visibility</p:attrName>
                                        </p:attrNameLst>
                                      </p:cBhvr>
                                      <p:to>
                                        <p:strVal val="visible"/>
                                      </p:to>
                                    </p:set>
                                    <p:animEffect transition="in" filter="box(in)">
                                      <p:cBhvr>
                                        <p:cTn id="55"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5"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1000" y="228600"/>
            <a:ext cx="8382000" cy="1163395"/>
          </a:xfrm>
        </p:spPr>
        <p:txBody>
          <a:bodyPr/>
          <a:lstStyle/>
          <a:p>
            <a:pPr defTabSz="914363" fontAlgn="auto">
              <a:spcAft>
                <a:spcPts val="0"/>
              </a:spcAft>
              <a:defRPr/>
            </a:pPr>
            <a:r>
              <a:t>Microsoft Project 2010</a:t>
            </a:r>
            <a:br/>
            <a:r>
              <a:rPr sz="3600" i="1">
                <a:gradFill>
                  <a:gsLst>
                    <a:gs pos="50000">
                      <a:srgbClr val="CDD804">
                        <a:lumMod val="40000"/>
                        <a:lumOff val="60000"/>
                      </a:srgbClr>
                    </a:gs>
                    <a:gs pos="100000">
                      <a:srgbClr val="CDD804"/>
                    </a:gs>
                  </a:gsLst>
                  <a:lin ang="5400000" scaled="0"/>
                </a:gradFill>
              </a:rPr>
              <a:t>Unified Project and Portfolio Management</a:t>
            </a:r>
            <a:endParaRPr sz="2800" i="1">
              <a:gradFill>
                <a:gsLst>
                  <a:gs pos="50000">
                    <a:srgbClr val="CDD804">
                      <a:lumMod val="40000"/>
                      <a:lumOff val="60000"/>
                    </a:srgbClr>
                  </a:gs>
                  <a:gs pos="100000">
                    <a:srgbClr val="CDD804"/>
                  </a:gs>
                </a:gsLst>
                <a:lin ang="5400000" scaled="0"/>
              </a:gradFill>
            </a:endParaRPr>
          </a:p>
        </p:txBody>
      </p:sp>
      <p:sp>
        <p:nvSpPr>
          <p:cNvPr id="26" name="Rectangle 14"/>
          <p:cNvSpPr>
            <a:spLocks noChangeArrowheads="1"/>
          </p:cNvSpPr>
          <p:nvPr/>
        </p:nvSpPr>
        <p:spPr bwMode="auto">
          <a:xfrm>
            <a:off x="4114800" y="2133600"/>
            <a:ext cx="4953000" cy="1661993"/>
          </a:xfrm>
          <a:prstGeom prst="rect">
            <a:avLst/>
          </a:prstGeom>
          <a:noFill/>
          <a:ln w="9525">
            <a:noFill/>
            <a:miter lim="800000"/>
            <a:headEnd/>
            <a:tailEnd/>
          </a:ln>
          <a:effectLst/>
        </p:spPr>
        <p:txBody>
          <a:bodyPr>
            <a:spAutoFit/>
          </a:bodyPr>
          <a:lstStyle/>
          <a:p>
            <a:pPr marL="225425" indent="-225425" defTabSz="914363">
              <a:lnSpc>
                <a:spcPct val="90000"/>
              </a:lnSpc>
              <a:spcBef>
                <a:spcPct val="20000"/>
              </a:spcBef>
              <a:buClr>
                <a:srgbClr val="FFFFFF"/>
              </a:buClr>
              <a:buSzPct val="100000"/>
              <a:buFontTx/>
              <a:buBlip>
                <a:blip r:embed="rId4"/>
              </a:buBlip>
              <a:defRPr/>
            </a:pPr>
            <a:r>
              <a:rPr lang="en-US" sz="2000" dirty="0">
                <a:gradFill>
                  <a:gsLst>
                    <a:gs pos="0">
                      <a:schemeClr val="tx1"/>
                    </a:gs>
                    <a:gs pos="86000">
                      <a:schemeClr val="tx1"/>
                    </a:gs>
                  </a:gsLst>
                  <a:lin ang="5400000" scaled="0"/>
                </a:gradFill>
                <a:latin typeface="+mn-lt"/>
                <a:cs typeface="+mn-cs"/>
              </a:rPr>
              <a:t>Single server with end to end </a:t>
            </a:r>
            <a:br>
              <a:rPr lang="en-US" sz="2000" dirty="0">
                <a:gradFill>
                  <a:gsLst>
                    <a:gs pos="0">
                      <a:schemeClr val="tx1"/>
                    </a:gs>
                    <a:gs pos="86000">
                      <a:schemeClr val="tx1"/>
                    </a:gs>
                  </a:gsLst>
                  <a:lin ang="5400000" scaled="0"/>
                </a:gradFill>
                <a:latin typeface="+mn-lt"/>
                <a:cs typeface="+mn-cs"/>
              </a:rPr>
            </a:br>
            <a:r>
              <a:rPr lang="en-US" sz="2000" dirty="0">
                <a:gradFill>
                  <a:gsLst>
                    <a:gs pos="0">
                      <a:schemeClr val="tx1"/>
                    </a:gs>
                    <a:gs pos="86000">
                      <a:schemeClr val="tx1"/>
                    </a:gs>
                  </a:gsLst>
                  <a:lin ang="5400000" scaled="0"/>
                </a:gradFill>
                <a:latin typeface="+mn-lt"/>
                <a:cs typeface="+mn-cs"/>
              </a:rPr>
              <a:t>PPM capabilities</a:t>
            </a:r>
          </a:p>
          <a:p>
            <a:pPr marL="225425" indent="-225425" defTabSz="914363">
              <a:lnSpc>
                <a:spcPct val="90000"/>
              </a:lnSpc>
              <a:spcBef>
                <a:spcPct val="20000"/>
              </a:spcBef>
              <a:buClr>
                <a:srgbClr val="FFFFFF"/>
              </a:buClr>
              <a:buSzPct val="100000"/>
              <a:buFontTx/>
              <a:buBlip>
                <a:blip r:embed="rId4"/>
              </a:buBlip>
              <a:defRPr/>
            </a:pPr>
            <a:r>
              <a:rPr lang="en-US" sz="2000" dirty="0">
                <a:gradFill>
                  <a:gsLst>
                    <a:gs pos="0">
                      <a:schemeClr val="tx1"/>
                    </a:gs>
                    <a:gs pos="86000">
                      <a:schemeClr val="tx1"/>
                    </a:gs>
                  </a:gsLst>
                  <a:lin ang="5400000" scaled="0"/>
                </a:gradFill>
                <a:latin typeface="+mn-lt"/>
                <a:cs typeface="+mn-cs"/>
              </a:rPr>
              <a:t>Flexible project capture and initiation </a:t>
            </a:r>
          </a:p>
          <a:p>
            <a:pPr marL="225425" indent="-225425" defTabSz="914363">
              <a:lnSpc>
                <a:spcPct val="90000"/>
              </a:lnSpc>
              <a:spcBef>
                <a:spcPct val="20000"/>
              </a:spcBef>
              <a:buClr>
                <a:srgbClr val="FFFFFF"/>
              </a:buClr>
              <a:buSzPct val="100000"/>
              <a:buFontTx/>
              <a:buBlip>
                <a:blip r:embed="rId4"/>
              </a:buBlip>
              <a:defRPr/>
            </a:pPr>
            <a:r>
              <a:rPr lang="en-US" sz="2000" dirty="0">
                <a:gradFill>
                  <a:gsLst>
                    <a:gs pos="0">
                      <a:schemeClr val="tx1"/>
                    </a:gs>
                    <a:gs pos="86000">
                      <a:schemeClr val="tx1"/>
                    </a:gs>
                  </a:gsLst>
                  <a:lin ang="5400000" scaled="0"/>
                </a:gradFill>
                <a:latin typeface="+mn-lt"/>
                <a:cs typeface="+mn-cs"/>
              </a:rPr>
              <a:t>Enhance governance through workflow</a:t>
            </a:r>
          </a:p>
          <a:p>
            <a:pPr marL="225425" indent="-225425" defTabSz="914363">
              <a:lnSpc>
                <a:spcPct val="90000"/>
              </a:lnSpc>
              <a:spcBef>
                <a:spcPct val="20000"/>
              </a:spcBef>
              <a:buClr>
                <a:srgbClr val="FFFFFF"/>
              </a:buClr>
              <a:buSzPct val="100000"/>
              <a:buFontTx/>
              <a:buBlip>
                <a:blip r:embed="rId4"/>
              </a:buBlip>
              <a:defRPr/>
            </a:pPr>
            <a:r>
              <a:rPr lang="en-US" sz="2000" dirty="0">
                <a:gradFill>
                  <a:gsLst>
                    <a:gs pos="0">
                      <a:schemeClr val="tx1"/>
                    </a:gs>
                    <a:gs pos="86000">
                      <a:schemeClr val="tx1"/>
                    </a:gs>
                  </a:gsLst>
                  <a:lin ang="5400000" scaled="0"/>
                </a:gradFill>
                <a:latin typeface="+mn-lt"/>
                <a:cs typeface="+mn-cs"/>
              </a:rPr>
              <a:t>Powerful portfolio selection analytics</a:t>
            </a:r>
          </a:p>
        </p:txBody>
      </p:sp>
      <p:grpSp>
        <p:nvGrpSpPr>
          <p:cNvPr id="19461" name="Group 49"/>
          <p:cNvGrpSpPr>
            <a:grpSpLocks/>
          </p:cNvGrpSpPr>
          <p:nvPr/>
        </p:nvGrpSpPr>
        <p:grpSpPr bwMode="auto">
          <a:xfrm>
            <a:off x="6164263" y="3841750"/>
            <a:ext cx="6018212" cy="6010275"/>
            <a:chOff x="2184185" y="1535111"/>
            <a:chExt cx="4711262" cy="4705338"/>
          </a:xfrm>
        </p:grpSpPr>
        <p:sp>
          <p:nvSpPr>
            <p:cNvPr id="22" name="Oval 13"/>
            <p:cNvSpPr>
              <a:spLocks noChangeArrowheads="1"/>
            </p:cNvSpPr>
            <p:nvPr/>
          </p:nvSpPr>
          <p:spPr bwMode="auto">
            <a:xfrm>
              <a:off x="2184185" y="1535111"/>
              <a:ext cx="4711262" cy="4705338"/>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a:lstStyle/>
            <a:p>
              <a:pPr defTabSz="914400">
                <a:defRPr/>
              </a:pPr>
              <a:endParaRPr lang="en-US" sz="2400" kern="0" dirty="0">
                <a:solidFill>
                  <a:sysClr val="windowText" lastClr="000000"/>
                </a:solidFill>
                <a:cs typeface="Segoe UI" pitchFamily="34" charset="0"/>
              </a:endParaRPr>
            </a:p>
          </p:txBody>
        </p:sp>
        <p:grpSp>
          <p:nvGrpSpPr>
            <p:cNvPr id="19466" name="Group 29"/>
            <p:cNvGrpSpPr>
              <a:grpSpLocks/>
            </p:cNvGrpSpPr>
            <p:nvPr/>
          </p:nvGrpSpPr>
          <p:grpSpPr bwMode="auto">
            <a:xfrm>
              <a:off x="2303556" y="1660753"/>
              <a:ext cx="4473096" cy="4465577"/>
              <a:chOff x="3589570" y="1545357"/>
              <a:chExt cx="4924647" cy="4922560"/>
            </a:xfrm>
          </p:grpSpPr>
          <p:sp>
            <p:nvSpPr>
              <p:cNvPr id="37" name="Block Arc 36"/>
              <p:cNvSpPr/>
              <p:nvPr/>
            </p:nvSpPr>
            <p:spPr>
              <a:xfrm>
                <a:off x="3589570" y="1545357"/>
                <a:ext cx="4924647" cy="4922560"/>
              </a:xfrm>
              <a:prstGeom prst="blockArc">
                <a:avLst>
                  <a:gd name="adj1" fmla="val 10800000"/>
                  <a:gd name="adj2" fmla="val 16171340"/>
                  <a:gd name="adj3" fmla="val 24575"/>
                </a:avLst>
              </a:prstGeom>
              <a:gradFill flip="none" rotWithShape="1">
                <a:gsLst>
                  <a:gs pos="0">
                    <a:srgbClr val="3497AE"/>
                  </a:gs>
                  <a:gs pos="5000">
                    <a:srgbClr val="3497AE">
                      <a:lumMod val="60000"/>
                      <a:lumOff val="40000"/>
                    </a:srgbClr>
                  </a:gs>
                  <a:gs pos="15000">
                    <a:srgbClr val="3497AE"/>
                  </a:gs>
                  <a:gs pos="40000">
                    <a:srgbClr val="3497AE">
                      <a:lumMod val="75000"/>
                    </a:srgbClr>
                  </a:gs>
                  <a:gs pos="70000">
                    <a:srgbClr val="3497AE"/>
                  </a:gs>
                  <a:gs pos="80000">
                    <a:srgbClr val="3497AE"/>
                  </a:gs>
                  <a:gs pos="90000">
                    <a:srgbClr val="3497AE">
                      <a:lumMod val="75000"/>
                    </a:srgbClr>
                  </a:gs>
                  <a:gs pos="100000">
                    <a:srgbClr val="3497AE">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38" name="TextBox 37"/>
              <p:cNvSpPr txBox="1"/>
              <p:nvPr/>
            </p:nvSpPr>
            <p:spPr>
              <a:xfrm rot="18832854">
                <a:off x="3906792" y="2468133"/>
                <a:ext cx="2475776" cy="1157975"/>
              </a:xfrm>
              <a:prstGeom prst="rect">
                <a:avLst/>
              </a:prstGeom>
              <a:noFill/>
            </p:spPr>
            <p:txBody>
              <a:bodyPr spcFirstLastPara="1" anchor="ctr">
                <a:prstTxWarp prst="textArchUp">
                  <a:avLst>
                    <a:gd name="adj" fmla="val 11290371"/>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Unified Project and </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Portfolio Management</a:t>
                </a:r>
              </a:p>
            </p:txBody>
          </p:sp>
        </p:grpSp>
        <p:grpSp>
          <p:nvGrpSpPr>
            <p:cNvPr id="19467" name="Group 31"/>
            <p:cNvGrpSpPr>
              <a:grpSpLocks/>
            </p:cNvGrpSpPr>
            <p:nvPr/>
          </p:nvGrpSpPr>
          <p:grpSpPr bwMode="auto">
            <a:xfrm>
              <a:off x="2302934" y="1659911"/>
              <a:ext cx="4480256" cy="4467466"/>
              <a:chOff x="3589572" y="1544321"/>
              <a:chExt cx="4922563" cy="4924642"/>
            </a:xfrm>
          </p:grpSpPr>
          <p:sp>
            <p:nvSpPr>
              <p:cNvPr id="35" name="Block Arc 34"/>
              <p:cNvSpPr/>
              <p:nvPr/>
            </p:nvSpPr>
            <p:spPr>
              <a:xfrm rot="5400000">
                <a:off x="3588533" y="1545360"/>
                <a:ext cx="4924642" cy="4922563"/>
              </a:xfrm>
              <a:prstGeom prst="blockArc">
                <a:avLst>
                  <a:gd name="adj1" fmla="val 10800000"/>
                  <a:gd name="adj2" fmla="val 16171340"/>
                  <a:gd name="adj3" fmla="val 24575"/>
                </a:avLst>
              </a:prstGeom>
              <a:gradFill flip="none" rotWithShape="1">
                <a:gsLst>
                  <a:gs pos="0">
                    <a:srgbClr val="DF8045"/>
                  </a:gs>
                  <a:gs pos="5000">
                    <a:srgbClr val="DF8045">
                      <a:lumMod val="60000"/>
                      <a:lumOff val="40000"/>
                    </a:srgbClr>
                  </a:gs>
                  <a:gs pos="15000">
                    <a:srgbClr val="DF8045"/>
                  </a:gs>
                  <a:gs pos="40000">
                    <a:srgbClr val="DF8045">
                      <a:lumMod val="75000"/>
                    </a:srgbClr>
                  </a:gs>
                  <a:gs pos="70000">
                    <a:srgbClr val="DF8045"/>
                  </a:gs>
                  <a:gs pos="80000">
                    <a:srgbClr val="DF8045"/>
                  </a:gs>
                  <a:gs pos="90000">
                    <a:srgbClr val="DF8045">
                      <a:lumMod val="75000"/>
                    </a:srgbClr>
                  </a:gs>
                  <a:gs pos="100000">
                    <a:srgbClr val="DF8045">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36" name="TextBox 35"/>
              <p:cNvSpPr txBox="1"/>
              <p:nvPr/>
            </p:nvSpPr>
            <p:spPr>
              <a:xfrm rot="2664417">
                <a:off x="5597597" y="2466941"/>
                <a:ext cx="2619746" cy="1342824"/>
              </a:xfrm>
              <a:prstGeom prst="rect">
                <a:avLst/>
              </a:prstGeom>
              <a:noFill/>
            </p:spPr>
            <p:txBody>
              <a:bodyPr spcFirstLastPara="1">
                <a:prstTxWarp prst="textArchUp">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Simple and Intuitive </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User Experience</a:t>
                </a:r>
              </a:p>
            </p:txBody>
          </p:sp>
        </p:grpSp>
        <p:grpSp>
          <p:nvGrpSpPr>
            <p:cNvPr id="19468" name="Group 32"/>
            <p:cNvGrpSpPr>
              <a:grpSpLocks/>
            </p:cNvGrpSpPr>
            <p:nvPr/>
          </p:nvGrpSpPr>
          <p:grpSpPr bwMode="auto">
            <a:xfrm>
              <a:off x="2302780" y="1659714"/>
              <a:ext cx="4473093" cy="4465578"/>
              <a:chOff x="3588531" y="1544318"/>
              <a:chExt cx="4924647" cy="4922560"/>
            </a:xfrm>
          </p:grpSpPr>
          <p:sp>
            <p:nvSpPr>
              <p:cNvPr id="33" name="Block Arc 32"/>
              <p:cNvSpPr/>
              <p:nvPr/>
            </p:nvSpPr>
            <p:spPr>
              <a:xfrm rot="10800000">
                <a:off x="3588531" y="1544318"/>
                <a:ext cx="4924647" cy="4922560"/>
              </a:xfrm>
              <a:prstGeom prst="blockArc">
                <a:avLst>
                  <a:gd name="adj1" fmla="val 10800000"/>
                  <a:gd name="adj2" fmla="val 16171340"/>
                  <a:gd name="adj3" fmla="val 24575"/>
                </a:avLst>
              </a:prstGeom>
              <a:gradFill flip="none" rotWithShape="1">
                <a:gsLst>
                  <a:gs pos="0">
                    <a:srgbClr val="FFC000"/>
                  </a:gs>
                  <a:gs pos="5000">
                    <a:srgbClr val="FFC000">
                      <a:lumMod val="60000"/>
                      <a:lumOff val="40000"/>
                    </a:srgbClr>
                  </a:gs>
                  <a:gs pos="15000">
                    <a:srgbClr val="FFC000"/>
                  </a:gs>
                  <a:gs pos="40000">
                    <a:srgbClr val="FFC000">
                      <a:lumMod val="75000"/>
                    </a:srgbClr>
                  </a:gs>
                  <a:gs pos="70000">
                    <a:srgbClr val="FFC000"/>
                  </a:gs>
                  <a:gs pos="80000">
                    <a:srgbClr val="FFC000"/>
                  </a:gs>
                  <a:gs pos="90000">
                    <a:srgbClr val="FFC000">
                      <a:lumMod val="75000"/>
                    </a:srgbClr>
                  </a:gs>
                  <a:gs pos="100000">
                    <a:srgbClr val="FFC000">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34" name="TextBox 33"/>
              <p:cNvSpPr txBox="1"/>
              <p:nvPr/>
            </p:nvSpPr>
            <p:spPr>
              <a:xfrm rot="8146634">
                <a:off x="5494245" y="4150901"/>
                <a:ext cx="2823395" cy="1471000"/>
              </a:xfrm>
              <a:prstGeom prst="rect">
                <a:avLst/>
              </a:prstGeom>
              <a:noFill/>
            </p:spPr>
            <p:txBody>
              <a:bodyPr spcFirstLastPara="1">
                <a:prstTxWarp prst="textArchUp">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Enhanced Collaboration</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and Reporting</a:t>
                </a:r>
              </a:p>
            </p:txBody>
          </p:sp>
        </p:grpSp>
        <p:grpSp>
          <p:nvGrpSpPr>
            <p:cNvPr id="19469" name="Group 33"/>
            <p:cNvGrpSpPr>
              <a:grpSpLocks/>
            </p:cNvGrpSpPr>
            <p:nvPr/>
          </p:nvGrpSpPr>
          <p:grpSpPr bwMode="auto">
            <a:xfrm>
              <a:off x="2304502" y="1660950"/>
              <a:ext cx="4471202" cy="4467466"/>
              <a:chOff x="3590611" y="1545360"/>
              <a:chExt cx="4922563" cy="4924642"/>
            </a:xfrm>
          </p:grpSpPr>
          <p:sp>
            <p:nvSpPr>
              <p:cNvPr id="31" name="Block Arc 30"/>
              <p:cNvSpPr/>
              <p:nvPr/>
            </p:nvSpPr>
            <p:spPr>
              <a:xfrm rot="16200000">
                <a:off x="3589572" y="1546399"/>
                <a:ext cx="4924642" cy="4922563"/>
              </a:xfrm>
              <a:prstGeom prst="blockArc">
                <a:avLst>
                  <a:gd name="adj1" fmla="val 10800000"/>
                  <a:gd name="adj2" fmla="val 16171340"/>
                  <a:gd name="adj3" fmla="val 24575"/>
                </a:avLst>
              </a:prstGeom>
              <a:gradFill flip="none" rotWithShape="1">
                <a:gsLst>
                  <a:gs pos="0">
                    <a:srgbClr val="7DCC2E"/>
                  </a:gs>
                  <a:gs pos="5000">
                    <a:srgbClr val="7DCC2E">
                      <a:lumMod val="60000"/>
                      <a:lumOff val="40000"/>
                    </a:srgbClr>
                  </a:gs>
                  <a:gs pos="15000">
                    <a:srgbClr val="7DCC2E"/>
                  </a:gs>
                  <a:gs pos="40000">
                    <a:srgbClr val="7DCC2E">
                      <a:lumMod val="75000"/>
                    </a:srgbClr>
                  </a:gs>
                  <a:gs pos="70000">
                    <a:srgbClr val="7DCC2E"/>
                  </a:gs>
                  <a:gs pos="80000">
                    <a:srgbClr val="7DCC2E"/>
                  </a:gs>
                  <a:gs pos="90000">
                    <a:srgbClr val="7DCC2E">
                      <a:lumMod val="75000"/>
                    </a:srgbClr>
                  </a:gs>
                  <a:gs pos="100000">
                    <a:srgbClr val="7DCC2E">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7DCC2E"/>
                </a:contourClr>
              </a:sp3d>
            </p:spPr>
            <p:txBody>
              <a:bodyPr lIns="109728" tIns="54864" rIns="109728" bIns="54864" anchor="ctr"/>
              <a:lstStyle/>
              <a:p>
                <a:pPr algn="ctr" defTabSz="685637" eaLnBrk="0" hangingPunct="0">
                  <a:lnSpc>
                    <a:spcPct val="90000"/>
                  </a:lnSpc>
                  <a:spcBef>
                    <a:spcPts val="300"/>
                  </a:spcBef>
                  <a:defRPr/>
                </a:pPr>
                <a:endParaRPr lang="en-US" altLang="zh-CN" sz="1200" b="1" kern="0" dirty="0">
                  <a:solidFill>
                    <a:srgbClr val="FFFFFF"/>
                  </a:solidFill>
                  <a:effectLst>
                    <a:outerShdw blurRad="38100" dist="38100" dir="2700000" algn="tl">
                      <a:srgbClr val="000000">
                        <a:alpha val="43137"/>
                      </a:srgbClr>
                    </a:outerShdw>
                  </a:effectLst>
                  <a:cs typeface="+mn-cs"/>
                </a:endParaRPr>
              </a:p>
            </p:txBody>
          </p:sp>
          <p:sp>
            <p:nvSpPr>
              <p:cNvPr id="32" name="TextBox 31"/>
              <p:cNvSpPr txBox="1"/>
              <p:nvPr/>
            </p:nvSpPr>
            <p:spPr>
              <a:xfrm rot="13466092">
                <a:off x="3881485" y="3812117"/>
                <a:ext cx="2936186" cy="1902528"/>
              </a:xfrm>
              <a:prstGeom prst="rect">
                <a:avLst/>
              </a:prstGeom>
              <a:noFill/>
            </p:spPr>
            <p:txBody>
              <a:bodyPr spcFirstLastPara="1">
                <a:prstTxWarp prst="textArchUp">
                  <a:avLst/>
                </a:prstTxWarp>
                <a:spAutoFit/>
              </a:bodyPr>
              <a:lstStyle/>
              <a:p>
                <a:pPr algn="ctr" defTabSz="914099">
                  <a:lnSpc>
                    <a:spcPct val="90000"/>
                  </a:lnSpc>
                  <a:defRPr/>
                </a:pPr>
                <a:r>
                  <a:rPr lang="en-US" sz="2400" kern="0" dirty="0">
                    <a:gradFill>
                      <a:gsLst>
                        <a:gs pos="0">
                          <a:srgbClr val="FFFFFF"/>
                        </a:gs>
                        <a:gs pos="100000">
                          <a:srgbClr val="FFFFFF"/>
                        </a:gs>
                      </a:gsLst>
                      <a:lin ang="5400000" scaled="0"/>
                    </a:gradFill>
                    <a:latin typeface="+mn-lt"/>
                    <a:cs typeface="+mn-cs"/>
                  </a:rPr>
                  <a:t>Scalable and </a:t>
                </a:r>
                <a:br>
                  <a:rPr lang="en-US" sz="2400" kern="0" dirty="0">
                    <a:gradFill>
                      <a:gsLst>
                        <a:gs pos="0">
                          <a:srgbClr val="FFFFFF"/>
                        </a:gs>
                        <a:gs pos="100000">
                          <a:srgbClr val="FFFFFF"/>
                        </a:gs>
                      </a:gsLst>
                      <a:lin ang="5400000" scaled="0"/>
                    </a:gradFill>
                    <a:latin typeface="+mn-lt"/>
                    <a:cs typeface="+mn-cs"/>
                  </a:rPr>
                </a:br>
                <a:r>
                  <a:rPr lang="en-US" sz="2400" kern="0" dirty="0">
                    <a:gradFill>
                      <a:gsLst>
                        <a:gs pos="0">
                          <a:srgbClr val="FFFFFF"/>
                        </a:gs>
                        <a:gs pos="100000">
                          <a:srgbClr val="FFFFFF"/>
                        </a:gs>
                      </a:gsLst>
                      <a:lin ang="5400000" scaled="0"/>
                    </a:gradFill>
                    <a:latin typeface="+mn-lt"/>
                    <a:cs typeface="+mn-cs"/>
                  </a:rPr>
                  <a:t>Connected Platform</a:t>
                </a:r>
              </a:p>
            </p:txBody>
          </p:sp>
        </p:grpSp>
        <p:sp>
          <p:nvSpPr>
            <p:cNvPr id="30" name="Oval 13"/>
            <p:cNvSpPr>
              <a:spLocks noChangeArrowheads="1"/>
            </p:cNvSpPr>
            <p:nvPr/>
          </p:nvSpPr>
          <p:spPr bwMode="auto">
            <a:xfrm rot="10800000">
              <a:off x="3449421" y="2798756"/>
              <a:ext cx="2180792" cy="2178048"/>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a:lstStyle/>
            <a:p>
              <a:pPr defTabSz="914400">
                <a:defRPr/>
              </a:pPr>
              <a:endParaRPr lang="en-US" sz="2400" kern="0" dirty="0">
                <a:solidFill>
                  <a:sysClr val="windowText" lastClr="000000"/>
                </a:solidFill>
                <a:cs typeface="Segoe UI" pitchFamily="34" charset="0"/>
              </a:endParaRPr>
            </a:p>
          </p:txBody>
        </p:sp>
      </p:grpSp>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2400" y="2209800"/>
            <a:ext cx="5003012" cy="3537987"/>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5" descr="C:\Users\mitchelld\Desktop\Assets\Web_Net.png"/>
          <p:cNvPicPr>
            <a:picLocks noChangeAspect="1" noChangeArrowheads="1"/>
          </p:cNvPicPr>
          <p:nvPr/>
        </p:nvPicPr>
        <p:blipFill>
          <a:blip r:embed="rId3">
            <a:lum contrast="40000"/>
            <a:grayscl/>
            <a:extLst>
              <a:ext uri="{28A0092B-C50C-407E-A947-70E740481C1C}">
                <a14:useLocalDpi xmlns:a14="http://schemas.microsoft.com/office/drawing/2010/main"/>
              </a:ext>
            </a:extLst>
          </a:blip>
          <a:srcRect/>
          <a:stretch>
            <a:fillRect/>
          </a:stretch>
        </p:blipFill>
        <p:spPr bwMode="auto">
          <a:xfrm>
            <a:off x="-180975" y="2044700"/>
            <a:ext cx="932497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6"/>
          <p:cNvSpPr>
            <a:spLocks/>
          </p:cNvSpPr>
          <p:nvPr/>
        </p:nvSpPr>
        <p:spPr bwMode="auto">
          <a:xfrm flipH="1">
            <a:off x="0" y="990600"/>
            <a:ext cx="9144000" cy="5865813"/>
          </a:xfrm>
          <a:custGeom>
            <a:avLst/>
            <a:gdLst/>
            <a:ahLst/>
            <a:cxnLst>
              <a:cxn ang="0">
                <a:pos x="0" y="3312"/>
              </a:cxn>
              <a:cxn ang="0">
                <a:pos x="176" y="3326"/>
              </a:cxn>
              <a:cxn ang="0">
                <a:pos x="462" y="3336"/>
              </a:cxn>
              <a:cxn ang="0">
                <a:pos x="748" y="3338"/>
              </a:cxn>
              <a:cxn ang="0">
                <a:pos x="966" y="3332"/>
              </a:cxn>
              <a:cxn ang="0">
                <a:pos x="1204" y="3320"/>
              </a:cxn>
              <a:cxn ang="0">
                <a:pos x="1458" y="3300"/>
              </a:cxn>
              <a:cxn ang="0">
                <a:pos x="1724" y="3270"/>
              </a:cxn>
              <a:cxn ang="0">
                <a:pos x="2000" y="3228"/>
              </a:cxn>
              <a:cxn ang="0">
                <a:pos x="2282" y="3174"/>
              </a:cxn>
              <a:cxn ang="0">
                <a:pos x="2568" y="3106"/>
              </a:cxn>
              <a:cxn ang="0">
                <a:pos x="2856" y="3022"/>
              </a:cxn>
              <a:cxn ang="0">
                <a:pos x="3140" y="2922"/>
              </a:cxn>
              <a:cxn ang="0">
                <a:pos x="3280" y="2864"/>
              </a:cxn>
              <a:cxn ang="0">
                <a:pos x="3370" y="2824"/>
              </a:cxn>
              <a:cxn ang="0">
                <a:pos x="3546" y="2740"/>
              </a:cxn>
              <a:cxn ang="0">
                <a:pos x="3718" y="2648"/>
              </a:cxn>
              <a:cxn ang="0">
                <a:pos x="3886" y="2552"/>
              </a:cxn>
              <a:cxn ang="0">
                <a:pos x="4048" y="2450"/>
              </a:cxn>
              <a:cxn ang="0">
                <a:pos x="4204" y="2346"/>
              </a:cxn>
              <a:cxn ang="0">
                <a:pos x="4356" y="2236"/>
              </a:cxn>
              <a:cxn ang="0">
                <a:pos x="4502" y="2122"/>
              </a:cxn>
              <a:cxn ang="0">
                <a:pos x="4644" y="2008"/>
              </a:cxn>
              <a:cxn ang="0">
                <a:pos x="4846" y="1832"/>
              </a:cxn>
              <a:cxn ang="0">
                <a:pos x="5098" y="1592"/>
              </a:cxn>
              <a:cxn ang="0">
                <a:pos x="5326" y="1354"/>
              </a:cxn>
              <a:cxn ang="0">
                <a:pos x="5534" y="1120"/>
              </a:cxn>
              <a:cxn ang="0">
                <a:pos x="5718" y="896"/>
              </a:cxn>
              <a:cxn ang="0">
                <a:pos x="5880" y="686"/>
              </a:cxn>
              <a:cxn ang="0">
                <a:pos x="6018" y="496"/>
              </a:cxn>
              <a:cxn ang="0">
                <a:pos x="6130" y="330"/>
              </a:cxn>
              <a:cxn ang="0">
                <a:pos x="6284" y="88"/>
              </a:cxn>
              <a:cxn ang="0">
                <a:pos x="6336" y="0"/>
              </a:cxn>
              <a:cxn ang="0">
                <a:pos x="0" y="4160"/>
              </a:cxn>
            </a:cxnLst>
            <a:rect l="0" t="0" r="r" b="b"/>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flip="none" rotWithShape="1">
            <a:gsLst>
              <a:gs pos="0">
                <a:schemeClr val="bg1">
                  <a:lumMod val="85000"/>
                  <a:alpha val="25000"/>
                </a:schemeClr>
              </a:gs>
              <a:gs pos="50000">
                <a:schemeClr val="bg1">
                  <a:lumMod val="85000"/>
                  <a:alpha val="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3" fontAlgn="auto">
              <a:spcBef>
                <a:spcPts val="0"/>
              </a:spcBef>
              <a:spcAft>
                <a:spcPts val="0"/>
              </a:spcAft>
              <a:defRPr/>
            </a:pPr>
            <a:endParaRPr lang="en-US" dirty="0"/>
          </a:p>
        </p:txBody>
      </p:sp>
      <p:sp>
        <p:nvSpPr>
          <p:cNvPr id="2" name="Title 1"/>
          <p:cNvSpPr>
            <a:spLocks noGrp="1"/>
          </p:cNvSpPr>
          <p:nvPr>
            <p:ph type="title"/>
          </p:nvPr>
        </p:nvSpPr>
        <p:spPr>
          <a:xfrm>
            <a:off x="381000" y="228600"/>
            <a:ext cx="8382000" cy="941796"/>
          </a:xfrm>
        </p:spPr>
        <p:txBody>
          <a:bodyPr/>
          <a:lstStyle/>
          <a:p>
            <a:pPr defTabSz="914363" fontAlgn="auto">
              <a:spcAft>
                <a:spcPts val="0"/>
              </a:spcAft>
              <a:defRPr/>
            </a:pPr>
            <a:r>
              <a:rPr sz="4000"/>
              <a:t>Unify Project and Portfolio Management</a:t>
            </a:r>
            <a:br>
              <a:rPr sz="4000"/>
            </a:br>
            <a:r>
              <a:rPr sz="2800" i="1">
                <a:gradFill>
                  <a:gsLst>
                    <a:gs pos="50000">
                      <a:srgbClr val="CDD804">
                        <a:lumMod val="40000"/>
                        <a:lumOff val="60000"/>
                      </a:srgbClr>
                    </a:gs>
                    <a:gs pos="100000">
                      <a:srgbClr val="CDD804"/>
                    </a:gs>
                  </a:gsLst>
                  <a:lin ang="5400000" scaled="0"/>
                </a:gradFill>
                <a:sym typeface="Wingdings" pitchFamily="2" charset="2"/>
              </a:rPr>
              <a:t>Merge top down and bottom up capabilities</a:t>
            </a:r>
            <a:endParaRPr sz="2800" i="1">
              <a:gradFill>
                <a:gsLst>
                  <a:gs pos="50000">
                    <a:srgbClr val="CDD804">
                      <a:lumMod val="40000"/>
                      <a:lumOff val="60000"/>
                    </a:srgbClr>
                  </a:gs>
                  <a:gs pos="100000">
                    <a:srgbClr val="CDD804"/>
                  </a:gs>
                </a:gsLst>
                <a:lin ang="5400000" scaled="0"/>
              </a:gradFill>
            </a:endParaRPr>
          </a:p>
        </p:txBody>
      </p:sp>
      <p:grpSp>
        <p:nvGrpSpPr>
          <p:cNvPr id="42" name="Group 52"/>
          <p:cNvGrpSpPr>
            <a:grpSpLocks/>
          </p:cNvGrpSpPr>
          <p:nvPr/>
        </p:nvGrpSpPr>
        <p:grpSpPr bwMode="auto">
          <a:xfrm>
            <a:off x="7261225" y="4657725"/>
            <a:ext cx="1801813" cy="1341438"/>
            <a:chOff x="1012261" y="1338890"/>
            <a:chExt cx="3746737" cy="878274"/>
          </a:xfrm>
        </p:grpSpPr>
        <p:sp>
          <p:nvSpPr>
            <p:cNvPr id="111" name="Rounded Rectangle 110"/>
            <p:cNvSpPr/>
            <p:nvPr/>
          </p:nvSpPr>
          <p:spPr bwMode="auto">
            <a:xfrm>
              <a:off x="1114096" y="1338890"/>
              <a:ext cx="3163613" cy="742159"/>
            </a:xfrm>
            <a:prstGeom prst="roundRect">
              <a:avLst/>
            </a:prstGeom>
            <a:gradFill flip="none" rotWithShape="1">
              <a:gsLst>
                <a:gs pos="0">
                  <a:srgbClr val="15BCF7">
                    <a:alpha val="38000"/>
                  </a:srgbClr>
                </a:gs>
                <a:gs pos="50000">
                  <a:srgbClr val="2D0036">
                    <a:alpha val="28000"/>
                  </a:srgbClr>
                </a:gs>
                <a:gs pos="100000">
                  <a:schemeClr val="bg1"/>
                </a:gs>
              </a:gsLst>
              <a:lin ang="2700000" scaled="1"/>
              <a:tileRect/>
            </a:gradFill>
            <a:ln w="9525">
              <a:noFill/>
              <a:round/>
              <a:headEnd/>
              <a:tailEnd/>
            </a:ln>
            <a:effectLst/>
          </p:spPr>
          <p:txBody>
            <a:bodyPr lIns="91426" tIns="45712" rIns="91426" bIns="45712" anchor="ctr"/>
            <a:lstStyle/>
            <a:p>
              <a:pPr defTabSz="914256">
                <a:defRPr/>
              </a:pPr>
              <a:endParaRPr lang="en-US" kern="0" dirty="0">
                <a:latin typeface="+mn-lt"/>
                <a:cs typeface="+mn-cs"/>
              </a:endParaRPr>
            </a:p>
          </p:txBody>
        </p:sp>
        <p:sp>
          <p:nvSpPr>
            <p:cNvPr id="112" name="TextBox 111"/>
            <p:cNvSpPr txBox="1"/>
            <p:nvPr/>
          </p:nvSpPr>
          <p:spPr bwMode="auto">
            <a:xfrm>
              <a:off x="1012261" y="1866430"/>
              <a:ext cx="3746737" cy="350734"/>
            </a:xfrm>
            <a:prstGeom prst="rect">
              <a:avLst/>
            </a:prstGeom>
          </p:spPr>
          <p:txBody>
            <a:bodyPr>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defTabSz="914363" fontAlgn="auto">
                <a:lnSpc>
                  <a:spcPct val="90000"/>
                </a:lnSpc>
                <a:spcBef>
                  <a:spcPts val="0"/>
                </a:spcBef>
                <a:spcAft>
                  <a:spcPts val="0"/>
                </a:spcAft>
                <a:defRPr/>
              </a:pPr>
              <a:r>
                <a:rPr lang="en-US" sz="1600" b="1" i="1" dirty="0">
                  <a:ln/>
                  <a:solidFill>
                    <a:schemeClr val="accent3"/>
                  </a:solidFill>
                  <a:latin typeface="+mn-lt"/>
                  <a:cs typeface="+mn-cs"/>
                </a:rPr>
                <a:t>Bottom Up Project Management</a:t>
              </a:r>
            </a:p>
          </p:txBody>
        </p:sp>
      </p:grpSp>
      <p:grpSp>
        <p:nvGrpSpPr>
          <p:cNvPr id="20486" name="Group 52"/>
          <p:cNvGrpSpPr>
            <a:grpSpLocks/>
          </p:cNvGrpSpPr>
          <p:nvPr/>
        </p:nvGrpSpPr>
        <p:grpSpPr bwMode="auto">
          <a:xfrm rot="10800000">
            <a:off x="-23813" y="1979613"/>
            <a:ext cx="1820863" cy="1409700"/>
            <a:chOff x="1108264" y="1338890"/>
            <a:chExt cx="3787863" cy="821936"/>
          </a:xfrm>
        </p:grpSpPr>
        <p:sp>
          <p:nvSpPr>
            <p:cNvPr id="90" name="Rounded Rectangle 89"/>
            <p:cNvSpPr/>
            <p:nvPr/>
          </p:nvSpPr>
          <p:spPr bwMode="auto">
            <a:xfrm>
              <a:off x="1114096" y="1338890"/>
              <a:ext cx="3163613" cy="742159"/>
            </a:xfrm>
            <a:prstGeom prst="roundRect">
              <a:avLst/>
            </a:prstGeom>
            <a:gradFill flip="none" rotWithShape="1">
              <a:gsLst>
                <a:gs pos="0">
                  <a:srgbClr val="15BCF7">
                    <a:alpha val="38000"/>
                  </a:srgbClr>
                </a:gs>
                <a:gs pos="50000">
                  <a:srgbClr val="2D0036">
                    <a:alpha val="28000"/>
                  </a:srgbClr>
                </a:gs>
                <a:gs pos="100000">
                  <a:schemeClr val="bg1"/>
                </a:gs>
              </a:gsLst>
              <a:lin ang="2700000" scaled="1"/>
              <a:tileRect/>
            </a:gradFill>
            <a:ln w="9525">
              <a:noFill/>
              <a:round/>
              <a:headEnd/>
              <a:tailEnd/>
            </a:ln>
            <a:effectLst/>
          </p:spPr>
          <p:txBody>
            <a:bodyPr lIns="91426" tIns="45712" rIns="91426" bIns="45712" anchor="ctr"/>
            <a:lstStyle/>
            <a:p>
              <a:pPr defTabSz="914256">
                <a:defRPr/>
              </a:pPr>
              <a:endParaRPr lang="en-US" kern="0" dirty="0">
                <a:latin typeface="+mn-lt"/>
                <a:cs typeface="+mn-cs"/>
              </a:endParaRPr>
            </a:p>
          </p:txBody>
        </p:sp>
        <p:sp>
          <p:nvSpPr>
            <p:cNvPr id="109" name="TextBox 108"/>
            <p:cNvSpPr txBox="1"/>
            <p:nvPr/>
          </p:nvSpPr>
          <p:spPr bwMode="auto">
            <a:xfrm rot="10800000">
              <a:off x="1108264" y="1719082"/>
              <a:ext cx="3787863" cy="441744"/>
            </a:xfrm>
            <a:prstGeom prst="rect">
              <a:avLst/>
            </a:prstGeom>
          </p:spPr>
          <p:txBody>
            <a:bodyPr>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defTabSz="914363" fontAlgn="auto">
                <a:lnSpc>
                  <a:spcPct val="90000"/>
                </a:lnSpc>
                <a:spcBef>
                  <a:spcPts val="0"/>
                </a:spcBef>
                <a:spcAft>
                  <a:spcPts val="0"/>
                </a:spcAft>
                <a:defRPr/>
              </a:pPr>
              <a:r>
                <a:rPr lang="en-US" sz="1600" b="1" i="1" dirty="0">
                  <a:ln/>
                  <a:solidFill>
                    <a:schemeClr val="accent3"/>
                  </a:solidFill>
                  <a:latin typeface="+mn-lt"/>
                  <a:cs typeface="+mn-cs"/>
                </a:rPr>
                <a:t>Top Down</a:t>
              </a:r>
            </a:p>
            <a:p>
              <a:pPr algn="ctr" defTabSz="914363" fontAlgn="auto">
                <a:lnSpc>
                  <a:spcPct val="90000"/>
                </a:lnSpc>
                <a:spcBef>
                  <a:spcPts val="0"/>
                </a:spcBef>
                <a:spcAft>
                  <a:spcPts val="0"/>
                </a:spcAft>
                <a:defRPr/>
              </a:pPr>
              <a:r>
                <a:rPr lang="en-US" sz="1600" b="1" i="1" dirty="0">
                  <a:ln/>
                  <a:solidFill>
                    <a:schemeClr val="accent3"/>
                  </a:solidFill>
                  <a:latin typeface="+mn-lt"/>
                  <a:cs typeface="+mn-cs"/>
                </a:rPr>
                <a:t>Portfolio Management</a:t>
              </a:r>
            </a:p>
          </p:txBody>
        </p:sp>
      </p:grpSp>
      <p:sp>
        <p:nvSpPr>
          <p:cNvPr id="44" name="AutoShape 4"/>
          <p:cNvSpPr>
            <a:spLocks noChangeArrowheads="1"/>
          </p:cNvSpPr>
          <p:nvPr/>
        </p:nvSpPr>
        <p:spPr bwMode="auto">
          <a:xfrm>
            <a:off x="6652751" y="1590386"/>
            <a:ext cx="1806672" cy="362733"/>
          </a:xfrm>
          <a:prstGeom prst="chevron">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0" scaled="1"/>
            <a:tileRect/>
          </a:gradFill>
          <a:ln w="6350" cap="rnd" cmpd="sng" algn="ctr">
            <a:noFill/>
            <a:prstDash val="solid"/>
            <a:headEnd/>
            <a:tailEnd/>
          </a:ln>
          <a:effectLst/>
        </p:spPr>
        <p:txBody>
          <a:bodyPr tIns="91440" bIns="91440" anchor="ctr"/>
          <a:lstStyle/>
          <a:p>
            <a:pPr algn="ctr" defTabSz="914400" fontAlgn="auto">
              <a:spcBef>
                <a:spcPct val="50000"/>
              </a:spcBef>
              <a:spcAft>
                <a:spcPts val="0"/>
              </a:spcAft>
              <a:defRPr/>
            </a:pPr>
            <a:r>
              <a:rPr lang="en-US" sz="2400" b="1" i="1" kern="0" dirty="0">
                <a:gradFill>
                  <a:gsLst>
                    <a:gs pos="0">
                      <a:srgbClr val="FFFFFF"/>
                    </a:gs>
                    <a:gs pos="100000">
                      <a:srgbClr val="FFFFFF"/>
                    </a:gs>
                  </a:gsLst>
                  <a:lin ang="0" scaled="1"/>
                </a:gradFill>
                <a:effectLst>
                  <a:outerShdw blurRad="139700" algn="ctr" rotWithShape="0">
                    <a:prstClr val="black"/>
                  </a:outerShdw>
                </a:effectLst>
                <a:latin typeface="Segoe Semibold"/>
                <a:cs typeface="+mn-cs"/>
              </a:rPr>
              <a:t>Manage</a:t>
            </a:r>
          </a:p>
        </p:txBody>
      </p:sp>
      <p:sp>
        <p:nvSpPr>
          <p:cNvPr id="45" name="AutoShape 5"/>
          <p:cNvSpPr>
            <a:spLocks noChangeArrowheads="1"/>
          </p:cNvSpPr>
          <p:nvPr/>
        </p:nvSpPr>
        <p:spPr bwMode="auto">
          <a:xfrm>
            <a:off x="3496807" y="1594244"/>
            <a:ext cx="1806672" cy="362733"/>
          </a:xfrm>
          <a:prstGeom prst="chevron">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0" scaled="1"/>
            <a:tileRect/>
          </a:gradFill>
          <a:ln w="6350" cap="rnd" cmpd="sng" algn="ctr">
            <a:noFill/>
            <a:prstDash val="solid"/>
            <a:headEnd/>
            <a:tailEnd/>
          </a:ln>
          <a:effectLst/>
        </p:spPr>
        <p:txBody>
          <a:bodyPr tIns="91440" bIns="91440" anchor="ctr"/>
          <a:lstStyle/>
          <a:p>
            <a:pPr algn="ctr" defTabSz="914400" fontAlgn="auto">
              <a:spcBef>
                <a:spcPct val="50000"/>
              </a:spcBef>
              <a:spcAft>
                <a:spcPts val="0"/>
              </a:spcAft>
              <a:defRPr/>
            </a:pPr>
            <a:r>
              <a:rPr lang="en-US" sz="2400" b="1" i="1" kern="0" dirty="0">
                <a:gradFill>
                  <a:gsLst>
                    <a:gs pos="0">
                      <a:srgbClr val="FFFFFF"/>
                    </a:gs>
                    <a:gs pos="100000">
                      <a:srgbClr val="FFFFFF"/>
                    </a:gs>
                  </a:gsLst>
                  <a:lin ang="0" scaled="1"/>
                </a:gradFill>
                <a:effectLst>
                  <a:outerShdw blurRad="139700" algn="ctr" rotWithShape="0">
                    <a:prstClr val="black"/>
                  </a:outerShdw>
                </a:effectLst>
                <a:latin typeface="Segoe Semibold"/>
                <a:cs typeface="+mn-cs"/>
              </a:rPr>
              <a:t>Select</a:t>
            </a:r>
          </a:p>
        </p:txBody>
      </p:sp>
      <p:sp>
        <p:nvSpPr>
          <p:cNvPr id="46" name="AutoShape 6"/>
          <p:cNvSpPr>
            <a:spLocks noChangeArrowheads="1"/>
          </p:cNvSpPr>
          <p:nvPr/>
        </p:nvSpPr>
        <p:spPr bwMode="auto">
          <a:xfrm>
            <a:off x="1918835" y="1594241"/>
            <a:ext cx="1806672" cy="362144"/>
          </a:xfrm>
          <a:prstGeom prst="chevron">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0" scaled="1"/>
            <a:tileRect/>
          </a:gradFill>
          <a:ln w="6350" cap="rnd" cmpd="sng" algn="ctr">
            <a:noFill/>
            <a:prstDash val="solid"/>
            <a:headEnd/>
            <a:tailEnd/>
          </a:ln>
          <a:effectLst/>
        </p:spPr>
        <p:txBody>
          <a:bodyPr tIns="91440" bIns="91440" anchor="ctr"/>
          <a:lstStyle/>
          <a:p>
            <a:pPr algn="ctr" defTabSz="914400" fontAlgn="auto">
              <a:spcBef>
                <a:spcPct val="50000"/>
              </a:spcBef>
              <a:spcAft>
                <a:spcPts val="0"/>
              </a:spcAft>
              <a:defRPr/>
            </a:pPr>
            <a:r>
              <a:rPr lang="en-US" sz="2400" b="1" i="1" kern="0" dirty="0">
                <a:gradFill>
                  <a:gsLst>
                    <a:gs pos="0">
                      <a:srgbClr val="FFFFFF"/>
                    </a:gs>
                    <a:gs pos="100000">
                      <a:srgbClr val="FFFFFF"/>
                    </a:gs>
                  </a:gsLst>
                  <a:lin ang="0" scaled="1"/>
                </a:gradFill>
                <a:effectLst>
                  <a:outerShdw blurRad="139700" algn="ctr" rotWithShape="0">
                    <a:prstClr val="black"/>
                  </a:outerShdw>
                </a:effectLst>
                <a:latin typeface="Segoe Semibold"/>
                <a:cs typeface="+mn-cs"/>
              </a:rPr>
              <a:t>Create</a:t>
            </a:r>
          </a:p>
        </p:txBody>
      </p:sp>
      <p:sp>
        <p:nvSpPr>
          <p:cNvPr id="47" name="AutoShape 7"/>
          <p:cNvSpPr>
            <a:spLocks noChangeArrowheads="1"/>
          </p:cNvSpPr>
          <p:nvPr/>
        </p:nvSpPr>
        <p:spPr bwMode="auto">
          <a:xfrm>
            <a:off x="5074779" y="1592831"/>
            <a:ext cx="1806672" cy="362733"/>
          </a:xfrm>
          <a:prstGeom prst="chevron">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0" scaled="1"/>
            <a:tileRect/>
          </a:gradFill>
          <a:ln w="6350" cap="rnd" cmpd="sng" algn="ctr">
            <a:noFill/>
            <a:prstDash val="solid"/>
            <a:headEnd/>
            <a:tailEnd/>
          </a:ln>
          <a:effectLst/>
        </p:spPr>
        <p:txBody>
          <a:bodyPr tIns="91440" bIns="91440" anchor="ctr"/>
          <a:lstStyle/>
          <a:p>
            <a:pPr algn="ctr" defTabSz="914400" fontAlgn="auto">
              <a:spcBef>
                <a:spcPct val="50000"/>
              </a:spcBef>
              <a:spcAft>
                <a:spcPts val="0"/>
              </a:spcAft>
              <a:defRPr/>
            </a:pPr>
            <a:r>
              <a:rPr lang="en-US" sz="2400" b="1" i="1" kern="0" dirty="0">
                <a:gradFill>
                  <a:gsLst>
                    <a:gs pos="0">
                      <a:srgbClr val="FFFFFF"/>
                    </a:gs>
                    <a:gs pos="100000">
                      <a:srgbClr val="FFFFFF"/>
                    </a:gs>
                  </a:gsLst>
                  <a:lin ang="0" scaled="1"/>
                </a:gradFill>
                <a:effectLst>
                  <a:outerShdw blurRad="139700" algn="ctr" rotWithShape="0">
                    <a:prstClr val="black"/>
                  </a:outerShdw>
                </a:effectLst>
                <a:latin typeface="Segoe Semibold"/>
                <a:cs typeface="+mn-cs"/>
              </a:rPr>
              <a:t>Plan</a:t>
            </a:r>
          </a:p>
        </p:txBody>
      </p:sp>
      <p:grpSp>
        <p:nvGrpSpPr>
          <p:cNvPr id="20491" name="Group 66"/>
          <p:cNvGrpSpPr>
            <a:grpSpLocks/>
          </p:cNvGrpSpPr>
          <p:nvPr/>
        </p:nvGrpSpPr>
        <p:grpSpPr bwMode="auto">
          <a:xfrm>
            <a:off x="227013" y="2541588"/>
            <a:ext cx="5599112" cy="1411287"/>
            <a:chOff x="2436812" y="4669538"/>
            <a:chExt cx="7315200" cy="1843287"/>
          </a:xfrm>
        </p:grpSpPr>
        <p:grpSp>
          <p:nvGrpSpPr>
            <p:cNvPr id="20506" name="Group 35"/>
            <p:cNvGrpSpPr>
              <a:grpSpLocks/>
            </p:cNvGrpSpPr>
            <p:nvPr/>
          </p:nvGrpSpPr>
          <p:grpSpPr bwMode="auto">
            <a:xfrm>
              <a:off x="2536974" y="4724400"/>
              <a:ext cx="7114877" cy="1665116"/>
              <a:chOff x="7184158" y="4022479"/>
              <a:chExt cx="5161306" cy="1207916"/>
            </a:xfrm>
          </p:grpSpPr>
          <p:pic>
            <p:nvPicPr>
              <p:cNvPr id="20515" name="Picture 2" descr="C:\Users\maryfj\Desktop\DVD_ART35\Artwork_Imagery\Shapes\Glows\white oval shaped glow.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403302" y="4022479"/>
                <a:ext cx="4672383" cy="120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Oval Base"/>
              <p:cNvSpPr>
                <a:spLocks noEditPoints="1"/>
              </p:cNvSpPr>
              <p:nvPr/>
            </p:nvSpPr>
            <p:spPr bwMode="auto">
              <a:xfrm>
                <a:off x="7184158" y="4172286"/>
                <a:ext cx="5161306" cy="962419"/>
              </a:xfrm>
              <a:custGeom>
                <a:avLst/>
                <a:gdLst/>
                <a:ahLst/>
                <a:cxnLst>
                  <a:cxn ang="0">
                    <a:pos x="1395" y="0"/>
                  </a:cxn>
                  <a:cxn ang="0">
                    <a:pos x="0" y="334"/>
                  </a:cxn>
                  <a:cxn ang="0">
                    <a:pos x="1395" y="669"/>
                  </a:cxn>
                  <a:cxn ang="0">
                    <a:pos x="2790" y="334"/>
                  </a:cxn>
                  <a:cxn ang="0">
                    <a:pos x="1395" y="0"/>
                  </a:cxn>
                  <a:cxn ang="0">
                    <a:pos x="1382" y="428"/>
                  </a:cxn>
                  <a:cxn ang="0">
                    <a:pos x="630" y="247"/>
                  </a:cxn>
                  <a:cxn ang="0">
                    <a:pos x="1382" y="67"/>
                  </a:cxn>
                  <a:cxn ang="0">
                    <a:pos x="2133" y="247"/>
                  </a:cxn>
                  <a:cxn ang="0">
                    <a:pos x="1382" y="428"/>
                  </a:cxn>
                </a:cxnLst>
                <a:rect l="0" t="0" r="r" b="b"/>
                <a:pathLst>
                  <a:path w="2790" h="669">
                    <a:moveTo>
                      <a:pt x="1395" y="0"/>
                    </a:moveTo>
                    <a:cubicBezTo>
                      <a:pt x="625" y="0"/>
                      <a:pt x="0" y="150"/>
                      <a:pt x="0" y="334"/>
                    </a:cubicBezTo>
                    <a:cubicBezTo>
                      <a:pt x="0" y="519"/>
                      <a:pt x="625" y="669"/>
                      <a:pt x="1395" y="669"/>
                    </a:cubicBezTo>
                    <a:cubicBezTo>
                      <a:pt x="2165" y="669"/>
                      <a:pt x="2790" y="519"/>
                      <a:pt x="2790" y="334"/>
                    </a:cubicBezTo>
                    <a:cubicBezTo>
                      <a:pt x="2790" y="150"/>
                      <a:pt x="2165" y="0"/>
                      <a:pt x="1395" y="0"/>
                    </a:cubicBezTo>
                    <a:close/>
                    <a:moveTo>
                      <a:pt x="1382" y="428"/>
                    </a:moveTo>
                    <a:cubicBezTo>
                      <a:pt x="967" y="428"/>
                      <a:pt x="630" y="347"/>
                      <a:pt x="630" y="247"/>
                    </a:cubicBezTo>
                    <a:cubicBezTo>
                      <a:pt x="630" y="148"/>
                      <a:pt x="967" y="67"/>
                      <a:pt x="1382" y="67"/>
                    </a:cubicBezTo>
                    <a:cubicBezTo>
                      <a:pt x="1797" y="67"/>
                      <a:pt x="2133" y="148"/>
                      <a:pt x="2133" y="247"/>
                    </a:cubicBezTo>
                    <a:cubicBezTo>
                      <a:pt x="2133" y="347"/>
                      <a:pt x="1797" y="428"/>
                      <a:pt x="1382" y="428"/>
                    </a:cubicBezTo>
                    <a:close/>
                  </a:path>
                </a:pathLst>
              </a:custGeom>
              <a:gradFill flip="none" rotWithShape="1">
                <a:gsLst>
                  <a:gs pos="0">
                    <a:srgbClr val="071B3B"/>
                  </a:gs>
                  <a:gs pos="60000">
                    <a:srgbClr val="0F3B83"/>
                  </a:gs>
                  <a:gs pos="100000">
                    <a:srgbClr val="2268E6"/>
                  </a:gs>
                </a:gsLst>
                <a:path path="circle">
                  <a:fillToRect l="50000" t="50000" r="50000" b="50000"/>
                </a:path>
                <a:tileRect/>
              </a:gradFill>
              <a:ln/>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defTabSz="914400">
                  <a:lnSpc>
                    <a:spcPct val="70000"/>
                  </a:lnSpc>
                  <a:defRPr/>
                </a:pPr>
                <a:endParaRPr lang="en-US" sz="20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ndParaRPr>
              </a:p>
            </p:txBody>
          </p:sp>
        </p:grpSp>
        <p:pic>
          <p:nvPicPr>
            <p:cNvPr id="20507" name="Picture 2" descr="\\SERVER3\Restrict\FTP_Root\Clients\White_Whale\2-20070_TAP_Airlift\Art\6-star pie cuts.png"/>
            <p:cNvPicPr>
              <a:picLocks noChangeAspect="1" noChangeArrowheads="1"/>
            </p:cNvPicPr>
            <p:nvPr/>
          </p:nvPicPr>
          <p:blipFill>
            <a:blip r:embed="rId5">
              <a:grayscl/>
              <a:extLst>
                <a:ext uri="{28A0092B-C50C-407E-A947-70E740481C1C}">
                  <a14:useLocalDpi xmlns:a14="http://schemas.microsoft.com/office/drawing/2010/main"/>
                </a:ext>
              </a:extLst>
            </a:blip>
            <a:srcRect/>
            <a:stretch>
              <a:fillRect/>
            </a:stretch>
          </p:blipFill>
          <p:spPr bwMode="auto">
            <a:xfrm rot="5400000">
              <a:off x="5332413" y="1828801"/>
              <a:ext cx="1523998"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80"/>
            <p:cNvSpPr/>
            <p:nvPr/>
          </p:nvSpPr>
          <p:spPr>
            <a:xfrm>
              <a:off x="7666037" y="4972050"/>
              <a:ext cx="1676400" cy="493025"/>
            </a:xfrm>
            <a:prstGeom prst="rect">
              <a:avLst/>
            </a:prstGeom>
          </p:spPr>
          <p:txBody>
            <a:bodyPr lIns="0" tIns="0" rIns="0" bIns="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defTabSz="1096919">
                <a:lnSpc>
                  <a:spcPct val="75000"/>
                </a:lnSpc>
                <a:defRPr/>
              </a:pPr>
              <a:r>
                <a:rPr lang="en-US" sz="1600" b="1" i="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mj-lt"/>
                  <a:cs typeface="+mn-cs"/>
                </a:rPr>
                <a:t>Portfolio Prioritization</a:t>
              </a:r>
            </a:p>
          </p:txBody>
        </p:sp>
        <p:sp>
          <p:nvSpPr>
            <p:cNvPr id="82" name="Rectangle 81"/>
            <p:cNvSpPr/>
            <p:nvPr/>
          </p:nvSpPr>
          <p:spPr>
            <a:xfrm>
              <a:off x="5385732" y="6019800"/>
              <a:ext cx="1417359" cy="493025"/>
            </a:xfrm>
            <a:prstGeom prst="rect">
              <a:avLst/>
            </a:prstGeom>
          </p:spPr>
          <p:txBody>
            <a:bodyPr lIns="0" tIns="0" rIns="0" bIns="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defTabSz="1096919">
                <a:lnSpc>
                  <a:spcPct val="75000"/>
                </a:lnSpc>
                <a:defRPr/>
              </a:pPr>
              <a:r>
                <a:rPr lang="en-US" sz="1600" b="1" i="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mj-lt"/>
                  <a:cs typeface="+mn-cs"/>
                </a:rPr>
                <a:t>Capacity </a:t>
              </a:r>
            </a:p>
            <a:p>
              <a:pPr algn="ctr" defTabSz="1096919">
                <a:lnSpc>
                  <a:spcPct val="75000"/>
                </a:lnSpc>
                <a:defRPr/>
              </a:pPr>
              <a:r>
                <a:rPr lang="en-US" sz="1600" b="1" i="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mj-lt"/>
                  <a:cs typeface="+mn-cs"/>
                </a:rPr>
                <a:t> Planning</a:t>
              </a:r>
            </a:p>
          </p:txBody>
        </p:sp>
        <p:sp>
          <p:nvSpPr>
            <p:cNvPr id="83" name="Rectangle 82"/>
            <p:cNvSpPr/>
            <p:nvPr/>
          </p:nvSpPr>
          <p:spPr>
            <a:xfrm>
              <a:off x="2970211" y="4953000"/>
              <a:ext cx="1676953" cy="493025"/>
            </a:xfrm>
            <a:prstGeom prst="rect">
              <a:avLst/>
            </a:prstGeom>
          </p:spPr>
          <p:txBody>
            <a:bodyPr wrap="square" lIns="0" tIns="0" rIns="0" bIns="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defTabSz="1096919">
                <a:lnSpc>
                  <a:spcPct val="75000"/>
                </a:lnSpc>
                <a:defRPr/>
              </a:pPr>
              <a:r>
                <a:rPr lang="en-US" sz="1600" b="1" i="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mj-lt"/>
                  <a:cs typeface="+mn-cs"/>
                </a:rPr>
                <a:t>Demand </a:t>
              </a:r>
            </a:p>
            <a:p>
              <a:pPr algn="ctr" defTabSz="1096919">
                <a:lnSpc>
                  <a:spcPct val="75000"/>
                </a:lnSpc>
                <a:defRPr/>
              </a:pPr>
              <a:r>
                <a:rPr lang="en-US" sz="1600" b="1" i="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mj-lt"/>
                  <a:cs typeface="+mn-cs"/>
                </a:rPr>
                <a:t>Management</a:t>
              </a:r>
            </a:p>
          </p:txBody>
        </p:sp>
        <p:sp>
          <p:nvSpPr>
            <p:cNvPr id="84" name="Rectangle 83"/>
            <p:cNvSpPr/>
            <p:nvPr/>
          </p:nvSpPr>
          <p:spPr>
            <a:xfrm>
              <a:off x="7837487" y="5648325"/>
              <a:ext cx="1447800" cy="493025"/>
            </a:xfrm>
            <a:prstGeom prst="rect">
              <a:avLst/>
            </a:prstGeom>
          </p:spPr>
          <p:txBody>
            <a:bodyPr lIns="0" tIns="0" rIns="0" bIns="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defTabSz="1096919">
                <a:lnSpc>
                  <a:spcPct val="75000"/>
                </a:lnSpc>
                <a:defRPr/>
              </a:pPr>
              <a:r>
                <a:rPr lang="en-US" sz="1600" b="1" i="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mj-lt"/>
                  <a:cs typeface="+mn-cs"/>
                </a:rPr>
                <a:t>Portfolio </a:t>
              </a:r>
            </a:p>
            <a:p>
              <a:pPr algn="ctr" defTabSz="1096919">
                <a:lnSpc>
                  <a:spcPct val="75000"/>
                </a:lnSpc>
                <a:defRPr/>
              </a:pPr>
              <a:r>
                <a:rPr lang="en-US" sz="1600" b="1" i="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mj-lt"/>
                  <a:cs typeface="+mn-cs"/>
                </a:rPr>
                <a:t>Optimization</a:t>
              </a:r>
            </a:p>
          </p:txBody>
        </p:sp>
        <p:sp>
          <p:nvSpPr>
            <p:cNvPr id="85" name="Rectangle 84"/>
            <p:cNvSpPr/>
            <p:nvPr/>
          </p:nvSpPr>
          <p:spPr>
            <a:xfrm>
              <a:off x="3198812" y="5648325"/>
              <a:ext cx="1321808" cy="482635"/>
            </a:xfrm>
            <a:prstGeom prst="rect">
              <a:avLst/>
            </a:prstGeom>
          </p:spPr>
          <p:txBody>
            <a:bodyPr wrap="square" lIns="0" tIns="0" rIns="0" bIns="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defTabSz="1096919">
                <a:lnSpc>
                  <a:spcPct val="75000"/>
                </a:lnSpc>
                <a:defRPr/>
              </a:pPr>
              <a:r>
                <a:rPr lang="en-US" sz="1600" b="1" i="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mj-lt"/>
                  <a:cs typeface="+mn-cs"/>
                </a:rPr>
                <a:t>Portfolio </a:t>
              </a:r>
            </a:p>
            <a:p>
              <a:pPr algn="ctr" defTabSz="1096919">
                <a:lnSpc>
                  <a:spcPct val="75000"/>
                </a:lnSpc>
                <a:defRPr/>
              </a:pPr>
              <a:r>
                <a:rPr lang="en-US" sz="1600" b="1" i="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mj-lt"/>
                  <a:cs typeface="+mn-cs"/>
                </a:rPr>
                <a:t>Reporting</a:t>
              </a:r>
            </a:p>
          </p:txBody>
        </p:sp>
        <p:pic>
          <p:nvPicPr>
            <p:cNvPr id="20513" name="Picture 2" descr="C:\Users\maryfj\Desktop\DVD_ART35\Artwork_Imagery\Shapes\Glows\white oval shaped glow.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22737" y="4981575"/>
              <a:ext cx="3886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Rectangle 86"/>
            <p:cNvSpPr/>
            <p:nvPr/>
          </p:nvSpPr>
          <p:spPr>
            <a:xfrm>
              <a:off x="5206673" y="4669538"/>
              <a:ext cx="1775480" cy="493025"/>
            </a:xfrm>
            <a:prstGeom prst="rect">
              <a:avLst/>
            </a:prstGeom>
          </p:spPr>
          <p:txBody>
            <a:bodyPr lIns="0" tIns="0" rIns="0" bIns="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defTabSz="1096919">
                <a:lnSpc>
                  <a:spcPct val="75000"/>
                </a:lnSpc>
                <a:defRPr/>
              </a:pPr>
              <a:r>
                <a:rPr lang="en-US" sz="1600" b="1" i="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mj-lt"/>
                  <a:cs typeface="+mn-cs"/>
                </a:rPr>
                <a:t>Business Case Definition</a:t>
              </a:r>
            </a:p>
          </p:txBody>
        </p:sp>
      </p:grpSp>
      <p:grpSp>
        <p:nvGrpSpPr>
          <p:cNvPr id="49" name="Group 90"/>
          <p:cNvGrpSpPr>
            <a:grpSpLocks/>
          </p:cNvGrpSpPr>
          <p:nvPr/>
        </p:nvGrpSpPr>
        <p:grpSpPr bwMode="auto">
          <a:xfrm>
            <a:off x="3317875" y="4098925"/>
            <a:ext cx="5599113" cy="1427163"/>
            <a:chOff x="2436812" y="4648200"/>
            <a:chExt cx="7315200" cy="1864625"/>
          </a:xfrm>
        </p:grpSpPr>
        <p:grpSp>
          <p:nvGrpSpPr>
            <p:cNvPr id="20495" name="Group 35"/>
            <p:cNvGrpSpPr>
              <a:grpSpLocks/>
            </p:cNvGrpSpPr>
            <p:nvPr/>
          </p:nvGrpSpPr>
          <p:grpSpPr bwMode="auto">
            <a:xfrm>
              <a:off x="2536974" y="4724400"/>
              <a:ext cx="7114877" cy="1665116"/>
              <a:chOff x="7184158" y="4022479"/>
              <a:chExt cx="5161306" cy="1207916"/>
            </a:xfrm>
          </p:grpSpPr>
          <p:pic>
            <p:nvPicPr>
              <p:cNvPr id="20504" name="Picture 2" descr="C:\Users\maryfj\Desktop\DVD_ART35\Artwork_Imagery\Shapes\Glows\white oval shaped glow.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403302" y="4022479"/>
                <a:ext cx="4672383" cy="120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Oval Base"/>
              <p:cNvSpPr>
                <a:spLocks noEditPoints="1"/>
              </p:cNvSpPr>
              <p:nvPr/>
            </p:nvSpPr>
            <p:spPr bwMode="auto">
              <a:xfrm>
                <a:off x="7184158" y="4172286"/>
                <a:ext cx="5161306" cy="962419"/>
              </a:xfrm>
              <a:custGeom>
                <a:avLst/>
                <a:gdLst/>
                <a:ahLst/>
                <a:cxnLst>
                  <a:cxn ang="0">
                    <a:pos x="1395" y="0"/>
                  </a:cxn>
                  <a:cxn ang="0">
                    <a:pos x="0" y="334"/>
                  </a:cxn>
                  <a:cxn ang="0">
                    <a:pos x="1395" y="669"/>
                  </a:cxn>
                  <a:cxn ang="0">
                    <a:pos x="2790" y="334"/>
                  </a:cxn>
                  <a:cxn ang="0">
                    <a:pos x="1395" y="0"/>
                  </a:cxn>
                  <a:cxn ang="0">
                    <a:pos x="1382" y="428"/>
                  </a:cxn>
                  <a:cxn ang="0">
                    <a:pos x="630" y="247"/>
                  </a:cxn>
                  <a:cxn ang="0">
                    <a:pos x="1382" y="67"/>
                  </a:cxn>
                  <a:cxn ang="0">
                    <a:pos x="2133" y="247"/>
                  </a:cxn>
                  <a:cxn ang="0">
                    <a:pos x="1382" y="428"/>
                  </a:cxn>
                </a:cxnLst>
                <a:rect l="0" t="0" r="r" b="b"/>
                <a:pathLst>
                  <a:path w="2790" h="669">
                    <a:moveTo>
                      <a:pt x="1395" y="0"/>
                    </a:moveTo>
                    <a:cubicBezTo>
                      <a:pt x="625" y="0"/>
                      <a:pt x="0" y="150"/>
                      <a:pt x="0" y="334"/>
                    </a:cubicBezTo>
                    <a:cubicBezTo>
                      <a:pt x="0" y="519"/>
                      <a:pt x="625" y="669"/>
                      <a:pt x="1395" y="669"/>
                    </a:cubicBezTo>
                    <a:cubicBezTo>
                      <a:pt x="2165" y="669"/>
                      <a:pt x="2790" y="519"/>
                      <a:pt x="2790" y="334"/>
                    </a:cubicBezTo>
                    <a:cubicBezTo>
                      <a:pt x="2790" y="150"/>
                      <a:pt x="2165" y="0"/>
                      <a:pt x="1395" y="0"/>
                    </a:cubicBezTo>
                    <a:close/>
                    <a:moveTo>
                      <a:pt x="1382" y="428"/>
                    </a:moveTo>
                    <a:cubicBezTo>
                      <a:pt x="967" y="428"/>
                      <a:pt x="630" y="347"/>
                      <a:pt x="630" y="247"/>
                    </a:cubicBezTo>
                    <a:cubicBezTo>
                      <a:pt x="630" y="148"/>
                      <a:pt x="967" y="67"/>
                      <a:pt x="1382" y="67"/>
                    </a:cubicBezTo>
                    <a:cubicBezTo>
                      <a:pt x="1797" y="67"/>
                      <a:pt x="2133" y="148"/>
                      <a:pt x="2133" y="247"/>
                    </a:cubicBezTo>
                    <a:cubicBezTo>
                      <a:pt x="2133" y="347"/>
                      <a:pt x="1797" y="428"/>
                      <a:pt x="1382" y="428"/>
                    </a:cubicBezTo>
                    <a:close/>
                  </a:path>
                </a:pathLst>
              </a:custGeom>
              <a:gradFill flip="none" rotWithShape="1">
                <a:gsLst>
                  <a:gs pos="0">
                    <a:srgbClr val="071B3B"/>
                  </a:gs>
                  <a:gs pos="60000">
                    <a:srgbClr val="0F3B83"/>
                  </a:gs>
                  <a:gs pos="100000">
                    <a:srgbClr val="2268E6"/>
                  </a:gs>
                </a:gsLst>
                <a:path path="circle">
                  <a:fillToRect l="50000" t="50000" r="50000" b="50000"/>
                </a:path>
                <a:tileRect/>
              </a:gradFill>
              <a:ln/>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914400">
                  <a:lnSpc>
                    <a:spcPct val="70000"/>
                  </a:lnSpc>
                  <a:defRPr/>
                </a:pPr>
                <a:endParaRPr 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pic>
          <p:nvPicPr>
            <p:cNvPr id="20496" name="Picture 2" descr="\\SERVER3\Restrict\FTP_Root\Clients\White_Whale\2-20070_TAP_Airlift\Art\6-star pie cuts.png"/>
            <p:cNvPicPr>
              <a:picLocks noChangeAspect="1" noChangeArrowheads="1"/>
            </p:cNvPicPr>
            <p:nvPr/>
          </p:nvPicPr>
          <p:blipFill>
            <a:blip r:embed="rId5">
              <a:grayscl/>
              <a:extLst>
                <a:ext uri="{28A0092B-C50C-407E-A947-70E740481C1C}">
                  <a14:useLocalDpi xmlns:a14="http://schemas.microsoft.com/office/drawing/2010/main"/>
                </a:ext>
              </a:extLst>
            </a:blip>
            <a:srcRect/>
            <a:stretch>
              <a:fillRect/>
            </a:stretch>
          </p:blipFill>
          <p:spPr bwMode="auto">
            <a:xfrm rot="5400000">
              <a:off x="5332413" y="1828801"/>
              <a:ext cx="1523998"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a:xfrm>
              <a:off x="7666037" y="4972050"/>
              <a:ext cx="1676400" cy="493025"/>
            </a:xfrm>
            <a:prstGeom prst="rect">
              <a:avLst/>
            </a:prstGeom>
          </p:spPr>
          <p:txBody>
            <a:bodyPr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a:lnSpc>
                  <a:spcPct val="75000"/>
                </a:lnSpc>
                <a:defRPr/>
              </a:pPr>
              <a:r>
                <a:rPr lang="en-US" sz="16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cs typeface="+mn-cs"/>
                </a:rPr>
                <a:t>Project Scheduling</a:t>
              </a:r>
            </a:p>
          </p:txBody>
        </p:sp>
        <p:sp>
          <p:nvSpPr>
            <p:cNvPr id="55" name="Rectangle 54"/>
            <p:cNvSpPr/>
            <p:nvPr/>
          </p:nvSpPr>
          <p:spPr>
            <a:xfrm>
              <a:off x="5216197" y="6019800"/>
              <a:ext cx="1699280" cy="493025"/>
            </a:xfrm>
            <a:prstGeom prst="rect">
              <a:avLst/>
            </a:prstGeom>
          </p:spPr>
          <p:txBody>
            <a:bodyPr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a:lnSpc>
                  <a:spcPct val="75000"/>
                </a:lnSpc>
                <a:defRPr/>
              </a:pPr>
              <a:r>
                <a:rPr lang="en-US" sz="16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cs typeface="+mn-cs"/>
                </a:rPr>
                <a:t>Issues and Risk </a:t>
              </a:r>
            </a:p>
            <a:p>
              <a:pPr algn="ctr" defTabSz="1096919">
                <a:lnSpc>
                  <a:spcPct val="75000"/>
                </a:lnSpc>
                <a:defRPr/>
              </a:pPr>
              <a:r>
                <a:rPr lang="en-US" sz="16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cs typeface="+mn-cs"/>
                </a:rPr>
                <a:t>Management</a:t>
              </a:r>
            </a:p>
          </p:txBody>
        </p:sp>
        <p:sp>
          <p:nvSpPr>
            <p:cNvPr id="56" name="Rectangle 55"/>
            <p:cNvSpPr/>
            <p:nvPr/>
          </p:nvSpPr>
          <p:spPr>
            <a:xfrm>
              <a:off x="2970212" y="4953000"/>
              <a:ext cx="1550407" cy="493025"/>
            </a:xfrm>
            <a:prstGeom prst="rect">
              <a:avLst/>
            </a:prstGeom>
          </p:spPr>
          <p:txBody>
            <a:bodyPr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a:lnSpc>
                  <a:spcPct val="75000"/>
                </a:lnSpc>
                <a:defRPr/>
              </a:pPr>
              <a:r>
                <a:rPr lang="en-US" sz="16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cs typeface="+mn-cs"/>
                </a:rPr>
                <a:t>Project </a:t>
              </a:r>
            </a:p>
            <a:p>
              <a:pPr algn="ctr" defTabSz="1096919">
                <a:lnSpc>
                  <a:spcPct val="75000"/>
                </a:lnSpc>
                <a:defRPr/>
              </a:pPr>
              <a:r>
                <a:rPr lang="en-US" sz="16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cs typeface="+mn-cs"/>
                </a:rPr>
                <a:t>Reporting</a:t>
              </a:r>
            </a:p>
          </p:txBody>
        </p:sp>
        <p:sp>
          <p:nvSpPr>
            <p:cNvPr id="57" name="Rectangle 56"/>
            <p:cNvSpPr/>
            <p:nvPr/>
          </p:nvSpPr>
          <p:spPr>
            <a:xfrm>
              <a:off x="7666037" y="5648324"/>
              <a:ext cx="1884791" cy="482542"/>
            </a:xfrm>
            <a:prstGeom prst="rect">
              <a:avLst/>
            </a:prstGeom>
          </p:spPr>
          <p:txBody>
            <a:bodyPr wrap="square"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a:lnSpc>
                  <a:spcPct val="75000"/>
                </a:lnSpc>
                <a:defRPr/>
              </a:pPr>
              <a:r>
                <a:rPr lang="en-US" sz="16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cs typeface="+mn-cs"/>
                </a:rPr>
                <a:t>Team Collaboration</a:t>
              </a:r>
            </a:p>
          </p:txBody>
        </p:sp>
        <p:sp>
          <p:nvSpPr>
            <p:cNvPr id="58" name="Rectangle 57"/>
            <p:cNvSpPr/>
            <p:nvPr/>
          </p:nvSpPr>
          <p:spPr>
            <a:xfrm>
              <a:off x="3198812" y="5648324"/>
              <a:ext cx="1219200" cy="493025"/>
            </a:xfrm>
            <a:prstGeom prst="rect">
              <a:avLst/>
            </a:prstGeom>
          </p:spPr>
          <p:txBody>
            <a:bodyPr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a:lnSpc>
                  <a:spcPct val="75000"/>
                </a:lnSpc>
                <a:defRPr/>
              </a:pPr>
              <a:r>
                <a:rPr lang="en-US" sz="16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cs typeface="+mn-cs"/>
                </a:rPr>
                <a:t>Time</a:t>
              </a:r>
            </a:p>
            <a:p>
              <a:pPr algn="ctr" defTabSz="1096919">
                <a:lnSpc>
                  <a:spcPct val="75000"/>
                </a:lnSpc>
                <a:defRPr/>
              </a:pPr>
              <a:r>
                <a:rPr lang="en-US" sz="16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cs typeface="+mn-cs"/>
                </a:rPr>
                <a:t> Reporting</a:t>
              </a:r>
            </a:p>
          </p:txBody>
        </p:sp>
        <p:pic>
          <p:nvPicPr>
            <p:cNvPr id="20502" name="Picture 2" descr="C:\Users\maryfj\Desktop\DVD_ART35\Artwork_Imagery\Shapes\Glows\white oval shaped glow.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22737" y="4981575"/>
              <a:ext cx="3886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Rectangle 59"/>
            <p:cNvSpPr/>
            <p:nvPr/>
          </p:nvSpPr>
          <p:spPr>
            <a:xfrm>
              <a:off x="5178098" y="4648200"/>
              <a:ext cx="1775480" cy="493025"/>
            </a:xfrm>
            <a:prstGeom prst="rect">
              <a:avLst/>
            </a:prstGeom>
          </p:spPr>
          <p:txBody>
            <a:bodyPr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a:lnSpc>
                  <a:spcPct val="75000"/>
                </a:lnSpc>
                <a:defRPr/>
              </a:pPr>
              <a:r>
                <a:rPr lang="en-US" sz="16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cs typeface="+mn-cs"/>
                </a:rPr>
                <a:t>Resource </a:t>
              </a:r>
            </a:p>
            <a:p>
              <a:pPr algn="ctr" defTabSz="1096919">
                <a:lnSpc>
                  <a:spcPct val="75000"/>
                </a:lnSpc>
                <a:defRPr/>
              </a:pPr>
              <a:r>
                <a:rPr lang="en-US" sz="16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cs typeface="+mn-cs"/>
                </a:rPr>
                <a:t>Management</a:t>
              </a:r>
            </a:p>
          </p:txBody>
        </p:sp>
      </p:grpSp>
      <p:sp>
        <p:nvSpPr>
          <p:cNvPr id="50" name="Freeform 5"/>
          <p:cNvSpPr>
            <a:spLocks/>
          </p:cNvSpPr>
          <p:nvPr/>
        </p:nvSpPr>
        <p:spPr bwMode="auto">
          <a:xfrm>
            <a:off x="693738" y="3808413"/>
            <a:ext cx="2568575" cy="1322387"/>
          </a:xfrm>
          <a:custGeom>
            <a:avLst/>
            <a:gdLst/>
            <a:ahLst/>
            <a:cxnLst>
              <a:cxn ang="0">
                <a:pos x="0" y="0"/>
              </a:cxn>
              <a:cxn ang="0">
                <a:pos x="0" y="961"/>
              </a:cxn>
              <a:cxn ang="0">
                <a:pos x="1941" y="961"/>
              </a:cxn>
              <a:cxn ang="0">
                <a:pos x="1827" y="1089"/>
              </a:cxn>
              <a:cxn ang="0">
                <a:pos x="1941" y="1089"/>
              </a:cxn>
              <a:cxn ang="0">
                <a:pos x="2114" y="913"/>
              </a:cxn>
              <a:cxn ang="0">
                <a:pos x="1934" y="740"/>
              </a:cxn>
              <a:cxn ang="0">
                <a:pos x="1827" y="740"/>
              </a:cxn>
              <a:cxn ang="0">
                <a:pos x="1941" y="861"/>
              </a:cxn>
              <a:cxn ang="0">
                <a:pos x="104" y="861"/>
              </a:cxn>
              <a:cxn ang="0">
                <a:pos x="104" y="0"/>
              </a:cxn>
            </a:cxnLst>
            <a:rect l="0" t="0" r="r" b="b"/>
            <a:pathLst>
              <a:path w="2114" h="1089">
                <a:moveTo>
                  <a:pt x="0" y="0"/>
                </a:moveTo>
                <a:lnTo>
                  <a:pt x="0" y="961"/>
                </a:lnTo>
                <a:lnTo>
                  <a:pt x="1941" y="961"/>
                </a:lnTo>
                <a:lnTo>
                  <a:pt x="1827" y="1089"/>
                </a:lnTo>
                <a:lnTo>
                  <a:pt x="1941" y="1089"/>
                </a:lnTo>
                <a:lnTo>
                  <a:pt x="2114" y="913"/>
                </a:lnTo>
                <a:lnTo>
                  <a:pt x="1934" y="740"/>
                </a:lnTo>
                <a:lnTo>
                  <a:pt x="1827" y="740"/>
                </a:lnTo>
                <a:lnTo>
                  <a:pt x="1941" y="861"/>
                </a:lnTo>
                <a:lnTo>
                  <a:pt x="104" y="861"/>
                </a:lnTo>
                <a:lnTo>
                  <a:pt x="104" y="0"/>
                </a:lnTo>
              </a:path>
            </a:pathLst>
          </a:custGeom>
          <a:ln/>
        </p:spPr>
        <p:style>
          <a:lnRef idx="2">
            <a:schemeClr val="accent4"/>
          </a:lnRef>
          <a:fillRef idx="0">
            <a:schemeClr val="accent4"/>
          </a:fillRef>
          <a:effectRef idx="1">
            <a:schemeClr val="accent4"/>
          </a:effectRef>
          <a:fontRef idx="minor">
            <a:schemeClr val="tx1"/>
          </a:fontRef>
        </p:style>
        <p:txBody>
          <a:bodyPr lIns="1280108" tIns="0" rIns="0" bIns="45718"/>
          <a:lstStyle/>
          <a:p>
            <a:pPr defTabSz="914400">
              <a:defRPr/>
            </a:pPr>
            <a:endParaRPr lang="en-US" sz="2900" i="1" dirty="0">
              <a:ln w="18415" cmpd="sng">
                <a:noFill/>
                <a:prstDash val="solid"/>
              </a:ln>
              <a:solidFill>
                <a:schemeClr val="lt1"/>
              </a:solidFill>
              <a:effectLst>
                <a:glow rad="101600">
                  <a:schemeClr val="tx1">
                    <a:alpha val="40000"/>
                  </a:schemeClr>
                </a:glow>
                <a:innerShdw blurRad="114300">
                  <a:prstClr val="black"/>
                </a:innerShdw>
                <a:reflection blurRad="6350" stA="55000" endA="300" endPos="45500" dir="5400000" sy="-100000" algn="bl" rotWithShape="0"/>
              </a:effectLst>
            </a:endParaRPr>
          </a:p>
        </p:txBody>
      </p:sp>
      <p:sp>
        <p:nvSpPr>
          <p:cNvPr id="51" name="Freeform 5"/>
          <p:cNvSpPr>
            <a:spLocks/>
          </p:cNvSpPr>
          <p:nvPr/>
        </p:nvSpPr>
        <p:spPr bwMode="auto">
          <a:xfrm rot="10800000">
            <a:off x="5767388" y="2816225"/>
            <a:ext cx="2568575" cy="1323975"/>
          </a:xfrm>
          <a:custGeom>
            <a:avLst/>
            <a:gdLst/>
            <a:ahLst/>
            <a:cxnLst>
              <a:cxn ang="0">
                <a:pos x="0" y="0"/>
              </a:cxn>
              <a:cxn ang="0">
                <a:pos x="0" y="961"/>
              </a:cxn>
              <a:cxn ang="0">
                <a:pos x="1941" y="961"/>
              </a:cxn>
              <a:cxn ang="0">
                <a:pos x="1827" y="1089"/>
              </a:cxn>
              <a:cxn ang="0">
                <a:pos x="1941" y="1089"/>
              </a:cxn>
              <a:cxn ang="0">
                <a:pos x="2114" y="913"/>
              </a:cxn>
              <a:cxn ang="0">
                <a:pos x="1934" y="740"/>
              </a:cxn>
              <a:cxn ang="0">
                <a:pos x="1827" y="740"/>
              </a:cxn>
              <a:cxn ang="0">
                <a:pos x="1941" y="861"/>
              </a:cxn>
              <a:cxn ang="0">
                <a:pos x="104" y="861"/>
              </a:cxn>
              <a:cxn ang="0">
                <a:pos x="104" y="0"/>
              </a:cxn>
            </a:cxnLst>
            <a:rect l="0" t="0" r="r" b="b"/>
            <a:pathLst>
              <a:path w="2114" h="1089">
                <a:moveTo>
                  <a:pt x="0" y="0"/>
                </a:moveTo>
                <a:lnTo>
                  <a:pt x="0" y="961"/>
                </a:lnTo>
                <a:lnTo>
                  <a:pt x="1941" y="961"/>
                </a:lnTo>
                <a:lnTo>
                  <a:pt x="1827" y="1089"/>
                </a:lnTo>
                <a:lnTo>
                  <a:pt x="1941" y="1089"/>
                </a:lnTo>
                <a:lnTo>
                  <a:pt x="2114" y="913"/>
                </a:lnTo>
                <a:lnTo>
                  <a:pt x="1934" y="740"/>
                </a:lnTo>
                <a:lnTo>
                  <a:pt x="1827" y="740"/>
                </a:lnTo>
                <a:lnTo>
                  <a:pt x="1941" y="861"/>
                </a:lnTo>
                <a:lnTo>
                  <a:pt x="104" y="861"/>
                </a:lnTo>
                <a:lnTo>
                  <a:pt x="104" y="0"/>
                </a:lnTo>
              </a:path>
            </a:pathLst>
          </a:custGeom>
          <a:ln/>
        </p:spPr>
        <p:style>
          <a:lnRef idx="2">
            <a:schemeClr val="accent2"/>
          </a:lnRef>
          <a:fillRef idx="0">
            <a:schemeClr val="accent2"/>
          </a:fillRef>
          <a:effectRef idx="1">
            <a:schemeClr val="accent2"/>
          </a:effectRef>
          <a:fontRef idx="minor">
            <a:schemeClr val="tx1"/>
          </a:fontRef>
        </p:style>
        <p:txBody>
          <a:bodyPr lIns="1280108" tIns="0" rIns="0" bIns="45718"/>
          <a:lstStyle/>
          <a:p>
            <a:pPr defTabSz="914400">
              <a:defRPr/>
            </a:pPr>
            <a:endParaRPr lang="en-US" sz="2900" i="1" dirty="0">
              <a:ln w="18415" cmpd="sng">
                <a:noFill/>
                <a:prstDash val="solid"/>
              </a:ln>
              <a:solidFill>
                <a:schemeClr val="lt1"/>
              </a:solidFill>
              <a:effectLst>
                <a:glow rad="101600">
                  <a:schemeClr val="tx1">
                    <a:alpha val="40000"/>
                  </a:schemeClr>
                </a:glow>
                <a:innerShdw blurRad="114300">
                  <a:prstClr val="black"/>
                </a:innerShdw>
                <a:reflection blurRad="6350" stA="55000" endA="300" endPos="45500" dir="5400000" sy="-100000" algn="bl" rotWithShape="0"/>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10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1000"/>
                                        <p:tgtEl>
                                          <p:spTgt spid="4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left)">
                                      <p:cBhvr>
                                        <p:cTn id="21" dur="500"/>
                                        <p:tgtEl>
                                          <p:spTgt spid="50"/>
                                        </p:tgtEl>
                                      </p:cBhvr>
                                    </p:animEffect>
                                  </p:childTnLst>
                                </p:cTn>
                              </p:par>
                              <p:par>
                                <p:cTn id="22" presetID="22" presetClass="entr" presetSubtype="2"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ipe(right)">
                                      <p:cBhvr>
                                        <p:cTn id="2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oject 2010 Ignite Template">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FFFFFF"/>
                </a:gs>
                <a:gs pos="100000">
                  <a:srgbClr val="FFFFFF"/>
                </a:gs>
              </a:gsLst>
              <a:lin ang="5400000" scaled="0"/>
            </a:gradFill>
          </a:defRPr>
        </a:defPPr>
      </a:lstStyle>
      <a:style>
        <a:lnRef idx="0">
          <a:schemeClr val="accent4"/>
        </a:lnRef>
        <a:fillRef idx="3">
          <a:schemeClr val="accent4"/>
        </a:fillRef>
        <a:effectRef idx="3">
          <a:schemeClr val="accent4"/>
        </a:effectRef>
        <a:fontRef idx="minor">
          <a:schemeClr val="lt1"/>
        </a:fontRef>
      </a:style>
    </a:spDef>
    <a:txDef>
      <a:spPr>
        <a:noFill/>
      </a:spPr>
      <a:bodyPr wrap="none" lIns="0" tIns="0" rIns="0" bIns="0" rtlCol="0">
        <a:spAutoFit/>
      </a:bodyPr>
      <a:lstStyle>
        <a:defPPr>
          <a:lnSpc>
            <a:spcPct val="90000"/>
          </a:lnSpc>
          <a:defRPr dirty="0"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2E3B3B67821140AEB00E005327C5F1" ma:contentTypeVersion="4" ma:contentTypeDescription="Create a new document." ma:contentTypeScope="" ma:versionID="34901535c65f255a40127b7ab2c7d519">
  <xsd:schema xmlns:xsd="http://www.w3.org/2001/XMLSchema" xmlns:xs="http://www.w3.org/2001/XMLSchema" xmlns:p="http://schemas.microsoft.com/office/2006/metadata/properties" xmlns:ns2="b37bd352-beaf-4c97-8b80-f7f4c01a9729" targetNamespace="http://schemas.microsoft.com/office/2006/metadata/properties" ma:root="true" ma:fieldsID="bd740d2b4688367e506588bd4319c41f" ns2:_="">
    <xsd:import namespace="b37bd352-beaf-4c97-8b80-f7f4c01a9729"/>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7bd352-beaf-4c97-8b80-f7f4c01a9729"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hidden="true"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outs:outSpaceData xmlns:outs="http://schemas.microsoft.com/office/2009/outspace/metadata">
  <outs:relatedDates>
    <outs:relatedDate>
      <outs:type>3</outs:type>
      <outs:displayName>Last Modified</outs:displayName>
      <outs:dateTime>2009-08-03T17:04:21Z</outs:dateTime>
      <outs:isPinned>true</outs:isPinned>
    </outs:relatedDate>
    <outs:relatedDate>
      <outs:type>2</outs:type>
      <outs:displayName>Created</outs:displayName>
      <outs:dateTime>2009-08-03T17:03:58Z</outs:dateTime>
      <outs:isPinned>true</outs:isPinned>
    </outs:relatedDate>
    <outs:relatedDate>
      <outs:type>4</outs:type>
      <outs:displayName>Last Printed</outs:displayName>
      <outs:dateTime/>
      <outs:isPinned>true</outs:isPinned>
    </outs:relatedDate>
  </outs:relatedDates>
  <outs:relatedDocuments>
    <outs:relatedDocument>
      <outs:type>2</outs:type>
      <outs:displayName>Other documents in current folder</outs:displayName>
      <outs:uri/>
      <outs:isPinned>true</outs:isPinned>
    </outs:relatedDocument>
  </outs:relatedDocuments>
  <outs:relatedPeople>
    <outs:relatedPeopleItem>
      <outs:category>Author</outs:category>
      <outs:people>
        <outs:relatedPerson>
          <outs:displayName>Christophe Fiessinger</outs:displayName>
          <outs:accountName/>
        </outs:relatedPerson>
      </outs:people>
      <outs:source>0</outs:source>
      <outs:isPinned>true</outs:isPinned>
    </outs:relatedPeopleItem>
    <outs:relatedPeopleItem>
      <outs:category>Last modified by</outs:category>
      <outs:people>
        <outs:relatedPerson>
          <outs:displayName>Christophe Fiessinger</outs:displayName>
          <outs:accountName/>
        </outs:relatedPerson>
      </outs:people>
      <outs:source>0</outs:source>
      <outs:isPinned>true</outs:isPinned>
    </outs:relatedPeopleItem>
    <outs:relatedPeopleItem>
      <outs:category>Manager</outs:category>
      <outs:people>
        <outs:relatedPerson>
          <outs:displayName>&lt;Content Manager Name Here&gt;</outs:displayName>
          <outs:accountName/>
        </outs:relatedPerson>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spe:Receivers xmlns:spe="http://schemas.microsoft.com/sharepoint/events">
  <Receiver>
    <Name>DocSetItemsEventReceiver ItemAdded</Name>
    <Synchronization>Synchronous</Synchronization>
    <Type>10001</Type>
    <SequenceNumber>100</SequenceNumber>
    <Assembly>Microsoft.Office.DocumentManagement, Version=14.0.0.0, Culture=neutral, PublicKeyToken=71e9bce111e9429c</Assembly>
    <Class>Microsoft.Office.DocumentManagement.DocumentSets.DocumentSetItemsEventReceiver</Class>
    <Data/>
    <Filter/>
  </Receiver>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10009</Type>
    <SequenceNumber>1004</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A16A3DF-EEB0-4E77-9BB7-5E4A3D8A8E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7bd352-beaf-4c97-8b80-f7f4c01a9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CAF618A-BE43-4E2D-931D-E88E6B350C05}">
  <ds:schemaRefs>
    <ds:schemaRef ds:uri="http://schemas.microsoft.com/office/2009/outspace/metadata"/>
  </ds:schemaRefs>
</ds:datastoreItem>
</file>

<file path=customXml/itemProps3.xml><?xml version="1.0" encoding="utf-8"?>
<ds:datastoreItem xmlns:ds="http://schemas.openxmlformats.org/officeDocument/2006/customXml" ds:itemID="{6583890D-E328-410A-9A16-227FF032C129}">
  <ds:schemaRefs>
    <ds:schemaRef ds:uri="http://purl.org/dc/dcmitype/"/>
    <ds:schemaRef ds:uri="http://purl.org/dc/term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b37bd352-beaf-4c97-8b80-f7f4c01a9729"/>
    <ds:schemaRef ds:uri="http://www.w3.org/XML/1998/namespace"/>
  </ds:schemaRefs>
</ds:datastoreItem>
</file>

<file path=customXml/itemProps4.xml><?xml version="1.0" encoding="utf-8"?>
<ds:datastoreItem xmlns:ds="http://schemas.openxmlformats.org/officeDocument/2006/customXml" ds:itemID="{55E885FA-18D3-47DA-B968-C38FF7013112}">
  <ds:schemaRefs>
    <ds:schemaRef ds:uri="http://schemas.microsoft.com/sharepoint/v3/contenttype/forms"/>
  </ds:schemaRefs>
</ds:datastoreItem>
</file>

<file path=customXml/itemProps5.xml><?xml version="1.0" encoding="utf-8"?>
<ds:datastoreItem xmlns:ds="http://schemas.openxmlformats.org/officeDocument/2006/customXml" ds:itemID="{2A87D016-FADF-49F5-BF68-E3D380CC53CB}">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Project 2010 Ignite Template</Template>
  <TotalTime>238</TotalTime>
  <Words>2379</Words>
  <Application>Microsoft Office PowerPoint</Application>
  <PresentationFormat>On-screen Show (4:3)</PresentationFormat>
  <Paragraphs>557</Paragraphs>
  <Slides>45</Slides>
  <Notes>38</Notes>
  <HiddenSlides>2</HiddenSlides>
  <MMClips>0</MMClips>
  <ScaleCrop>false</ScaleCrop>
  <HeadingPairs>
    <vt:vector size="4" baseType="variant">
      <vt:variant>
        <vt:lpstr>Theme</vt:lpstr>
      </vt:variant>
      <vt:variant>
        <vt:i4>2</vt:i4>
      </vt:variant>
      <vt:variant>
        <vt:lpstr>Slide Titles</vt:lpstr>
      </vt:variant>
      <vt:variant>
        <vt:i4>45</vt:i4>
      </vt:variant>
    </vt:vector>
  </HeadingPairs>
  <TitlesOfParts>
    <vt:vector size="47" baseType="lpstr">
      <vt:lpstr>Project 2010 Ignite Template</vt:lpstr>
      <vt:lpstr>White with Consolas font for code slides</vt:lpstr>
      <vt:lpstr>PowerPoint Presentation</vt:lpstr>
      <vt:lpstr>Project 2010 Overview</vt:lpstr>
      <vt:lpstr>Agenda</vt:lpstr>
      <vt:lpstr>Microsoft Project Evolution From desktop scheduling to project  and portfolio management</vt:lpstr>
      <vt:lpstr>Project 2010 Investment Areas Work Management Solutions for Individuals, Teams and the Enterprise</vt:lpstr>
      <vt:lpstr>Choose the Right Tools that Can Evolve with You Work Management Solutions for Individuals, Teams and the Enterprise</vt:lpstr>
      <vt:lpstr>PowerPoint Presentation</vt:lpstr>
      <vt:lpstr>Microsoft Project 2010 Unified Project and Portfolio Management</vt:lpstr>
      <vt:lpstr>Unify Project and Portfolio Management Merge top down and bottom up capabilities</vt:lpstr>
      <vt:lpstr>Unified Project and Portfolio Management  Capture all work in a central repository</vt:lpstr>
      <vt:lpstr>Unified Project and Portfolio Management Select the right projects that align with business strategy</vt:lpstr>
      <vt:lpstr>Unified Project and Portfolio Management  Maximize resource utilization through capacity planning</vt:lpstr>
      <vt:lpstr>Microsoft Project 2010 Simple and Intuitive User Experience</vt:lpstr>
      <vt:lpstr>Microsoft Project 2010 Enhanced Collaboration and Reporting</vt:lpstr>
      <vt:lpstr>Enhanced Collaboration and Reporting SharePoint Sync to Project Server 2010</vt:lpstr>
      <vt:lpstr>Enhanced Collaboration and Reporting Simplified single entry mode for time reporting and statusing</vt:lpstr>
      <vt:lpstr>Enhanced Collaboration and Reporting Stay connected through Outlook</vt:lpstr>
      <vt:lpstr>Enhanced Collaboration &amp; Reporting Take advantage of the Microsoft Business Intelligence Platform </vt:lpstr>
      <vt:lpstr>Enhanced Collaboration &amp; Reporting Simply create powerful reports and dashboards</vt:lpstr>
      <vt:lpstr>Microsoft SharePoint 2010</vt:lpstr>
      <vt:lpstr>Microsoft Project 2010 Scalable and Connected Platform</vt:lpstr>
      <vt:lpstr>Scalable and Connected Platform Powerful work management delivered in familiar  and connected tools</vt:lpstr>
      <vt:lpstr>Scalable and Connected Platform Simplified Administration </vt:lpstr>
      <vt:lpstr>Scalable and Connected Platform Extensible and Scalable Platform</vt:lpstr>
      <vt:lpstr>Project Server: Learn More</vt:lpstr>
      <vt:lpstr>Microsoft Project 2010 Product Packaging</vt:lpstr>
      <vt:lpstr>Project 2010 Product SKU’s</vt:lpstr>
      <vt:lpstr>Microsoft Project 2010 Simple and Intuitive User Experience</vt:lpstr>
      <vt:lpstr>Simple and Intuitive User Experience New User Interface</vt:lpstr>
      <vt:lpstr>Simple and Intuitive User Experience  User Controlled Scheduling</vt:lpstr>
      <vt:lpstr>Simple and Intuitive User Experience  Intuitive Excel like behavior</vt:lpstr>
      <vt:lpstr>Simple and Intuitive User Experience  Timeline View</vt:lpstr>
      <vt:lpstr>Simple and Intuitive User Experience  Team Planner View</vt:lpstr>
      <vt:lpstr>Microsoft Project 2010 Enhanced Collaboration and Reporting</vt:lpstr>
      <vt:lpstr>PowerPoint Presentation</vt:lpstr>
      <vt:lpstr>Choose the Right Tools that Can Evolve with You Work Management Solutions for Individuals, Teams and the Enterprise</vt:lpstr>
      <vt:lpstr>PowerPoint Presentation</vt:lpstr>
      <vt:lpstr>Microsoft Project 2010 Scalable and Connected Platform</vt:lpstr>
      <vt:lpstr>PowerPoint Presentation</vt:lpstr>
      <vt:lpstr>PowerPoint Presentation</vt:lpstr>
      <vt:lpstr>PowerPoint Presentation</vt:lpstr>
      <vt:lpstr>Project Desktop: Learn More</vt:lpstr>
      <vt:lpstr>                          - Resources</vt:lpstr>
      <vt:lpstr>Project 2010 Solution Demo Image</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Project 2010 Ignite - Overview</dc:title>
  <dc:subject>Microsoft SharePoint Server 2010 Ignite!</dc:subject>
  <dc:creator>Christophe Fiessinger;christophe.fiessinger@microsoft.com</dc:creator>
  <cp:keywords>Microsoft Project 2010</cp:keywords>
  <dc:description>Template: David Griffith, Silver Fox Productions
Formatting:
Event Date:
Event Location:
Audience Type:</dc:description>
  <cp:lastModifiedBy>Christophe Fiessinger</cp:lastModifiedBy>
  <cp:revision>33</cp:revision>
  <dcterms:created xsi:type="dcterms:W3CDTF">2009-10-29T22:11:36Z</dcterms:created>
  <dcterms:modified xsi:type="dcterms:W3CDTF">2010-04-28T21:14:47Z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0x010100732E3B3B67821140AEB00E005327C5F1</vt:lpwstr>
  </property>
  <property fmtid="{D5CDD505-2E9C-101B-9397-08002B2CF9AE}" pid="3" name="_dlc_DocIdItemGuid">
    <vt:lpwstr>fe302251-9365-4878-87f4-c3e2fd418c55</vt:lpwstr>
  </property>
  <property fmtid="{D5CDD505-2E9C-101B-9397-08002B2CF9AE}" pid="4" name="_dlc_DocId">
    <vt:lpwstr>CS6VPA66YUCU-275-108</vt:lpwstr>
  </property>
  <property fmtid="{D5CDD505-2E9C-101B-9397-08002B2CF9AE}" pid="5" name="_dlc_DocIdUrl">
    <vt:lpwstr>http://office/14/teams/project/feedback/_layouts/DocIdRedir.aspx?ID=CS6VPA66YUCU-275-108, CS6VPA66YUCU-275-108</vt:lpwstr>
  </property>
</Properties>
</file>